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sldIdLst>
    <p:sldId id="265" r:id="rId2"/>
    <p:sldId id="266" r:id="rId3"/>
    <p:sldId id="267" r:id="rId4"/>
    <p:sldId id="305" r:id="rId5"/>
    <p:sldId id="306" r:id="rId6"/>
    <p:sldId id="307" r:id="rId7"/>
    <p:sldId id="308" r:id="rId8"/>
    <p:sldId id="268" r:id="rId9"/>
    <p:sldId id="282" r:id="rId10"/>
    <p:sldId id="283" r:id="rId11"/>
    <p:sldId id="299" r:id="rId12"/>
    <p:sldId id="285" r:id="rId13"/>
    <p:sldId id="291" r:id="rId14"/>
    <p:sldId id="290" r:id="rId15"/>
    <p:sldId id="289" r:id="rId16"/>
    <p:sldId id="310" r:id="rId17"/>
    <p:sldId id="288" r:id="rId18"/>
    <p:sldId id="309" r:id="rId19"/>
    <p:sldId id="300" r:id="rId20"/>
    <p:sldId id="292" r:id="rId21"/>
    <p:sldId id="293" r:id="rId22"/>
    <p:sldId id="323" r:id="rId23"/>
    <p:sldId id="296" r:id="rId24"/>
    <p:sldId id="295" r:id="rId25"/>
    <p:sldId id="311" r:id="rId26"/>
    <p:sldId id="294" r:id="rId27"/>
    <p:sldId id="312" r:id="rId28"/>
    <p:sldId id="313" r:id="rId29"/>
    <p:sldId id="314" r:id="rId30"/>
    <p:sldId id="316" r:id="rId31"/>
    <p:sldId id="315" r:id="rId32"/>
    <p:sldId id="325" r:id="rId33"/>
    <p:sldId id="326" r:id="rId34"/>
    <p:sldId id="318" r:id="rId35"/>
    <p:sldId id="317" r:id="rId36"/>
    <p:sldId id="319" r:id="rId37"/>
    <p:sldId id="321" r:id="rId38"/>
    <p:sldId id="324" r:id="rId39"/>
    <p:sldId id="280" r:id="rId40"/>
    <p:sldId id="281" r:id="rId41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app </a:t>
            </a:r>
            <a:r>
              <a:rPr lang="en-GB" dirty="0" err="1" smtClean="0"/>
              <a:t>namelists</a:t>
            </a:r>
            <a:r>
              <a:rPr lang="en-GB" dirty="0" smtClean="0"/>
              <a:t> contained in the </a:t>
            </a:r>
            <a:r>
              <a:rPr lang="en-GB" dirty="0" err="1" smtClean="0"/>
              <a:t>namelist</a:t>
            </a:r>
            <a:r>
              <a:rPr lang="en-GB" dirty="0" smtClean="0"/>
              <a:t> section. First let's take a look at the science </a:t>
            </a:r>
            <a:r>
              <a:rPr lang="en-GB" dirty="0" err="1" smtClean="0"/>
              <a:t>namelist</a:t>
            </a:r>
            <a:r>
              <a:rPr lang="en-GB" dirty="0" smtClean="0"/>
              <a:t> for Large Scale Precipitation, </a:t>
            </a:r>
            <a:r>
              <a:rPr lang="en-GB" dirty="0" err="1" smtClean="0"/>
              <a:t>run_precip</a:t>
            </a:r>
            <a:r>
              <a:rPr lang="en-GB" dirty="0" smtClean="0"/>
              <a:t>.</a:t>
            </a:r>
          </a:p>
          <a:p>
            <a:r>
              <a:rPr lang="en-GB" dirty="0" smtClean="0"/>
              <a:t>One of the first differences you should notice compared to a UMUI panel is that the UM </a:t>
            </a:r>
            <a:r>
              <a:rPr lang="en-GB" dirty="0" err="1" smtClean="0"/>
              <a:t>namelist</a:t>
            </a:r>
            <a:r>
              <a:rPr lang="en-GB" dirty="0" smtClean="0"/>
              <a:t> item names are visible in addition to the more familiar descriptions underneath.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Range and type checking of variables is done as soon as the user enters a new value. Try changing the value of </a:t>
            </a:r>
            <a:r>
              <a:rPr lang="en-GB" dirty="0" err="1" smtClean="0"/>
              <a:t>niter_bs</a:t>
            </a:r>
            <a:r>
              <a:rPr lang="en-GB" dirty="0" smtClean="0"/>
              <a:t> to 0. This will cause an error flag to appear, hover over the error for more information and click the undo button to revert to the original value. If a variable has associated help information this can be accessed by either clicking on the variable name or on the cog next to the variable and selecting Help.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larger science sections have been </a:t>
            </a:r>
            <a:r>
              <a:rPr lang="en-GB" dirty="0" err="1" smtClean="0"/>
              <a:t>been</a:t>
            </a:r>
            <a:r>
              <a:rPr lang="en-GB" dirty="0" smtClean="0"/>
              <a:t> divided into subsections, take a look at Section 05 - Convection for an example of this. To open a section in a new tab click with the middle mouse button, expand the section by clicking the page triangles.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Trigger ignored settings are hidden by default and only appear to the user when the appropriate options are selected. Open the Gravity Wave Drag panel, if you change </a:t>
            </a:r>
            <a:r>
              <a:rPr lang="en-GB" dirty="0" err="1" smtClean="0"/>
              <a:t>i_gwd_vn</a:t>
            </a:r>
            <a:r>
              <a:rPr lang="en-GB" dirty="0" smtClean="0"/>
              <a:t> from 5 to 4 the options available change. Click the save button to apply these changes to your app. Let's take a look at what effect this has had to the rose-</a:t>
            </a:r>
            <a:r>
              <a:rPr lang="en-GB" dirty="0" err="1" smtClean="0"/>
              <a:t>app.conf</a:t>
            </a:r>
            <a:r>
              <a:rPr lang="en-GB" dirty="0" smtClean="0"/>
              <a:t> file, run </a:t>
            </a:r>
            <a:r>
              <a:rPr lang="en-GB" dirty="0" err="1" smtClean="0"/>
              <a:t>fcm</a:t>
            </a:r>
            <a:r>
              <a:rPr lang="en-GB" dirty="0" smtClean="0"/>
              <a:t> diff in the suite directory.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Rose edit has a search box which can be used to search item names. Try searching for </a:t>
            </a:r>
            <a:r>
              <a:rPr lang="en-GB" dirty="0" err="1" smtClean="0"/>
              <a:t>l_endgame</a:t>
            </a:r>
            <a:r>
              <a:rPr lang="en-GB" dirty="0" smtClean="0"/>
              <a:t>, you will be taken directly to the dynamics configuration panel.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4" name="Picture 3" descr="MO_RGB_whiteback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11" y="133754"/>
            <a:ext cx="1595101" cy="14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1753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81" r:id="rId5"/>
    <p:sldLayoutId id="2147484177" r:id="rId6"/>
    <p:sldLayoutId id="2147484178" r:id="rId7"/>
    <p:sldLayoutId id="2147484179" r:id="rId8"/>
    <p:sldLayoutId id="2147484180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etoffice.gov.uk/doc/um/vn10.3/um-training/index.html" TargetMode="External"/><Relationship Id="rId2" Type="http://schemas.openxmlformats.org/officeDocument/2006/relationships/hyperlink" Target="https://code.metoffice.gov.uk/doc/um/vn10.3/umdp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de.metoffice.gov.uk/trac/roses-u" TargetMode="External"/><Relationship Id="rId4" Type="http://schemas.openxmlformats.org/officeDocument/2006/relationships/hyperlink" Target="https://code.metoffice.gov.u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a UM suite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control the UM with Rose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09/02/2016 by João Teixeira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80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ose_UM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048" y="1700808"/>
            <a:ext cx="8388424" cy="4907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Rose GUI </a:t>
            </a:r>
            <a:r>
              <a:rPr lang="en-US" dirty="0" err="1" smtClean="0"/>
              <a:t>vs</a:t>
            </a:r>
            <a:r>
              <a:rPr lang="en-US" dirty="0" smtClean="0"/>
              <a:t> File Structure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800200" y="1541182"/>
            <a:ext cx="6984776" cy="504056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04056" y="4293096"/>
            <a:ext cx="1547664" cy="1296144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3888" y="3068960"/>
            <a:ext cx="5040560" cy="302236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50800"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u-aa003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|---app/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|---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fcm_make</a:t>
            </a:r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|---file/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     |---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fcm-make.cfg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app.conf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|----um/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app.conf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suite.conf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suite.info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suite.rc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07904" y="4653136"/>
            <a:ext cx="3456384" cy="576064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fcm_make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it contain?</a:t>
            </a:r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fcm_make</a:t>
            </a:r>
            <a:r>
              <a:rPr lang="en-GB" dirty="0" smtClean="0"/>
              <a:t>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does it do? How to configure?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564904"/>
            <a:ext cx="5688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Compiles the UM code and necessary tools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0" y="3717032"/>
            <a:ext cx="5904656" cy="210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Platform dependent options – can specify the platform</a:t>
            </a:r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Defining what we want to compile</a:t>
            </a:r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Where to find/extract the code &amp; at what revision</a:t>
            </a:r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Compilation options and keys</a:t>
            </a:r>
          </a:p>
          <a:p>
            <a:endParaRPr lang="en-GB" sz="1800" dirty="0" smtClean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1799692" y="2960948"/>
            <a:ext cx="648072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27784" y="3317242"/>
            <a:ext cx="424847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Options include definitions for:</a:t>
            </a:r>
            <a:endParaRPr lang="en-GB" sz="1800" b="1" dirty="0">
              <a:solidFill>
                <a:schemeClr val="bg1"/>
              </a:solidFill>
            </a:endParaRP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899592" y="4581128"/>
            <a:ext cx="1656184" cy="1512168"/>
            <a:chOff x="1632" y="1248"/>
            <a:chExt cx="2682" cy="2286"/>
          </a:xfrm>
        </p:grpSpPr>
        <p:sp>
          <p:nvSpPr>
            <p:cNvPr id="16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GB"/>
            </a:p>
          </p:txBody>
        </p:sp>
        <p:sp>
          <p:nvSpPr>
            <p:cNvPr id="17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GB"/>
            </a:p>
          </p:txBody>
        </p:sp>
        <p:sp>
          <p:nvSpPr>
            <p:cNvPr id="18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fcm_make</a:t>
            </a:r>
            <a:r>
              <a:rPr lang="en-GB" dirty="0" smtClean="0"/>
              <a:t>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Configuration files</a:t>
            </a:r>
            <a:endParaRPr lang="en-GB" dirty="0"/>
          </a:p>
        </p:txBody>
      </p:sp>
      <p:pic>
        <p:nvPicPr>
          <p:cNvPr id="4" name="Picture 3" descr="fcm_mak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060848"/>
            <a:ext cx="6048672" cy="44835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2200" y="2060848"/>
            <a:ext cx="2736304" cy="798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Several configurations are already available from the UM trunk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fcm_make</a:t>
            </a:r>
            <a:r>
              <a:rPr lang="en-GB" dirty="0" smtClean="0"/>
              <a:t>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Compile steps</a:t>
            </a:r>
            <a:endParaRPr lang="en-GB" dirty="0"/>
          </a:p>
        </p:txBody>
      </p:sp>
      <p:pic>
        <p:nvPicPr>
          <p:cNvPr id="4" name="Picture 3" descr="fcm_make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" y="2062800"/>
            <a:ext cx="6046625" cy="4482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fcm_make</a:t>
            </a:r>
            <a:r>
              <a:rPr lang="en-GB" dirty="0" smtClean="0"/>
              <a:t>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Revision and branches</a:t>
            </a:r>
            <a:endParaRPr lang="en-GB" dirty="0"/>
          </a:p>
        </p:txBody>
      </p:sp>
      <p:pic>
        <p:nvPicPr>
          <p:cNvPr id="4" name="Picture 3" descr="fcm_make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" y="2062800"/>
            <a:ext cx="6046626" cy="448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2200" y="2060848"/>
            <a:ext cx="2736304" cy="798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Changes to the code can be added through branches</a:t>
            </a:r>
          </a:p>
        </p:txBody>
      </p:sp>
      <p:sp>
        <p:nvSpPr>
          <p:cNvPr id="7" name="Notched Right Arrow 6"/>
          <p:cNvSpPr/>
          <p:nvPr/>
        </p:nvSpPr>
        <p:spPr>
          <a:xfrm rot="5400000">
            <a:off x="7380312" y="3097207"/>
            <a:ext cx="720080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72200" y="3694926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Create branch from trunk</a:t>
            </a:r>
          </a:p>
        </p:txBody>
      </p:sp>
      <p:sp>
        <p:nvSpPr>
          <p:cNvPr id="9" name="Notched Right Arrow 8"/>
          <p:cNvSpPr/>
          <p:nvPr/>
        </p:nvSpPr>
        <p:spPr>
          <a:xfrm rot="5400000">
            <a:off x="7380312" y="4260387"/>
            <a:ext cx="720080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372200" y="4858106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Make changes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2200" y="6021288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Add to Sources</a:t>
            </a:r>
          </a:p>
        </p:txBody>
      </p:sp>
      <p:sp>
        <p:nvSpPr>
          <p:cNvPr id="12" name="Notched Right Arrow 11"/>
          <p:cNvSpPr/>
          <p:nvPr/>
        </p:nvSpPr>
        <p:spPr>
          <a:xfrm rot="5400000">
            <a:off x="7380312" y="5423567"/>
            <a:ext cx="720080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Developing UM 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Working Practices... A practical will follow...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132856"/>
            <a:ext cx="8568952" cy="446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Opening a Ticket</a:t>
            </a:r>
          </a:p>
          <a:p>
            <a:pPr marL="914400" lvl="1" indent="-457200"/>
            <a:r>
              <a:rPr lang="en-GB" sz="1600" dirty="0" smtClean="0">
                <a:solidFill>
                  <a:schemeClr val="bg1"/>
                </a:solidFill>
              </a:rPr>
              <a:t>meaningful summary of your change and a detailed description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Creating and Checking Out a Branch</a:t>
            </a:r>
          </a:p>
          <a:p>
            <a:pPr marL="914400" lvl="1" indent="-457200"/>
            <a:r>
              <a:rPr lang="en-GB" sz="1600" dirty="0" smtClean="0">
                <a:solidFill>
                  <a:schemeClr val="bg1"/>
                </a:solidFill>
              </a:rPr>
              <a:t> All code changes to the UM must be made in a branch which refers to a ticket</a:t>
            </a:r>
            <a:endParaRPr lang="en-GB" sz="16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Developing your Change</a:t>
            </a:r>
          </a:p>
          <a:p>
            <a:pPr marL="914400" lvl="1" indent="-457200"/>
            <a:r>
              <a:rPr lang="en-GB" sz="1600" dirty="0" smtClean="0">
                <a:solidFill>
                  <a:schemeClr val="bg1"/>
                </a:solidFill>
              </a:rPr>
              <a:t>Comply with the UMDP3 coding standards and make commit messages meaningful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Testing</a:t>
            </a:r>
          </a:p>
          <a:p>
            <a:pPr marL="914400" lvl="1" indent="-457200"/>
            <a:r>
              <a:rPr lang="en-GB" sz="1600" dirty="0" smtClean="0">
                <a:solidFill>
                  <a:schemeClr val="bg1"/>
                </a:solidFill>
              </a:rPr>
              <a:t>It is vital that it has undergone an appropriate level of testing before review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Documenting your Change</a:t>
            </a:r>
          </a:p>
          <a:p>
            <a:pPr marL="914400" lvl="1" indent="-457200"/>
            <a:r>
              <a:rPr lang="en-GB" sz="1600" dirty="0" smtClean="0">
                <a:solidFill>
                  <a:schemeClr val="bg1"/>
                </a:solidFill>
              </a:rPr>
              <a:t>Most code changes should be documented. Ticket or even edit UMDP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err="1" smtClean="0">
                <a:solidFill>
                  <a:schemeClr val="bg1"/>
                </a:solidFill>
              </a:rPr>
              <a:t>Sci</a:t>
            </a:r>
            <a:r>
              <a:rPr lang="en-GB" sz="1800" b="1" dirty="0" smtClean="0">
                <a:solidFill>
                  <a:schemeClr val="bg1"/>
                </a:solidFill>
              </a:rPr>
              <a:t>/Tech Review &amp; Code/System Review</a:t>
            </a:r>
          </a:p>
          <a:p>
            <a:pPr marL="914400" lvl="1" indent="-457200"/>
            <a:r>
              <a:rPr lang="en-GB" sz="1600" dirty="0" smtClean="0">
                <a:solidFill>
                  <a:schemeClr val="bg1"/>
                </a:solidFill>
              </a:rPr>
              <a:t>Once your change is complete, you should send it to a reviewer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Merging and Committing to the Trunk</a:t>
            </a:r>
          </a:p>
          <a:p>
            <a:pPr marL="914400" lvl="1" indent="-457200"/>
            <a:r>
              <a:rPr lang="en-GB" sz="1600" dirty="0" smtClean="0">
                <a:solidFill>
                  <a:schemeClr val="bg1"/>
                </a:solidFill>
              </a:rPr>
              <a:t>Once reviewed, UM Team will attempt to commit your change to the UM trunk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fcm_make</a:t>
            </a:r>
            <a:r>
              <a:rPr lang="en-GB" dirty="0" smtClean="0"/>
              <a:t>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Compilation</a:t>
            </a:r>
            <a:endParaRPr lang="en-GB" dirty="0"/>
          </a:p>
        </p:txBody>
      </p:sp>
      <p:pic>
        <p:nvPicPr>
          <p:cNvPr id="4" name="Picture 3" descr="fcm_make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" y="2062800"/>
            <a:ext cx="6046625" cy="448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2200" y="2060848"/>
            <a:ext cx="2736304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Optimization levels</a:t>
            </a:r>
          </a:p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(e.g. debugging)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2200" y="3068960"/>
            <a:ext cx="2736304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Using existent pre-built binaries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fcm_make</a:t>
            </a:r>
            <a:r>
              <a:rPr lang="en-GB" dirty="0" smtClean="0"/>
              <a:t> task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Compilation and standard output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564904"/>
            <a:ext cx="28803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Output from the </a:t>
            </a:r>
            <a:r>
              <a:rPr lang="en-GB" sz="2000" b="1" u="sng" dirty="0" smtClean="0">
                <a:solidFill>
                  <a:schemeClr val="bg1"/>
                </a:solidFill>
              </a:rPr>
              <a:t>tasks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39952" y="2420888"/>
            <a:ext cx="4572000" cy="851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stored on the host upon which the compilation was performed</a:t>
            </a:r>
          </a:p>
          <a:p>
            <a:pPr algn="ctr"/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~/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cylc</a:t>
            </a:r>
            <a:r>
              <a:rPr lang="en-GB" sz="1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-run/</a:t>
            </a:r>
            <a:r>
              <a:rPr lang="en-GB" sz="1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suitename</a:t>
            </a:r>
            <a:endParaRPr lang="en-GB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347864" y="2564904"/>
            <a:ext cx="648072" cy="288032"/>
          </a:xfrm>
          <a:prstGeom prst="notchedRightArrow">
            <a:avLst/>
          </a:prstGeom>
          <a:gradFill>
            <a:gsLst>
              <a:gs pos="0">
                <a:schemeClr val="bg1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95536" y="5127992"/>
            <a:ext cx="237626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>
                <a:solidFill>
                  <a:schemeClr val="bg1"/>
                </a:solidFill>
              </a:rPr>
              <a:t>Compilation Output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2771800" y="5121895"/>
            <a:ext cx="648072" cy="288032"/>
          </a:xfrm>
          <a:prstGeom prst="notchedRightArrow">
            <a:avLst/>
          </a:prstGeom>
          <a:gradFill>
            <a:gsLst>
              <a:gs pos="0">
                <a:schemeClr val="bg1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563888" y="5122575"/>
            <a:ext cx="5328592" cy="2835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~/</a:t>
            </a:r>
            <a:r>
              <a:rPr lang="en-GB" sz="1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cylc</a:t>
            </a:r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-run/u-aa003/share/</a:t>
            </a:r>
            <a:r>
              <a:rPr lang="en-GB" sz="1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fcm_make</a:t>
            </a:r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/fcm-make.log</a:t>
            </a:r>
            <a:endParaRPr lang="en-GB" sz="1400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75656" y="3573016"/>
            <a:ext cx="6696744" cy="1061829"/>
            <a:chOff x="1619672" y="3573016"/>
            <a:chExt cx="6696744" cy="1061829"/>
          </a:xfrm>
        </p:grpSpPr>
        <p:sp>
          <p:nvSpPr>
            <p:cNvPr id="14" name="Rectangle 13"/>
            <p:cNvSpPr/>
            <p:nvPr/>
          </p:nvSpPr>
          <p:spPr>
            <a:xfrm>
              <a:off x="1619672" y="3573016"/>
              <a:ext cx="6696744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dirty="0" smtClean="0">
                  <a:solidFill>
                    <a:schemeClr val="bg1"/>
                  </a:solidFill>
                </a:rPr>
                <a:t>The output from </a:t>
              </a:r>
              <a:r>
                <a:rPr lang="en-GB" sz="1800" dirty="0" err="1" smtClean="0">
                  <a:solidFill>
                    <a:schemeClr val="bg1"/>
                  </a:solidFill>
                </a:rPr>
                <a:t>fcm_make</a:t>
              </a:r>
              <a:r>
                <a:rPr lang="en-GB" sz="1800" dirty="0" smtClean="0">
                  <a:solidFill>
                    <a:schemeClr val="bg1"/>
                  </a:solidFill>
                </a:rPr>
                <a:t> is symbolically linked inside the directory containing the build 	</a:t>
              </a:r>
              <a:r>
                <a:rPr lang="en-GB" sz="1800" b="1" dirty="0" smtClean="0">
                  <a:solidFill>
                    <a:schemeClr val="accent6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share/</a:t>
              </a:r>
              <a:r>
                <a:rPr lang="en-GB" sz="1800" dirty="0" smtClean="0">
                  <a:solidFill>
                    <a:schemeClr val="bg1"/>
                  </a:solidFill>
                  <a:latin typeface="+mj-lt"/>
                  <a:cs typeface="Courier New" pitchFamily="49" charset="0"/>
                  <a:sym typeface="Wingdings" pitchFamily="2" charset="2"/>
                </a:rPr>
                <a:t> and in </a:t>
              </a:r>
              <a:r>
                <a:rPr lang="en-GB" sz="1800" b="1" dirty="0" smtClean="0">
                  <a:solidFill>
                    <a:schemeClr val="accent6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log/</a:t>
              </a:r>
            </a:p>
            <a:p>
              <a:pPr>
                <a:lnSpc>
                  <a:spcPct val="150000"/>
                </a:lnSpc>
              </a:pPr>
              <a:r>
                <a:rPr lang="en-GB" sz="1800" dirty="0" smtClean="0">
                  <a:solidFill>
                    <a:schemeClr val="bg1"/>
                  </a:solidFill>
                  <a:latin typeface="+mj-lt"/>
                  <a:cs typeface="Courier New" pitchFamily="49" charset="0"/>
                  <a:sym typeface="Wingdings" pitchFamily="2" charset="2"/>
                </a:rPr>
                <a:t>Remember that you can use Rose-Bush to see it !!!</a:t>
              </a:r>
              <a:endPara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4716016" y="4050000"/>
              <a:ext cx="576064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7" name="Bent-Up Arrow 16"/>
          <p:cNvSpPr/>
          <p:nvPr/>
        </p:nvSpPr>
        <p:spPr>
          <a:xfrm rot="5400000">
            <a:off x="683568" y="3284984"/>
            <a:ext cx="864096" cy="57606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75556" y="5920080"/>
            <a:ext cx="201622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Standard Output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0" name="Notched Right Arrow 19"/>
          <p:cNvSpPr/>
          <p:nvPr/>
        </p:nvSpPr>
        <p:spPr>
          <a:xfrm>
            <a:off x="2771800" y="5913983"/>
            <a:ext cx="648072" cy="288032"/>
          </a:xfrm>
          <a:prstGeom prst="notchedRightArrow">
            <a:avLst/>
          </a:prstGeom>
          <a:gradFill>
            <a:gsLst>
              <a:gs pos="0">
                <a:schemeClr val="bg1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563888" y="5842654"/>
            <a:ext cx="5328592" cy="466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~/</a:t>
            </a:r>
            <a:r>
              <a:rPr lang="en-GB" sz="1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cylc</a:t>
            </a:r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-run/u-aa003/log/job/1/</a:t>
            </a:r>
            <a:r>
              <a:rPr lang="en-GB" sz="1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fcm_make</a:t>
            </a:r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/NN/</a:t>
            </a:r>
            <a:r>
              <a:rPr lang="en-GB" sz="1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job.out</a:t>
            </a:r>
            <a:endParaRPr lang="en-GB" sz="14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~/</a:t>
            </a:r>
            <a:r>
              <a:rPr lang="en-GB" sz="1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cylc</a:t>
            </a:r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-run/u-aa003/log/job/1/</a:t>
            </a:r>
            <a:r>
              <a:rPr lang="en-GB" sz="14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fcm_make</a:t>
            </a:r>
            <a:r>
              <a:rPr lang="en-GB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/NN/job.err</a:t>
            </a:r>
            <a:endParaRPr lang="en-GB" sz="1400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27584" y="4653136"/>
            <a:ext cx="7344816" cy="0"/>
          </a:xfrm>
          <a:prstGeom prst="lin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um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it contain?</a:t>
            </a:r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will cover…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276872"/>
            <a:ext cx="5760640" cy="402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Overview of </a:t>
            </a:r>
            <a:r>
              <a:rPr lang="en-US" sz="2800" dirty="0" smtClean="0">
                <a:solidFill>
                  <a:schemeClr val="bg1"/>
                </a:solidFill>
              </a:rPr>
              <a:t>UM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What’s the UM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What’s in the UM suite</a:t>
            </a:r>
          </a:p>
          <a:p>
            <a:pPr marL="1428750" lvl="2" indent="-514350">
              <a:lnSpc>
                <a:spcPct val="80000"/>
              </a:lnSpc>
            </a:pPr>
            <a:endParaRPr lang="en-GB" sz="1000" dirty="0" smtClean="0">
              <a:solidFill>
                <a:schemeClr val="accent1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 err="1" smtClean="0">
                <a:solidFill>
                  <a:schemeClr val="bg1"/>
                </a:solidFill>
              </a:rPr>
              <a:t>fcm_make</a:t>
            </a:r>
            <a:r>
              <a:rPr lang="en-US" sz="2800" dirty="0" smtClean="0">
                <a:solidFill>
                  <a:schemeClr val="bg1"/>
                </a:solidFill>
              </a:rPr>
              <a:t> app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Walk through menus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Develop UM code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endParaRPr lang="en-GB" sz="1000" dirty="0" smtClean="0">
              <a:solidFill>
                <a:schemeClr val="accent1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The um app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Walk through menus</a:t>
            </a:r>
            <a:endParaRPr lang="en-GB" sz="1000" dirty="0" smtClean="0">
              <a:solidFill>
                <a:schemeClr val="accent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Editing STASH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Editing </a:t>
            </a:r>
            <a:r>
              <a:rPr lang="en-GB" sz="2000" i="1" dirty="0" err="1" smtClean="0">
                <a:solidFill>
                  <a:schemeClr val="accent1"/>
                </a:solidFill>
              </a:rPr>
              <a:t>namelists</a:t>
            </a:r>
            <a:endParaRPr lang="en-GB" sz="2000" dirty="0" smtClean="0">
              <a:solidFill>
                <a:schemeClr val="accent1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en-GB" sz="2000" dirty="0" smtClean="0">
              <a:solidFill>
                <a:schemeClr val="accent1"/>
              </a:solidFill>
            </a:endParaRPr>
          </a:p>
          <a:p>
            <a:pPr marL="1428750" lvl="2" indent="-514350">
              <a:lnSpc>
                <a:spcPct val="80000"/>
              </a:lnSpc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008901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does it do? How to configure?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564904"/>
            <a:ext cx="74888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UM related options – STASH – </a:t>
            </a:r>
            <a:r>
              <a:rPr lang="en-GB" sz="2000" b="1" dirty="0" err="1" smtClean="0">
                <a:solidFill>
                  <a:schemeClr val="bg1"/>
                </a:solidFill>
              </a:rPr>
              <a:t>Namelist</a:t>
            </a:r>
            <a:r>
              <a:rPr lang="en-GB" sz="2000" b="1" dirty="0" smtClean="0">
                <a:solidFill>
                  <a:schemeClr val="bg1"/>
                </a:solidFill>
              </a:rPr>
              <a:t> – Model Setup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0" y="3717032"/>
            <a:ext cx="5904656" cy="210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STASH control</a:t>
            </a:r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Model setup </a:t>
            </a:r>
            <a:r>
              <a:rPr lang="en-GB" sz="1600" dirty="0" smtClean="0">
                <a:solidFill>
                  <a:schemeClr val="bg1"/>
                </a:solidFill>
              </a:rPr>
              <a:t>(e.g. Run time, ancillaries, start dump, etc...)</a:t>
            </a: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</a:rPr>
              <a:t>Namelist</a:t>
            </a:r>
            <a:r>
              <a:rPr lang="en-GB" sz="1800" dirty="0" smtClean="0">
                <a:solidFill>
                  <a:schemeClr val="bg1"/>
                </a:solidFill>
              </a:rPr>
              <a:t> options </a:t>
            </a:r>
            <a:r>
              <a:rPr lang="en-GB" sz="1600" dirty="0" smtClean="0">
                <a:solidFill>
                  <a:schemeClr val="bg1"/>
                </a:solidFill>
              </a:rPr>
              <a:t>(e.g. </a:t>
            </a:r>
            <a:r>
              <a:rPr lang="en-GB" sz="1600" dirty="0" err="1" smtClean="0">
                <a:solidFill>
                  <a:schemeClr val="bg1"/>
                </a:solidFill>
              </a:rPr>
              <a:t>Microphisics</a:t>
            </a:r>
            <a:r>
              <a:rPr lang="en-GB" sz="1600" dirty="0" smtClean="0">
                <a:solidFill>
                  <a:schemeClr val="bg1"/>
                </a:solidFill>
              </a:rPr>
              <a:t>, radiation, etc...)</a:t>
            </a: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i="1" dirty="0" err="1" smtClean="0">
                <a:solidFill>
                  <a:schemeClr val="bg1"/>
                </a:solidFill>
              </a:rPr>
              <a:t>Env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variables (e.g. Coupling, etc...)</a:t>
            </a:r>
            <a:endParaRPr lang="en-GB" sz="1800" dirty="0" smtClean="0">
              <a:solidFill>
                <a:schemeClr val="bg1"/>
              </a:solidFill>
            </a:endParaRPr>
          </a:p>
          <a:p>
            <a:endParaRPr lang="en-GB" sz="1800" dirty="0" smtClean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" name="Bent-Up Arrow 8"/>
          <p:cNvSpPr/>
          <p:nvPr/>
        </p:nvSpPr>
        <p:spPr>
          <a:xfrm rot="5400000">
            <a:off x="1799692" y="2960948"/>
            <a:ext cx="648072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27784" y="3317242"/>
            <a:ext cx="424847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Options include definitions for:</a:t>
            </a:r>
            <a:endParaRPr lang="en-GB" sz="1800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UM_worl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507544">
            <a:off x="639564" y="4295006"/>
            <a:ext cx="2128409" cy="210213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Command</a:t>
            </a:r>
            <a:endParaRPr lang="en-GB" dirty="0"/>
          </a:p>
        </p:txBody>
      </p:sp>
      <p:pic>
        <p:nvPicPr>
          <p:cNvPr id="4" name="Picture 3" descr="um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" y="2062800"/>
            <a:ext cx="6046625" cy="448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2200" y="2060848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App executables to run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Reconfiguration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recon – Initialising the UM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74888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Standalone program which modifies start dumps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4077072"/>
            <a:ext cx="777686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Add/subtract fields from dump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Upgrade a start dump from an earlier release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Create new start dumps for a new (sub)domain and/or resolution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If new ancillary files are not supplied data is interpolated </a:t>
            </a:r>
            <a:r>
              <a:rPr lang="en-GB" sz="1400" dirty="0" smtClean="0">
                <a:solidFill>
                  <a:schemeClr val="bg1"/>
                </a:solidFill>
              </a:rPr>
              <a:t>(e.g. land sea mask, ozone, </a:t>
            </a:r>
            <a:r>
              <a:rPr lang="en-GB" sz="1400" dirty="0" err="1" smtClean="0">
                <a:solidFill>
                  <a:schemeClr val="bg1"/>
                </a:solidFill>
              </a:rPr>
              <a:t>orography</a:t>
            </a:r>
            <a:r>
              <a:rPr lang="en-GB" sz="1400" dirty="0" smtClean="0">
                <a:solidFill>
                  <a:schemeClr val="bg1"/>
                </a:solidFill>
              </a:rPr>
              <a:t>, soil/</a:t>
            </a:r>
            <a:r>
              <a:rPr lang="en-GB" sz="1400" dirty="0" err="1" smtClean="0">
                <a:solidFill>
                  <a:schemeClr val="bg1"/>
                </a:solidFill>
              </a:rPr>
              <a:t>veg</a:t>
            </a:r>
            <a:r>
              <a:rPr lang="en-GB" sz="1400" dirty="0" smtClean="0">
                <a:solidFill>
                  <a:schemeClr val="bg1"/>
                </a:solidFill>
              </a:rPr>
              <a:t>, SSTs etc.)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</a:rPr>
              <a:t>Supply</a:t>
            </a:r>
            <a:r>
              <a:rPr lang="fr-FR" sz="1800" dirty="0" smtClean="0">
                <a:solidFill>
                  <a:schemeClr val="bg1"/>
                </a:solidFill>
              </a:rPr>
              <a:t> ensemble perturbations </a:t>
            </a:r>
            <a:r>
              <a:rPr lang="fr-FR" sz="1400" dirty="0" smtClean="0">
                <a:solidFill>
                  <a:schemeClr val="bg1"/>
                </a:solidFill>
              </a:rPr>
              <a:t>(</a:t>
            </a:r>
            <a:r>
              <a:rPr lang="fr-FR" sz="1400" dirty="0" err="1" smtClean="0">
                <a:solidFill>
                  <a:schemeClr val="bg1"/>
                </a:solidFill>
              </a:rPr>
              <a:t>e.g</a:t>
            </a:r>
            <a:r>
              <a:rPr lang="fr-FR" sz="1400" dirty="0" smtClean="0">
                <a:solidFill>
                  <a:schemeClr val="bg1"/>
                </a:solidFill>
              </a:rPr>
              <a:t>. transplant </a:t>
            </a:r>
            <a:r>
              <a:rPr lang="fr-FR" sz="1400" dirty="0" err="1" smtClean="0">
                <a:solidFill>
                  <a:schemeClr val="bg1"/>
                </a:solidFill>
              </a:rPr>
              <a:t>prognostic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fields</a:t>
            </a:r>
            <a:r>
              <a:rPr lang="fr-FR" sz="1400" dirty="0" smtClean="0">
                <a:solidFill>
                  <a:schemeClr val="bg1"/>
                </a:solidFill>
              </a:rPr>
              <a:t> etc.)</a:t>
            </a:r>
            <a:endParaRPr lang="en-GB" sz="1800" dirty="0" smtClean="0">
              <a:solidFill>
                <a:schemeClr val="bg1"/>
              </a:solidFill>
            </a:endParaRPr>
          </a:p>
        </p:txBody>
      </p:sp>
      <p:sp>
        <p:nvSpPr>
          <p:cNvPr id="6" name="Bent-Up Arrow 5"/>
          <p:cNvSpPr/>
          <p:nvPr/>
        </p:nvSpPr>
        <p:spPr>
          <a:xfrm rot="5400000">
            <a:off x="1799692" y="2960948"/>
            <a:ext cx="648072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27784" y="3317242"/>
            <a:ext cx="5472608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Prepares the input data to be read by the model: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Environment variables</a:t>
            </a:r>
            <a:endParaRPr lang="en-GB" dirty="0"/>
          </a:p>
        </p:txBody>
      </p:sp>
      <p:pic>
        <p:nvPicPr>
          <p:cNvPr id="4" name="Picture 3" descr="um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" y="2062800"/>
            <a:ext cx="6046625" cy="448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2200" y="2060848"/>
            <a:ext cx="2736304" cy="537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Non-UM settings</a:t>
            </a:r>
          </a:p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(OASIS coupler Dr Hook)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2200" y="2829882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Print Status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2200" y="3389628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Spectral files location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200" y="3949374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Path to History file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2200" y="4509120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... Many other options ...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  <a:endParaRPr lang="en-GB" dirty="0"/>
          </a:p>
        </p:txBody>
      </p:sp>
      <p:pic>
        <p:nvPicPr>
          <p:cNvPr id="4" name="Picture 3" descr="um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" y="2062800"/>
            <a:ext cx="6046625" cy="448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2200" y="2060848"/>
            <a:ext cx="2736304" cy="798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err="1" smtClean="0">
                <a:solidFill>
                  <a:schemeClr val="bg1"/>
                </a:solidFill>
              </a:rPr>
              <a:t>Namelist</a:t>
            </a:r>
            <a:r>
              <a:rPr lang="en-GB" sz="1800" dirty="0" smtClean="0">
                <a:solidFill>
                  <a:schemeClr val="bg1"/>
                </a:solidFill>
              </a:rPr>
              <a:t> files and files to be created when the app is launched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Editing STASH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Diagnostics heaven and hell... practical will follow...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5536" y="2337261"/>
            <a:ext cx="22322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>
                <a:solidFill>
                  <a:schemeClr val="bg1"/>
                </a:solidFill>
              </a:rPr>
              <a:t>S</a:t>
            </a:r>
            <a:r>
              <a:rPr lang="en-GB" sz="2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patial and</a:t>
            </a:r>
            <a:endParaRPr lang="en-GB" sz="2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 smtClean="0">
                <a:solidFill>
                  <a:schemeClr val="bg1"/>
                </a:solidFill>
              </a:rPr>
              <a:t>T</a:t>
            </a:r>
            <a:r>
              <a:rPr lang="en-GB" sz="2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emporal</a:t>
            </a:r>
            <a:endParaRPr lang="en-GB" sz="2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 smtClean="0">
                <a:solidFill>
                  <a:schemeClr val="bg1"/>
                </a:solidFill>
              </a:rPr>
              <a:t>A</a:t>
            </a:r>
            <a:r>
              <a:rPr lang="en-GB" sz="2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veraging and</a:t>
            </a:r>
            <a:endParaRPr lang="en-GB" sz="2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 smtClean="0">
                <a:solidFill>
                  <a:schemeClr val="bg1"/>
                </a:solidFill>
              </a:rPr>
              <a:t>S</a:t>
            </a:r>
            <a:r>
              <a:rPr lang="en-GB" sz="2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torage</a:t>
            </a:r>
            <a:endParaRPr lang="en-GB" sz="2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 smtClean="0">
                <a:solidFill>
                  <a:schemeClr val="bg1"/>
                </a:solidFill>
              </a:rPr>
              <a:t>H</a:t>
            </a:r>
            <a:r>
              <a:rPr lang="en-GB" sz="24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andling</a:t>
            </a:r>
            <a:endParaRPr lang="en-GB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808" y="2475761"/>
            <a:ext cx="6192688" cy="3185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Addressing and internal memory</a:t>
            </a: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Handling100’s of diagnostics per section</a:t>
            </a: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Each diagnostic request has a profile linked with it: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Time Profile – </a:t>
            </a:r>
            <a:r>
              <a:rPr lang="en-GB" sz="1600" dirty="0" smtClean="0">
                <a:solidFill>
                  <a:schemeClr val="bg1"/>
                </a:solidFill>
              </a:rPr>
              <a:t>Output times, temporal min/max/means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Spatial Profile – </a:t>
            </a:r>
            <a:r>
              <a:rPr lang="en-GB" sz="1600" dirty="0" smtClean="0">
                <a:solidFill>
                  <a:schemeClr val="bg1"/>
                </a:solidFill>
              </a:rPr>
              <a:t>Horizontal, vertical, spatial meaning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Usage Profile – </a:t>
            </a:r>
            <a:r>
              <a:rPr lang="en-GB" sz="1600" dirty="0" smtClean="0">
                <a:solidFill>
                  <a:schemeClr val="bg1"/>
                </a:solidFill>
              </a:rPr>
              <a:t>Where to put the diagnostic</a:t>
            </a: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All configured via User Interface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27784" y="2276872"/>
            <a:ext cx="0" cy="3744416"/>
          </a:xfrm>
          <a:prstGeom prst="line">
            <a:avLst/>
          </a:prstGeom>
          <a:noFill/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app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Namelist</a:t>
            </a:r>
            <a:r>
              <a:rPr lang="en-GB" dirty="0" smtClean="0"/>
              <a:t> Options</a:t>
            </a:r>
            <a:endParaRPr lang="en-GB" dirty="0"/>
          </a:p>
        </p:txBody>
      </p:sp>
      <p:pic>
        <p:nvPicPr>
          <p:cNvPr id="4" name="Picture 3" descr="um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00" y="2062800"/>
            <a:ext cx="6046625" cy="448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2200" y="2060848"/>
            <a:ext cx="2736304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err="1" smtClean="0">
                <a:solidFill>
                  <a:schemeClr val="bg1"/>
                </a:solidFill>
              </a:rPr>
              <a:t>Namelist</a:t>
            </a:r>
            <a:r>
              <a:rPr lang="en-GB" sz="1800" dirty="0" smtClean="0">
                <a:solidFill>
                  <a:schemeClr val="bg1"/>
                </a:solidFill>
              </a:rPr>
              <a:t> options and model setup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Editing </a:t>
            </a:r>
            <a:r>
              <a:rPr lang="en-GB" i="1" dirty="0" err="1" smtClean="0"/>
              <a:t>namelists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Quick walk through... Practical will follow...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74888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All app </a:t>
            </a:r>
            <a:r>
              <a:rPr lang="en-GB" sz="2000" b="1" dirty="0" err="1" smtClean="0">
                <a:solidFill>
                  <a:schemeClr val="bg1"/>
                </a:solidFill>
              </a:rPr>
              <a:t>namelists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b="1" dirty="0" smtClean="0">
                <a:solidFill>
                  <a:schemeClr val="bg1"/>
                </a:solidFill>
              </a:rPr>
              <a:t>are contained </a:t>
            </a:r>
            <a:r>
              <a:rPr lang="en-GB" sz="2000" b="1" dirty="0" smtClean="0">
                <a:solidFill>
                  <a:schemeClr val="bg1"/>
                </a:solidFill>
              </a:rPr>
              <a:t>in the </a:t>
            </a:r>
            <a:r>
              <a:rPr lang="en-GB" sz="2000" b="1" dirty="0" err="1" smtClean="0">
                <a:solidFill>
                  <a:schemeClr val="bg1"/>
                </a:solidFill>
              </a:rPr>
              <a:t>namelist</a:t>
            </a:r>
            <a:r>
              <a:rPr lang="en-GB" sz="2000" b="1" dirty="0" smtClean="0">
                <a:solidFill>
                  <a:schemeClr val="bg1"/>
                </a:solidFill>
              </a:rPr>
              <a:t> section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708920"/>
            <a:ext cx="828092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err="1" smtClean="0">
                <a:solidFill>
                  <a:schemeClr val="bg1"/>
                </a:solidFill>
              </a:rPr>
              <a:t>namelist</a:t>
            </a:r>
            <a:r>
              <a:rPr lang="en-GB" sz="1800" dirty="0" smtClean="0">
                <a:solidFill>
                  <a:schemeClr val="bg1"/>
                </a:solidFill>
              </a:rPr>
              <a:t> item names are visible in addition to a familiar descriptions underneath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8" name="Picture 7" descr="namelist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3100378"/>
            <a:ext cx="6912768" cy="3640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Editing </a:t>
            </a:r>
            <a:r>
              <a:rPr lang="en-GB" i="1" dirty="0" err="1" smtClean="0"/>
              <a:t>namelists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Range and type checking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5689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Checking of variables is done as soon as the user enters a new value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708920"/>
            <a:ext cx="828092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Try changing the value of </a:t>
            </a:r>
            <a:r>
              <a:rPr lang="en-GB" sz="1800" dirty="0" err="1" smtClean="0">
                <a:solidFill>
                  <a:schemeClr val="bg1"/>
                </a:solidFill>
              </a:rPr>
              <a:t>niter_bs</a:t>
            </a:r>
            <a:r>
              <a:rPr lang="en-GB" sz="1800" dirty="0" smtClean="0">
                <a:solidFill>
                  <a:schemeClr val="bg1"/>
                </a:solidFill>
              </a:rPr>
              <a:t> to 0, this will cause an error flag to appear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6" name="Picture 5" descr="namelist_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6000" y="3099600"/>
            <a:ext cx="6899957" cy="36396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Editing </a:t>
            </a:r>
            <a:r>
              <a:rPr lang="en-GB" i="1" dirty="0" err="1" smtClean="0"/>
              <a:t>namelists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Large sections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4969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Larger science sections have been divided into subsections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708920"/>
            <a:ext cx="828092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Take a look at Section 05 – Convection, for an example of this.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6" name="Picture 5" descr="namelist_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6000" y="3099600"/>
            <a:ext cx="6910129" cy="363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115616" y="4509120"/>
            <a:ext cx="2592288" cy="108012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smtClean="0"/>
              <a:t>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it contain?</a:t>
            </a:r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Editing </a:t>
            </a:r>
            <a:r>
              <a:rPr lang="en-GB" i="1" dirty="0" err="1" smtClean="0"/>
              <a:t>namelists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Trigger ignored settings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4969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Trigger ignored settings are hidden by default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2708920"/>
            <a:ext cx="828092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Open the Gravity Wave Drag panel, then try changing </a:t>
            </a:r>
            <a:r>
              <a:rPr lang="en-GB" sz="1800" dirty="0" err="1" smtClean="0">
                <a:solidFill>
                  <a:schemeClr val="bg1"/>
                </a:solidFill>
              </a:rPr>
              <a:t>i_gwd_vn</a:t>
            </a:r>
            <a:r>
              <a:rPr lang="en-GB" sz="1800" dirty="0" smtClean="0">
                <a:solidFill>
                  <a:schemeClr val="bg1"/>
                </a:solidFill>
              </a:rPr>
              <a:t> from 5 to 4...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6" name="Picture 5" descr="namelist_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6000" y="3099600"/>
            <a:ext cx="6797716" cy="36396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Editing </a:t>
            </a:r>
            <a:r>
              <a:rPr lang="en-GB" i="1" dirty="0" err="1" smtClean="0"/>
              <a:t>namelists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Search...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276872"/>
            <a:ext cx="84969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 edit has a search box which can be used to search item names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708920"/>
            <a:ext cx="828092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Try searching for </a:t>
            </a:r>
            <a:r>
              <a:rPr lang="en-GB" sz="1800" dirty="0" err="1" smtClean="0">
                <a:solidFill>
                  <a:schemeClr val="bg1"/>
                </a:solidFill>
              </a:rPr>
              <a:t>l_endgame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7" name="Picture 6" descr="namelist_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6000" y="3099600"/>
            <a:ext cx="6924255" cy="363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779912" y="3573016"/>
            <a:ext cx="3384376" cy="108012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Error checking of UM inputs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Rose macros and metadata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089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Checks  using Rose macros and the </a:t>
            </a:r>
            <a:r>
              <a:rPr lang="en-GB" sz="2000" b="1" u="sng" dirty="0" smtClean="0">
                <a:solidFill>
                  <a:schemeClr val="bg1"/>
                </a:solidFill>
              </a:rPr>
              <a:t>fail-if/warn-if</a:t>
            </a:r>
            <a:r>
              <a:rPr lang="en-GB" sz="2000" b="1" dirty="0" smtClean="0">
                <a:solidFill>
                  <a:schemeClr val="bg1"/>
                </a:solidFill>
              </a:rPr>
              <a:t> metadata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2636912"/>
            <a:ext cx="8136904" cy="202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600" dirty="0" smtClean="0">
                <a:solidFill>
                  <a:schemeClr val="bg1"/>
                </a:solidFill>
              </a:rPr>
              <a:t>Change the boundary layer option "</a:t>
            </a:r>
            <a:r>
              <a:rPr lang="en-GB" sz="1600" dirty="0" err="1" smtClean="0">
                <a:solidFill>
                  <a:schemeClr val="bg1"/>
                </a:solidFill>
              </a:rPr>
              <a:t>alpha_cd</a:t>
            </a:r>
            <a:r>
              <a:rPr lang="en-GB" sz="1600" dirty="0" smtClean="0">
                <a:solidFill>
                  <a:schemeClr val="bg1"/>
                </a:solidFill>
              </a:rPr>
              <a:t>“ adding an array element = 1.5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GB" sz="1200" dirty="0" smtClean="0">
                <a:solidFill>
                  <a:schemeClr val="bg1"/>
                </a:solidFill>
              </a:rPr>
              <a:t>"Implicit solver options" subsection within the "Section 03 - Boundary Layer“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GB" sz="1200" dirty="0" smtClean="0">
                <a:solidFill>
                  <a:schemeClr val="bg1"/>
                </a:solidFill>
              </a:rPr>
              <a:t>Click on the plus sign to add an array</a:t>
            </a:r>
            <a:endParaRPr lang="en-GB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600" dirty="0" smtClean="0">
                <a:solidFill>
                  <a:schemeClr val="bg1"/>
                </a:solidFill>
              </a:rPr>
              <a:t>Increase the number of ozone levels to 72 in the "Output dump grid sizes and levels“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solidFill>
                  <a:schemeClr val="bg1"/>
                </a:solidFill>
              </a:rPr>
              <a:t>within "Reconfiguration and Ancillary Control”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600" dirty="0" smtClean="0">
                <a:solidFill>
                  <a:schemeClr val="bg1"/>
                </a:solidFill>
              </a:rPr>
              <a:t>Run the fail-if, warn-if checker available in the </a:t>
            </a:r>
            <a:r>
              <a:rPr lang="en-GB" sz="1600" i="1" dirty="0" smtClean="0">
                <a:solidFill>
                  <a:schemeClr val="bg1"/>
                </a:solidFill>
              </a:rPr>
              <a:t>Metadata</a:t>
            </a:r>
            <a:r>
              <a:rPr lang="en-GB" sz="1600" dirty="0" smtClean="0">
                <a:solidFill>
                  <a:schemeClr val="bg1"/>
                </a:solidFill>
              </a:rPr>
              <a:t> menu</a:t>
            </a:r>
          </a:p>
          <a:p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7" name="Picture 6" descr="errorcheck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907316"/>
            <a:ext cx="6192688" cy="18340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67744" y="4495531"/>
            <a:ext cx="5256584" cy="301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</a:rPr>
              <a:t>This produces an </a:t>
            </a:r>
            <a:r>
              <a:rPr lang="en-GB" sz="1600" u="sng" dirty="0" smtClean="0">
                <a:solidFill>
                  <a:schemeClr val="bg1"/>
                </a:solidFill>
              </a:rPr>
              <a:t>error</a:t>
            </a:r>
            <a:r>
              <a:rPr lang="en-GB" sz="1600" dirty="0" smtClean="0">
                <a:solidFill>
                  <a:schemeClr val="bg1"/>
                </a:solidFill>
              </a:rPr>
              <a:t> and a </a:t>
            </a:r>
            <a:r>
              <a:rPr lang="en-GB" sz="1600" u="sng" dirty="0" smtClean="0">
                <a:solidFill>
                  <a:schemeClr val="bg1"/>
                </a:solidFill>
              </a:rPr>
              <a:t>warning</a:t>
            </a:r>
            <a:r>
              <a:rPr lang="en-GB" sz="1600" dirty="0" smtClean="0">
                <a:solidFill>
                  <a:schemeClr val="bg1"/>
                </a:solidFill>
              </a:rPr>
              <a:t>, can you tell why?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rot="5400000">
            <a:off x="1835696" y="4351515"/>
            <a:ext cx="360040" cy="36004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Error checking of UM inputs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other checks are available?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132856"/>
            <a:ext cx="8964488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Check fail-if/warn-if </a:t>
            </a:r>
          </a:p>
          <a:p>
            <a:pPr marL="914400" lvl="1" indent="-457200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Checks metadata fail-if and warn-if </a:t>
            </a:r>
            <a:r>
              <a:rPr lang="en-GB" sz="1600" dirty="0" err="1" smtClean="0">
                <a:solidFill>
                  <a:schemeClr val="bg1"/>
                </a:solidFill>
              </a:rPr>
              <a:t>staments</a:t>
            </a:r>
            <a:endParaRPr lang="en-GB" sz="16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STASH validation macro</a:t>
            </a:r>
            <a:r>
              <a:rPr lang="en-GB" sz="1600" dirty="0" smtClean="0">
                <a:solidFill>
                  <a:schemeClr val="bg1"/>
                </a:solidFill>
              </a:rPr>
              <a:t> </a:t>
            </a:r>
          </a:p>
          <a:p>
            <a:pPr marL="914400" lvl="1" indent="-457200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Rose macro provided to ensure that the STASH output requested is valid given the science configuration of the app</a:t>
            </a:r>
            <a:endParaRPr lang="en-GB" sz="16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Duplicate </a:t>
            </a:r>
            <a:r>
              <a:rPr lang="en-GB" sz="1800" b="1" dirty="0" err="1" smtClean="0">
                <a:solidFill>
                  <a:schemeClr val="bg1"/>
                </a:solidFill>
              </a:rPr>
              <a:t>namelist</a:t>
            </a:r>
            <a:r>
              <a:rPr lang="en-GB" sz="1800" b="1" dirty="0" smtClean="0">
                <a:solidFill>
                  <a:schemeClr val="bg1"/>
                </a:solidFill>
              </a:rPr>
              <a:t> indexing macros </a:t>
            </a:r>
          </a:p>
          <a:p>
            <a:pPr marL="914400" lvl="1" indent="-457200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Several of the UM </a:t>
            </a:r>
            <a:r>
              <a:rPr lang="en-GB" sz="1600" dirty="0" err="1" smtClean="0">
                <a:solidFill>
                  <a:schemeClr val="bg1"/>
                </a:solidFill>
              </a:rPr>
              <a:t>namelists</a:t>
            </a:r>
            <a:r>
              <a:rPr lang="en-GB" sz="1600" dirty="0" smtClean="0">
                <a:solidFill>
                  <a:schemeClr val="bg1"/>
                </a:solidFill>
              </a:rPr>
              <a:t> have the "duplicate=true" attribute set in the UM metadata. This means that a UM app may contain multiple instances of these </a:t>
            </a:r>
            <a:r>
              <a:rPr lang="en-GB" sz="1600" dirty="0" err="1" smtClean="0">
                <a:solidFill>
                  <a:schemeClr val="bg1"/>
                </a:solidFill>
              </a:rPr>
              <a:t>namelists</a:t>
            </a:r>
            <a:r>
              <a:rPr lang="en-GB" sz="16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b="1" dirty="0" smtClean="0">
                <a:solidFill>
                  <a:schemeClr val="bg1"/>
                </a:solidFill>
              </a:rPr>
              <a:t>Profile </a:t>
            </a:r>
            <a:r>
              <a:rPr lang="en-GB" sz="1800" b="1" dirty="0" err="1" smtClean="0">
                <a:solidFill>
                  <a:schemeClr val="bg1"/>
                </a:solidFill>
              </a:rPr>
              <a:t>namelist</a:t>
            </a:r>
            <a:r>
              <a:rPr lang="en-GB" sz="1800" b="1" dirty="0" smtClean="0">
                <a:solidFill>
                  <a:schemeClr val="bg1"/>
                </a:solidFill>
              </a:rPr>
              <a:t> validation/tidying macros </a:t>
            </a:r>
          </a:p>
          <a:p>
            <a:pPr marL="914400" lvl="1" indent="-457200">
              <a:lnSpc>
                <a:spcPct val="1000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Checks whether an app's stash request and profile </a:t>
            </a:r>
            <a:r>
              <a:rPr lang="en-GB" sz="1600" dirty="0" err="1" smtClean="0">
                <a:solidFill>
                  <a:schemeClr val="bg1"/>
                </a:solidFill>
              </a:rPr>
              <a:t>namelist</a:t>
            </a:r>
            <a:r>
              <a:rPr lang="en-GB" sz="1600" dirty="0" smtClean="0">
                <a:solidFill>
                  <a:schemeClr val="bg1"/>
                </a:solidFill>
              </a:rPr>
              <a:t> references are set up correctly.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UM File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 files and more…</a:t>
            </a:r>
          </a:p>
        </p:txBody>
      </p:sp>
    </p:spTree>
    <p:extLst>
      <p:ext uri="{BB962C8B-B14F-4D97-AF65-F5344CB8AC3E}">
        <p14:creationId xmlns:p14="http://schemas.microsoft.com/office/powerpoint/2010/main" xmlns="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Input and Output 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Feeding the UM...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2348880"/>
          <a:ext cx="8568952" cy="4150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Files 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Files Out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Initial Conditions: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Start Dumps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Increment files from VAR (</a:t>
                      </a:r>
                      <a:r>
                        <a:rPr lang="en-GB" sz="1600" dirty="0" err="1" smtClean="0">
                          <a:solidFill>
                            <a:schemeClr val="bg1"/>
                          </a:solidFill>
                        </a:rPr>
                        <a:t>Obs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Initial Conditions: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Restart dumps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Background files for VAR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Boundary Conditions: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LBCs for Limited Area Models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Ancillary files</a:t>
                      </a:r>
                    </a:p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(e.g. Surface conditions, spectral files for radiation)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Run time </a:t>
                      </a:r>
                      <a:r>
                        <a:rPr lang="en-GB" sz="1600" dirty="0" err="1" smtClean="0">
                          <a:solidFill>
                            <a:schemeClr val="bg1"/>
                          </a:solidFill>
                        </a:rPr>
                        <a:t>namelists</a:t>
                      </a:r>
                      <a:endParaRPr lang="en-GB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(all defined within a UM Rose app file)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Model Output: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STASH (Model diagnostics/prognostics)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Runtime text files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File Format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FF files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71287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The UM works with a proprietary direct access file format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3202596"/>
            <a:ext cx="1475656" cy="514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txBody>
          <a:bodyPr wrap="square" anchor="b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Field Files</a:t>
            </a:r>
            <a:endParaRPr lang="en-GB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3768" y="3854104"/>
            <a:ext cx="6552728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Primary header record with pointers to a series of secondary header records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Records pointing to and describing the data areas as well as the data areas themselves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Adaptable for different applications to which the UM might eventually be put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Full details please read UMDP F3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1763688" y="2996952"/>
            <a:ext cx="648072" cy="64807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Post Processed 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PP files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2089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Historically designed for use with data analysis and data archiving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3202596"/>
            <a:ext cx="2232248" cy="514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txBody>
          <a:bodyPr wrap="square" anchor="b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Processed Files</a:t>
            </a:r>
            <a:endParaRPr lang="en-GB" sz="1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3768" y="3854104"/>
            <a:ext cx="65527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Sequential, rather than direct access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pp file is made up of a number of pp fields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Each pp field contains a pp header and is followed by a data field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Full details please read UMDP F3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1763688" y="2996952"/>
            <a:ext cx="648072" cy="64807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joao.teixeira\AppData\Local\Microsoft\Windows\Temporary Internet Files\Content.IE5\4U7HGVII\Angry-Adult-Cartoon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50929" y="1112714"/>
            <a:ext cx="1457575" cy="130817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Post Processed 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Why one should convert from FF to PP files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6409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Supports faster record-based I/O for Fortran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Quicker to slurp in a header, work out if you need the field or skip it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Can be split up, or concatenated together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Online tutorials and documentations ...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064" y="2276872"/>
            <a:ext cx="7092280" cy="1132618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UM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defTabSz="36195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https://code.metoffice.gov.uk/doc/um/vn10.3/umdp.html</a:t>
            </a:r>
            <a:endParaRPr lang="en-GB" sz="1800" dirty="0" smtClean="0">
              <a:solidFill>
                <a:schemeClr val="bg1"/>
              </a:solidFill>
            </a:endParaRPr>
          </a:p>
          <a:p>
            <a:pPr defTabSz="36195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https://code.metoffice.gov.uk/doc/um/vn10.3/um-training/index.html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endParaRPr lang="en-GB" sz="18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3717032"/>
            <a:ext cx="7128792" cy="798680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MOSRS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4"/>
              </a:rPr>
              <a:t>https://code.metoffice.gov.uk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roses-u </a:t>
            </a:r>
            <a:r>
              <a:rPr lang="en-GB" sz="1800" dirty="0" smtClean="0">
                <a:solidFill>
                  <a:schemeClr val="bg1"/>
                </a:solidFill>
                <a:hlinkClick r:id="rId5"/>
              </a:rPr>
              <a:t>https://code.metoffice.gov.uk/trac/roses-u</a:t>
            </a:r>
            <a:r>
              <a:rPr lang="en-GB" sz="1800" dirty="0" smtClean="0">
                <a:solidFill>
                  <a:schemeClr val="bg1"/>
                </a:solidFill>
              </a:rPr>
              <a:t> 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otched Right Arrow 19"/>
          <p:cNvSpPr/>
          <p:nvPr/>
        </p:nvSpPr>
        <p:spPr>
          <a:xfrm>
            <a:off x="611560" y="3284984"/>
            <a:ext cx="432048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What’s the UM 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cant it be used for?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53285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The Unified Model is a Numerical Model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5013176"/>
            <a:ext cx="40324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 smtClean="0">
                <a:solidFill>
                  <a:schemeClr val="bg1"/>
                </a:solidFill>
              </a:rPr>
              <a:t>Integrates equations forward in time: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Newton’s laws for rotating fluid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Gas laws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Laws of thermodynamics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1512" y="5013176"/>
            <a:ext cx="414096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 smtClean="0">
                <a:solidFill>
                  <a:schemeClr val="bg1"/>
                </a:solidFill>
              </a:rPr>
              <a:t>Parameterizes sub-grid processes: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Convection / Cumulus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Microphysics / Clouds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Boundary Layer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etc..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27984" y="5013176"/>
            <a:ext cx="0" cy="172819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43608" y="3212976"/>
            <a:ext cx="4536504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Applies a spatial </a:t>
            </a:r>
            <a:r>
              <a:rPr lang="en-GB" sz="1800" dirty="0" err="1" smtClean="0">
                <a:solidFill>
                  <a:schemeClr val="bg1"/>
                </a:solidFill>
              </a:rPr>
              <a:t>discretization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/>
            <a:r>
              <a:rPr lang="en-GB" sz="1400" dirty="0" smtClean="0">
                <a:solidFill>
                  <a:schemeClr val="bg1"/>
                </a:solidFill>
              </a:rPr>
              <a:t>Continuous equations into discrete counterparts. 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7" name="Picture 16" descr="Gr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2492896"/>
            <a:ext cx="3143392" cy="2213990"/>
          </a:xfrm>
          <a:prstGeom prst="rect">
            <a:avLst/>
          </a:prstGeom>
        </p:spPr>
      </p:pic>
      <p:sp>
        <p:nvSpPr>
          <p:cNvPr id="19" name="Notched Right Arrow 18"/>
          <p:cNvSpPr/>
          <p:nvPr/>
        </p:nvSpPr>
        <p:spPr>
          <a:xfrm rot="5400000">
            <a:off x="-324544" y="3717032"/>
            <a:ext cx="1944216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897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Uses and Application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What can the UM be used for?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64904"/>
            <a:ext cx="82089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The UM may be run in many modes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3291949"/>
            <a:ext cx="66247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Global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Limited Area Model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</a:rPr>
              <a:t>Mesoscale</a:t>
            </a:r>
            <a:r>
              <a:rPr lang="en-GB" sz="1800" dirty="0" smtClean="0">
                <a:solidFill>
                  <a:schemeClr val="bg1"/>
                </a:solidFill>
              </a:rPr>
              <a:t> NWP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Idealised tests – </a:t>
            </a:r>
            <a:r>
              <a:rPr lang="en-GB" sz="1800" dirty="0" err="1" smtClean="0">
                <a:solidFill>
                  <a:schemeClr val="bg1"/>
                </a:solidFill>
              </a:rPr>
              <a:t>Aquaplanet</a:t>
            </a:r>
            <a:r>
              <a:rPr lang="en-GB" sz="1800" dirty="0" smtClean="0">
                <a:solidFill>
                  <a:schemeClr val="bg1"/>
                </a:solidFill>
              </a:rPr>
              <a:t> – Flat Earth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</a:rPr>
              <a:t>Exoplanet</a:t>
            </a:r>
            <a:r>
              <a:rPr lang="en-GB" sz="1800" dirty="0" smtClean="0">
                <a:solidFill>
                  <a:schemeClr val="bg1"/>
                </a:solidFill>
              </a:rPr>
              <a:t> research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Climate modelling – atmosphere only or coupled </a:t>
            </a:r>
            <a:r>
              <a:rPr lang="en-GB" sz="1400" dirty="0" smtClean="0">
                <a:solidFill>
                  <a:schemeClr val="bg1"/>
                </a:solidFill>
              </a:rPr>
              <a:t>(e.g. Ocean)</a:t>
            </a:r>
          </a:p>
        </p:txBody>
      </p:sp>
      <p:pic>
        <p:nvPicPr>
          <p:cNvPr id="6" name="Picture 5" descr="HotJupi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9" y="2314397"/>
            <a:ext cx="3528392" cy="313082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What’s the UM made of?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Dark matter? Sorcery? Magic?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292494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Fortran 77 through Fortran 95 and recently the use of some Fortran 2003.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Uses FCM for code management (</a:t>
            </a:r>
            <a:r>
              <a:rPr lang="en-GB" sz="1800" dirty="0" err="1" smtClean="0">
                <a:solidFill>
                  <a:schemeClr val="bg1"/>
                </a:solidFill>
              </a:rPr>
              <a:t>Trac</a:t>
            </a:r>
            <a:r>
              <a:rPr lang="en-GB" sz="1800" dirty="0" smtClean="0">
                <a:solidFill>
                  <a:schemeClr val="bg1"/>
                </a:solidFill>
              </a:rPr>
              <a:t> and subversion)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GB" sz="18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564904"/>
            <a:ext cx="34563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Mainly Fortran and some C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083169"/>
            <a:ext cx="345638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UM Support Infrastructure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4437112"/>
            <a:ext cx="2520280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bash Perl and Python             </a:t>
            </a:r>
            <a:r>
              <a:rPr lang="en-GB" sz="1600" dirty="0" smtClean="0">
                <a:solidFill>
                  <a:schemeClr val="bg1"/>
                </a:solidFill>
              </a:rPr>
              <a:t>rose/</a:t>
            </a:r>
            <a:r>
              <a:rPr lang="en-GB" sz="1600" dirty="0" err="1" smtClean="0">
                <a:solidFill>
                  <a:schemeClr val="bg1"/>
                </a:solidFill>
              </a:rPr>
              <a:t>cylc</a:t>
            </a:r>
            <a:r>
              <a:rPr lang="en-GB" sz="1600" dirty="0" smtClean="0">
                <a:solidFill>
                  <a:schemeClr val="bg1"/>
                </a:solidFill>
              </a:rPr>
              <a:t> – python </a:t>
            </a:r>
            <a:r>
              <a:rPr lang="en-GB" sz="1600" dirty="0" err="1" smtClean="0">
                <a:solidFill>
                  <a:schemeClr val="bg1"/>
                </a:solidFill>
              </a:rPr>
              <a:t>gtk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6104" y="5157192"/>
            <a:ext cx="7236296" cy="1505027"/>
          </a:xfrm>
          <a:prstGeom prst="rect">
            <a:avLst/>
          </a:prstGeom>
          <a:solidFill>
            <a:schemeClr val="bg2">
              <a:alpha val="92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istart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iend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idiff</a:t>
            </a:r>
            <a:endParaRPr lang="en-GB" sz="12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height_want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height(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/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height_want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height_start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 THEN</a:t>
            </a:r>
          </a:p>
          <a:p>
            <a:pPr marL="342900" indent="-342900"/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flux_got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flux_start</a:t>
            </a:r>
            <a:endParaRPr lang="en-GB" sz="12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flux_deriv_got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eval_flux_deriv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height_want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flux_got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/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342900" indent="-342900"/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CALL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range_integrate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eval_flux_deriv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height_want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height_got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&amp;</a:t>
            </a:r>
          </a:p>
          <a:p>
            <a:pPr marL="342900" indent="-342900"/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flux_got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flux_deriv_got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err)</a:t>
            </a:r>
          </a:p>
          <a:p>
            <a:pPr marL="342900" indent="-342900"/>
            <a:r>
              <a:rPr lang="en-GB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GB" sz="1200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UM does not...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 what can you use to do it...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15616" y="2420888"/>
            <a:ext cx="6912768" cy="3000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Cannot process observations – OPS/ODB does that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Cannot alone assimilate observations – VAR is required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Cannot objectively verify results – VER &amp; SBV do that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Does not archive/retrieve data – MASS does that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Cannot create ancillaries – CAP does that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Cannot control all the above – Rose/</a:t>
            </a:r>
            <a:r>
              <a:rPr lang="en-GB" sz="1800" dirty="0" err="1" smtClean="0">
                <a:solidFill>
                  <a:schemeClr val="bg1"/>
                </a:solidFill>
              </a:rPr>
              <a:t>cylc</a:t>
            </a:r>
            <a:r>
              <a:rPr lang="en-GB" sz="1800" dirty="0" smtClean="0">
                <a:solidFill>
                  <a:schemeClr val="bg1"/>
                </a:solidFill>
              </a:rPr>
              <a:t> does that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bg1"/>
                </a:solidFill>
              </a:rPr>
              <a:t> Cannot scientifically interpret results – you do that!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ose_UM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048" y="1700808"/>
            <a:ext cx="8388424" cy="4907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3888" y="3068960"/>
            <a:ext cx="5040560" cy="302236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50800"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u-aa003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|---app/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|---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fcm_make</a:t>
            </a:r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|---file/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     |---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fcm-make.cfg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app.conf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|----um/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app.conf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suite.conf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suite.info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suite.rc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Rose GUI </a:t>
            </a:r>
            <a:r>
              <a:rPr lang="en-US" dirty="0" err="1" smtClean="0"/>
              <a:t>vs</a:t>
            </a:r>
            <a:r>
              <a:rPr lang="en-US" dirty="0" smtClean="0"/>
              <a:t> File Structure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800200" y="1541182"/>
            <a:ext cx="6984776" cy="504056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04056" y="3068960"/>
            <a:ext cx="1547664" cy="72008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07904" y="5229200"/>
            <a:ext cx="2808312" cy="72008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Rose_UM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048" y="1700808"/>
            <a:ext cx="8388424" cy="4907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Rose GUI </a:t>
            </a:r>
            <a:r>
              <a:rPr lang="en-US" dirty="0" err="1" smtClean="0"/>
              <a:t>vs</a:t>
            </a:r>
            <a:r>
              <a:rPr lang="en-US" dirty="0" smtClean="0"/>
              <a:t> File Structure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800200" y="1541182"/>
            <a:ext cx="6984776" cy="504056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504056" y="3789040"/>
            <a:ext cx="1547664" cy="504056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3888" y="3068960"/>
            <a:ext cx="5040560" cy="3022366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 w="50800"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u-aa003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|---app/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|---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fcm_make</a:t>
            </a:r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|---file/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     |---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fcm-make.cfg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app.conf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|----um/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    |  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app.conf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suite.conf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|---rose-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suite.info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  |---</a:t>
            </a:r>
            <a:r>
              <a:rPr lang="en-GB" sz="14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suite.rc</a:t>
            </a:r>
            <a:endParaRPr lang="en-GB" sz="1400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07904" y="3456000"/>
            <a:ext cx="4320480" cy="1197136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METcorporate</Template>
  <TotalTime>2949</TotalTime>
  <Words>2070</Words>
  <Application>Microsoft Office PowerPoint</Application>
  <PresentationFormat>On-screen Show (4:3)</PresentationFormat>
  <Paragraphs>325</Paragraphs>
  <Slides>40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master</vt:lpstr>
      <vt:lpstr>Introduction to a UM suite </vt:lpstr>
      <vt:lpstr>Contents</vt:lpstr>
      <vt:lpstr>Overview of UM</vt:lpstr>
      <vt:lpstr>What’s the UM ?</vt:lpstr>
      <vt:lpstr>Uses and Application</vt:lpstr>
      <vt:lpstr>What’s the UM made of?</vt:lpstr>
      <vt:lpstr>The UM does not...</vt:lpstr>
      <vt:lpstr>Rose GUI vs File Structure</vt:lpstr>
      <vt:lpstr>Rose GUI vs File Structure</vt:lpstr>
      <vt:lpstr>Rose GUI vs File Structure</vt:lpstr>
      <vt:lpstr>The fcm_make app</vt:lpstr>
      <vt:lpstr>fcm_make app</vt:lpstr>
      <vt:lpstr>fcm_make app</vt:lpstr>
      <vt:lpstr>fcm_make app</vt:lpstr>
      <vt:lpstr>fcm_make app</vt:lpstr>
      <vt:lpstr>Developing UM code</vt:lpstr>
      <vt:lpstr>fcm_make app</vt:lpstr>
      <vt:lpstr>fcm_make task</vt:lpstr>
      <vt:lpstr>The um app</vt:lpstr>
      <vt:lpstr>um app</vt:lpstr>
      <vt:lpstr>um app</vt:lpstr>
      <vt:lpstr>Reconfiguration</vt:lpstr>
      <vt:lpstr>um app</vt:lpstr>
      <vt:lpstr>um app</vt:lpstr>
      <vt:lpstr>Editing STASH</vt:lpstr>
      <vt:lpstr>um app</vt:lpstr>
      <vt:lpstr>Editing namelists</vt:lpstr>
      <vt:lpstr>Editing namelists</vt:lpstr>
      <vt:lpstr>Editing namelists</vt:lpstr>
      <vt:lpstr>Editing namelists</vt:lpstr>
      <vt:lpstr>Editing namelists</vt:lpstr>
      <vt:lpstr>Error checking of UM inputs</vt:lpstr>
      <vt:lpstr>Error checking of UM inputs</vt:lpstr>
      <vt:lpstr>The UM File format</vt:lpstr>
      <vt:lpstr>Input and Output Files</vt:lpstr>
      <vt:lpstr>UM File Format</vt:lpstr>
      <vt:lpstr>UM Post Processed Files</vt:lpstr>
      <vt:lpstr>UM Post Processed Files</vt:lpstr>
      <vt:lpstr>Useful links</vt:lpstr>
      <vt:lpstr>Questions … ?</vt:lpstr>
    </vt:vector>
  </TitlesOfParts>
  <Company>Met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helen.chater</dc:creator>
  <dc:description>submitted 26.7.2005     CHG015666 refers</dc:description>
  <cp:lastModifiedBy>joao.teixeira</cp:lastModifiedBy>
  <cp:revision>221</cp:revision>
  <cp:lastPrinted>2004-10-15T09:34:20Z</cp:lastPrinted>
  <dcterms:created xsi:type="dcterms:W3CDTF">2009-08-03T14:32:49Z</dcterms:created>
  <dcterms:modified xsi:type="dcterms:W3CDTF">2016-03-20T11:27:17Z</dcterms:modified>
</cp:coreProperties>
</file>