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sldIdLst>
    <p:sldId id="265" r:id="rId2"/>
    <p:sldId id="266" r:id="rId3"/>
    <p:sldId id="267" r:id="rId4"/>
    <p:sldId id="268" r:id="rId5"/>
    <p:sldId id="283" r:id="rId6"/>
    <p:sldId id="282" r:id="rId7"/>
    <p:sldId id="285" r:id="rId8"/>
    <p:sldId id="286" r:id="rId9"/>
    <p:sldId id="284" r:id="rId10"/>
    <p:sldId id="289" r:id="rId11"/>
    <p:sldId id="288" r:id="rId12"/>
    <p:sldId id="287" r:id="rId13"/>
    <p:sldId id="290" r:id="rId14"/>
    <p:sldId id="291" r:id="rId15"/>
    <p:sldId id="292" r:id="rId16"/>
    <p:sldId id="293" r:id="rId17"/>
    <p:sldId id="296" r:id="rId18"/>
    <p:sldId id="297" r:id="rId19"/>
    <p:sldId id="298" r:id="rId20"/>
    <p:sldId id="294" r:id="rId21"/>
    <p:sldId id="295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80" r:id="rId38"/>
    <p:sldId id="281" r:id="rId39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800" autoAdjust="0"/>
  </p:normalViewPr>
  <p:slideViewPr>
    <p:cSldViewPr>
      <p:cViewPr>
        <p:scale>
          <a:sx n="70" d="100"/>
          <a:sy n="70" d="100"/>
        </p:scale>
        <p:origin x="-11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 trough the practical with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When a task fails, the suite will continue to run as much as possible and wait for user input to fix the failure so it can continue</a:t>
            </a:r>
          </a:p>
          <a:p>
            <a:pPr lvl="1"/>
            <a:r>
              <a:rPr lang="en-GB" sz="1600" dirty="0" smtClean="0">
                <a:solidFill>
                  <a:schemeClr val="bg1"/>
                </a:solidFill>
              </a:rPr>
              <a:t>If 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abort if any task fails = True</a:t>
            </a:r>
            <a:r>
              <a:rPr lang="en-GB" sz="1600" dirty="0" smtClean="0">
                <a:solidFill>
                  <a:schemeClr val="bg1"/>
                </a:solidFill>
              </a:rPr>
              <a:t> is not commented out, the suite will abort as soon as a task fails</a:t>
            </a:r>
          </a:p>
          <a:p>
            <a:pPr lvl="1"/>
            <a:endParaRPr lang="en-GB" sz="1600" dirty="0" smtClean="0">
              <a:solidFill>
                <a:schemeClr val="bg1"/>
              </a:solidFill>
            </a:endParaRPr>
          </a:p>
          <a:p>
            <a:pPr lvl="1"/>
            <a:r>
              <a:rPr lang="en-GB" sz="1600" dirty="0" smtClean="0">
                <a:solidFill>
                  <a:schemeClr val="bg1"/>
                </a:solidFill>
              </a:rPr>
              <a:t>The events should be adjusted if necessary - for example, increasing the timeout lengths or altering the events that require email notification.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syntax is a subset of Python with some extra metadata functionality - you can use standard Python operators e.g.:(</a:t>
            </a:r>
            <a:r>
              <a:rPr lang="en-GB" dirty="0" err="1" smtClean="0"/>
              <a:t>foo</a:t>
            </a:r>
            <a:r>
              <a:rPr lang="en-GB" dirty="0" smtClean="0"/>
              <a:t> * bar + </a:t>
            </a:r>
            <a:r>
              <a:rPr lang="en-GB" dirty="0" err="1" smtClean="0"/>
              <a:t>baz</a:t>
            </a:r>
            <a:r>
              <a:rPr lang="en-GB" dirty="0" smtClean="0"/>
              <a:t>) / </a:t>
            </a:r>
            <a:r>
              <a:rPr lang="en-GB" dirty="0" err="1" smtClean="0"/>
              <a:t>wibble</a:t>
            </a:r>
            <a:r>
              <a:rPr lang="en-GB" dirty="0" smtClean="0"/>
              <a:t> &gt;= wobble - </a:t>
            </a:r>
            <a:r>
              <a:rPr lang="en-GB" dirty="0" err="1" smtClean="0"/>
              <a:t>flob</a:t>
            </a:r>
            <a:r>
              <a:rPr lang="en-GB" dirty="0" smtClean="0"/>
              <a:t> ** </a:t>
            </a:r>
            <a:r>
              <a:rPr lang="en-GB" dirty="0" err="1" smtClean="0"/>
              <a:t>quxor"spam</a:t>
            </a:r>
            <a:r>
              <a:rPr lang="en-GB" dirty="0" smtClean="0"/>
              <a:t>" in </a:t>
            </a:r>
            <a:r>
              <a:rPr lang="en-GB" dirty="0" err="1" smtClean="0"/>
              <a:t>foo</a:t>
            </a:r>
            <a:r>
              <a:rPr lang="en-GB" dirty="0" smtClean="0"/>
              <a:t> and not bar or (</a:t>
            </a:r>
            <a:r>
              <a:rPr lang="en-GB" dirty="0" err="1" smtClean="0"/>
              <a:t>baz</a:t>
            </a:r>
            <a:r>
              <a:rPr lang="en-GB" dirty="0" smtClean="0"/>
              <a:t> and 5 &lt; </a:t>
            </a:r>
            <a:r>
              <a:rPr lang="en-GB" dirty="0" err="1" smtClean="0"/>
              <a:t>wibble</a:t>
            </a:r>
            <a:r>
              <a:rPr lang="en-GB" dirty="0" smtClean="0"/>
              <a:t> &lt;= wobble)Where you would normally use a variable name, use an id to refer to the value of a setting (e.g.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max_ok_ice_fraction</a:t>
            </a:r>
            <a:r>
              <a:rPr lang="en-GB" dirty="0" smtClean="0"/>
              <a:t>) or use this as a shorthand for the id of this </a:t>
            </a:r>
            <a:r>
              <a:rPr lang="en-GB" dirty="0" err="1" smtClean="0"/>
              <a:t>setting.The</a:t>
            </a:r>
            <a:r>
              <a:rPr lang="en-GB" dirty="0" smtClean="0"/>
              <a:t> syntax also has array element support via bracketed indices (e.g. this(2) or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(12)).There are any and all functions (e.g. any(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 &gt; 10)).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syntax is a subset of Python with some extra metadata functionality - you can use standard Python operators e.g.:(</a:t>
            </a:r>
            <a:r>
              <a:rPr lang="en-GB" dirty="0" err="1" smtClean="0"/>
              <a:t>foo</a:t>
            </a:r>
            <a:r>
              <a:rPr lang="en-GB" dirty="0" smtClean="0"/>
              <a:t> * bar + </a:t>
            </a:r>
            <a:r>
              <a:rPr lang="en-GB" dirty="0" err="1" smtClean="0"/>
              <a:t>baz</a:t>
            </a:r>
            <a:r>
              <a:rPr lang="en-GB" dirty="0" smtClean="0"/>
              <a:t>) / </a:t>
            </a:r>
            <a:r>
              <a:rPr lang="en-GB" dirty="0" err="1" smtClean="0"/>
              <a:t>wibble</a:t>
            </a:r>
            <a:r>
              <a:rPr lang="en-GB" dirty="0" smtClean="0"/>
              <a:t> &gt;= wobble - </a:t>
            </a:r>
            <a:r>
              <a:rPr lang="en-GB" dirty="0" err="1" smtClean="0"/>
              <a:t>flob</a:t>
            </a:r>
            <a:r>
              <a:rPr lang="en-GB" dirty="0" smtClean="0"/>
              <a:t> ** </a:t>
            </a:r>
            <a:r>
              <a:rPr lang="en-GB" dirty="0" err="1" smtClean="0"/>
              <a:t>quxor"spam</a:t>
            </a:r>
            <a:r>
              <a:rPr lang="en-GB" dirty="0" smtClean="0"/>
              <a:t>" in </a:t>
            </a:r>
            <a:r>
              <a:rPr lang="en-GB" dirty="0" err="1" smtClean="0"/>
              <a:t>foo</a:t>
            </a:r>
            <a:r>
              <a:rPr lang="en-GB" dirty="0" smtClean="0"/>
              <a:t> and not bar or (</a:t>
            </a:r>
            <a:r>
              <a:rPr lang="en-GB" dirty="0" err="1" smtClean="0"/>
              <a:t>baz</a:t>
            </a:r>
            <a:r>
              <a:rPr lang="en-GB" dirty="0" smtClean="0"/>
              <a:t> and 5 &lt; </a:t>
            </a:r>
            <a:r>
              <a:rPr lang="en-GB" dirty="0" err="1" smtClean="0"/>
              <a:t>wibble</a:t>
            </a:r>
            <a:r>
              <a:rPr lang="en-GB" dirty="0" smtClean="0"/>
              <a:t> &lt;= wobble)Where you would normally use a variable name, use an id to refer to the value of a setting (e.g.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max_ok_ice_fraction</a:t>
            </a:r>
            <a:r>
              <a:rPr lang="en-GB" dirty="0" smtClean="0"/>
              <a:t>) or use this as a shorthand for the id of this </a:t>
            </a:r>
            <a:r>
              <a:rPr lang="en-GB" dirty="0" err="1" smtClean="0"/>
              <a:t>setting.The</a:t>
            </a:r>
            <a:r>
              <a:rPr lang="en-GB" dirty="0" smtClean="0"/>
              <a:t> syntax also has array element support via bracketed indices (e.g. this(2) or 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(12)).There are any and all functions (e.g. any(</a:t>
            </a:r>
            <a:r>
              <a:rPr lang="en-GB" dirty="0" err="1" smtClean="0"/>
              <a:t>namelist:run_snow</a:t>
            </a:r>
            <a:r>
              <a:rPr lang="en-GB" dirty="0" smtClean="0"/>
              <a:t>=</a:t>
            </a:r>
            <a:r>
              <a:rPr lang="en-GB" dirty="0" err="1" smtClean="0"/>
              <a:t>monthly_snowfall</a:t>
            </a:r>
            <a:r>
              <a:rPr lang="en-GB" dirty="0" smtClean="0"/>
              <a:t> &gt; 10)).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Tasks such as our </a:t>
            </a:r>
            <a:r>
              <a:rPr lang="en-GB" dirty="0" err="1" smtClean="0"/>
              <a:t>hello_world</a:t>
            </a:r>
            <a:r>
              <a:rPr lang="en-GB" dirty="0" smtClean="0"/>
              <a:t> task above are generic - they can be Rose applications, or commands or executables as above.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last example, if we don't really need two Rose applications, (app/</a:t>
            </a:r>
            <a:r>
              <a:rPr lang="en-GB" dirty="0" err="1" smtClean="0"/>
              <a:t>hello_eris</a:t>
            </a:r>
            <a:r>
              <a:rPr lang="en-GB" dirty="0" smtClean="0"/>
              <a:t>/ and app/</a:t>
            </a:r>
            <a:r>
              <a:rPr lang="en-GB" dirty="0" err="1" smtClean="0"/>
              <a:t>hello_pluto</a:t>
            </a:r>
            <a:r>
              <a:rPr lang="en-GB" dirty="0" smtClean="0"/>
              <a:t>/) we can create two tasks that share a single application, with some override settings - in this example, a WORLD environment </a:t>
            </a:r>
            <a:r>
              <a:rPr lang="en-GB" dirty="0" err="1" smtClean="0"/>
              <a:t>variable.We</a:t>
            </a:r>
            <a:r>
              <a:rPr lang="en-GB" dirty="0" smtClean="0"/>
              <a:t> can reference our single application, app/</a:t>
            </a:r>
            <a:r>
              <a:rPr lang="en-GB" dirty="0" err="1" smtClean="0"/>
              <a:t>hello_world</a:t>
            </a:r>
            <a:r>
              <a:rPr lang="en-GB" dirty="0" smtClean="0"/>
              <a:t>/ by using ROSE_TASK_APP. rose task-run will read this environment variable value and use it to run the Rose app. We will put the override setting (WORLD) in the </a:t>
            </a:r>
            <a:r>
              <a:rPr lang="en-GB" dirty="0" err="1" smtClean="0"/>
              <a:t>suite.rc</a:t>
            </a:r>
            <a:r>
              <a:rPr lang="en-GB" dirty="0" smtClean="0"/>
              <a:t> file.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far, the example tasks run on the </a:t>
            </a:r>
            <a:r>
              <a:rPr lang="en-GB" dirty="0" err="1" smtClean="0"/>
              <a:t>localhost</a:t>
            </a:r>
            <a:r>
              <a:rPr lang="en-GB" dirty="0" smtClean="0"/>
              <a:t> - it is usually better to farm off tasks to a remote host like a compute server or a cluster/</a:t>
            </a:r>
            <a:r>
              <a:rPr lang="en-GB" dirty="0" err="1" smtClean="0"/>
              <a:t>supercomputer.We</a:t>
            </a:r>
            <a:r>
              <a:rPr lang="en-GB" dirty="0" smtClean="0"/>
              <a:t> could set </a:t>
            </a:r>
            <a:r>
              <a:rPr lang="en-GB" dirty="0" err="1" smtClean="0"/>
              <a:t>hello_eris</a:t>
            </a:r>
            <a:r>
              <a:rPr lang="en-GB" dirty="0" smtClean="0"/>
              <a:t> to run on a given host by setting [[[remote]]] section settings:</a:t>
            </a:r>
          </a:p>
          <a:p>
            <a:endParaRPr lang="en-GB" dirty="0" smtClean="0"/>
          </a:p>
          <a:p>
            <a:r>
              <a:rPr lang="en-GB" dirty="0" smtClean="0"/>
              <a:t>The order in which they are combined is essentially last to first - e.g. HELLO_FAMILY will override any shared setting in GAS_GIANT_FAMILY.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tomi.github.io/rose/doc/rose-rug-brief-tou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etoffice.gov.uk/svn/um/main/trunk/rose-meta/um-atmos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etomi.github.io/rose/doc/rose-rug-suite-writing-tutorial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metoffice.gov.uk/trac/roses-u" TargetMode="External"/><Relationship Id="rId3" Type="http://schemas.openxmlformats.org/officeDocument/2006/relationships/hyperlink" Target="http://metomi.github.io/rose/doc/rose.html" TargetMode="External"/><Relationship Id="rId7" Type="http://schemas.openxmlformats.org/officeDocument/2006/relationships/hyperlink" Target="https://code.metoffice.gov.uk/" TargetMode="External"/><Relationship Id="rId2" Type="http://schemas.openxmlformats.org/officeDocument/2006/relationships/hyperlink" Target="https://github.com/metomi/ro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etomi.github.io/fcm/doc/user_guide" TargetMode="External"/><Relationship Id="rId5" Type="http://schemas.openxmlformats.org/officeDocument/2006/relationships/hyperlink" Target="http://cylc.github.io/cylc" TargetMode="External"/><Relationship Id="rId4" Type="http://schemas.openxmlformats.org/officeDocument/2006/relationships/hyperlink" Target="https://github.com/cylc/cyl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&amp; </a:t>
            </a:r>
            <a:r>
              <a:rPr lang="en-GB" dirty="0" err="1" smtClean="0"/>
              <a:t>Cylc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Rose suites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09/02/2016 by </a:t>
            </a:r>
            <a:r>
              <a:rPr lang="en-US" smtClean="0"/>
              <a:t>Joao Teixeira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Brief Tour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03648" y="2584095"/>
            <a:ext cx="7164288" cy="1204945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Lets get “hands on” with Rose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http://metomi.github.io/rose/doc/rose-rug-brief-tour.html</a:t>
            </a:r>
            <a:endParaRPr lang="en-GB" sz="1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8Y8X3ECG\homer_riding_yoshi_by_lnsert_creative_name-d54do5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6552" y="3954760"/>
            <a:ext cx="3629050" cy="29032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information about settings in Rose configurations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5689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Metadata is used to provide information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Help document your inputs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Perform automatic checking 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(including whether an input is needed)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Enhance the interface to your configurations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(e.g. the Rose </a:t>
            </a:r>
            <a:r>
              <a:rPr lang="en-GB" sz="1600" dirty="0" err="1" smtClean="0">
                <a:solidFill>
                  <a:schemeClr val="bg1"/>
                </a:solidFill>
              </a:rPr>
              <a:t>config</a:t>
            </a:r>
            <a:r>
              <a:rPr lang="en-GB" sz="1600" dirty="0" smtClean="0">
                <a:solidFill>
                  <a:schemeClr val="bg1"/>
                </a:solidFill>
              </a:rPr>
              <a:t> editor)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metadata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689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 Lets use the Rose example suite our hands on: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We are going to develop metadata for the app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my_hello_mars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1799692" y="3176972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27784" y="3533266"/>
            <a:ext cx="6192688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Change directory to the suite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app/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my_hello_mars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Rose_extra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575842"/>
            <a:ext cx="8208912" cy="1053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4221088"/>
            <a:ext cx="6552728" cy="33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800" b="1" dirty="0" smtClean="0">
                <a:solidFill>
                  <a:schemeClr val="bg1"/>
                </a:solidFill>
              </a:rPr>
              <a:t> file contains the following: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828096"/>
            <a:ext cx="8568952" cy="57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This configuration will run hello.exe with some environment variables set up:  	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MAX_TARGETS</a:t>
            </a:r>
            <a:r>
              <a:rPr lang="en-GB" sz="1800" b="1" dirty="0" smtClean="0">
                <a:solidFill>
                  <a:schemeClr val="bg1"/>
                </a:solidFill>
              </a:rPr>
              <a:t>,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LANG_JUPITER</a:t>
            </a:r>
            <a:r>
              <a:rPr lang="en-GB" sz="1800" b="1" dirty="0" smtClean="0">
                <a:solidFill>
                  <a:schemeClr val="bg1"/>
                </a:solidFill>
              </a:rPr>
              <a:t>, and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WORLD</a:t>
            </a:r>
            <a:endParaRPr lang="en-GB" sz="18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metadata</a:t>
            </a:r>
          </a:p>
        </p:txBody>
      </p:sp>
      <p:pic>
        <p:nvPicPr>
          <p:cNvPr id="4" name="Picture 3" descr="Rose_extra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068960"/>
            <a:ext cx="6480720" cy="3139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Compare the text in the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2000" b="1" dirty="0" smtClean="0">
                <a:solidFill>
                  <a:schemeClr val="bg1"/>
                </a:solidFill>
              </a:rPr>
              <a:t> with the one in the Rose GUI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Let’s create the metadata</a:t>
            </a:r>
          </a:p>
          <a:p>
            <a:endParaRPr lang="en-GB" dirty="0"/>
          </a:p>
        </p:txBody>
      </p:sp>
      <p:pic>
        <p:nvPicPr>
          <p:cNvPr id="2050" name="Picture 2" descr="C:\Users\joao.teixeira\AppData\Local\Microsoft\Windows\Temporary Internet Files\Content.IE5\8Y8X3ECG\familyguy1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124744"/>
            <a:ext cx="1494506" cy="158417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252432" y="2442490"/>
            <a:ext cx="8208000" cy="543806"/>
            <a:chOff x="150000" y="3029210"/>
            <a:chExt cx="8208000" cy="543806"/>
          </a:xfrm>
        </p:grpSpPr>
        <p:pic>
          <p:nvPicPr>
            <p:cNvPr id="7" name="Picture 6" descr="Rose_extra_0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0" y="3366171"/>
              <a:ext cx="8208000" cy="2068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9512" y="3029210"/>
              <a:ext cx="6336704" cy="33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... for a variable called </a:t>
              </a:r>
              <a:r>
                <a:rPr lang="en-GB" sz="1800" b="1" dirty="0" smtClean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MAX_TARGETS</a:t>
              </a:r>
              <a:r>
                <a:rPr lang="en-GB" sz="1800" b="1" dirty="0" smtClean="0">
                  <a:solidFill>
                    <a:schemeClr val="bg1"/>
                  </a:solidFill>
                </a:rPr>
                <a:t>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2432" y="3312668"/>
            <a:ext cx="8208000" cy="675658"/>
            <a:chOff x="150000" y="3965314"/>
            <a:chExt cx="8208000" cy="675658"/>
          </a:xfrm>
        </p:grpSpPr>
        <p:pic>
          <p:nvPicPr>
            <p:cNvPr id="8" name="Picture 7" descr="Rose_extra_0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00" y="4293096"/>
              <a:ext cx="8208000" cy="3478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79512" y="3965314"/>
              <a:ext cx="6336704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We can specify that it's an integer by giving it a type: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432" y="4314698"/>
            <a:ext cx="8208000" cy="807287"/>
            <a:chOff x="150000" y="4901418"/>
            <a:chExt cx="8208000" cy="807287"/>
          </a:xfrm>
        </p:grpSpPr>
        <p:pic>
          <p:nvPicPr>
            <p:cNvPr id="9" name="Picture 8" descr="Rose_extra_07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0" y="5229200"/>
              <a:ext cx="8208000" cy="47950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9512" y="4901418"/>
              <a:ext cx="7776864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We could also improve the way it's displayed by giving it a title: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944" y="5307611"/>
            <a:ext cx="8250496" cy="929701"/>
            <a:chOff x="179512" y="4901418"/>
            <a:chExt cx="8250496" cy="929701"/>
          </a:xfrm>
        </p:grpSpPr>
        <p:pic>
          <p:nvPicPr>
            <p:cNvPr id="17" name="Picture 16" descr="Rose_extra_07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008" y="5229199"/>
              <a:ext cx="8208000" cy="6019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79512" y="4901418"/>
              <a:ext cx="7776864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 smtClean="0">
                  <a:solidFill>
                    <a:schemeClr val="bg1"/>
                  </a:solidFill>
                </a:rPr>
                <a:t>We can restrict the number using a range: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rose metadata-check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metadata-check </a:t>
            </a:r>
            <a:r>
              <a:rPr lang="en-GB" sz="2000" b="1" dirty="0" smtClean="0">
                <a:solidFill>
                  <a:schemeClr val="bg1"/>
                </a:solidFill>
              </a:rPr>
              <a:t> checks the syntax errors in the metadata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1799692" y="2816932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27784" y="2852936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Automatically run when the rose editor loads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 be run from the command line in a metadata directory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7" name="Picture 6" descr="Rose_extra_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620878"/>
            <a:ext cx="8208000" cy="608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44" y="4293096"/>
            <a:ext cx="777686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Try setting an invalid entry in the metadata e.g.: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4103948" y="5409220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32040" y="5611306"/>
            <a:ext cx="3384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What happens in the GUI?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Reference to metadata location...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Metadata for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and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settings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848" y="2996952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can be referenced by the meta flag</a:t>
            </a:r>
            <a:endParaRPr lang="en-GB" sz="18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2692591" y="2773727"/>
            <a:ext cx="518458" cy="50405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9512" y="5301208"/>
            <a:ext cx="2952328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Usually references centrally-stored metadata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5400000">
            <a:off x="1079612" y="4185084"/>
            <a:ext cx="1008112" cy="50405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9912" y="4653136"/>
            <a:ext cx="5149080" cy="157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     You can store metadata in other locations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--meta-path=PATH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option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ROSE_META_PATH </a:t>
            </a:r>
            <a:r>
              <a:rPr lang="en-GB" sz="1800" dirty="0" smtClean="0">
                <a:solidFill>
                  <a:schemeClr val="bg1"/>
                </a:solidFill>
              </a:rPr>
              <a:t>environment variable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meta-path</a:t>
            </a:r>
            <a:r>
              <a:rPr lang="en-GB" sz="1800" dirty="0" smtClean="0">
                <a:solidFill>
                  <a:schemeClr val="bg1"/>
                </a:solidFill>
              </a:rPr>
              <a:t> setting in user configurations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3347864" y="5445224"/>
            <a:ext cx="684076" cy="32403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95536" y="3605274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 = &lt;path to metadata file&gt;</a:t>
            </a:r>
            <a:endParaRPr lang="en-GB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Configuration Metadata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27584" y="2924944"/>
            <a:ext cx="8208000" cy="692568"/>
            <a:chOff x="149088" y="3029210"/>
            <a:chExt cx="8208000" cy="692568"/>
          </a:xfrm>
        </p:grpSpPr>
        <p:pic>
          <p:nvPicPr>
            <p:cNvPr id="5" name="Picture 4" descr="Rose_extra_0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88" y="3366171"/>
              <a:ext cx="8208000" cy="3556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9512" y="3029210"/>
              <a:ext cx="633670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Range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7584" y="3795122"/>
            <a:ext cx="8208000" cy="683389"/>
            <a:chOff x="149088" y="3965314"/>
            <a:chExt cx="8208000" cy="683389"/>
          </a:xfrm>
        </p:grpSpPr>
        <p:pic>
          <p:nvPicPr>
            <p:cNvPr id="8" name="Picture 7" descr="Rose_extra_06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88" y="4293096"/>
              <a:ext cx="8208000" cy="35560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9512" y="3965314"/>
              <a:ext cx="633670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Trigger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496" y="4797152"/>
            <a:ext cx="8208000" cy="745338"/>
            <a:chOff x="150000" y="4901418"/>
            <a:chExt cx="8208000" cy="745338"/>
          </a:xfrm>
        </p:grpSpPr>
        <p:pic>
          <p:nvPicPr>
            <p:cNvPr id="11" name="Picture 10" descr="Rose_extra_07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00" y="5291149"/>
              <a:ext cx="8208000" cy="35560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9512" y="4901418"/>
              <a:ext cx="777686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1"/>
                  </a:solidFill>
                </a:rPr>
                <a:t>Warn-if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5536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Metadata supports logical expression syntax, </a:t>
            </a:r>
            <a:r>
              <a:rPr lang="en-GB" sz="20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e.g</a:t>
            </a: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5838363"/>
            <a:ext cx="57606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Syntax is a subset of Python with extra metadata functionality</a:t>
            </a:r>
          </a:p>
          <a:p>
            <a:pPr>
              <a:lnSpc>
                <a:spcPct val="15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b="1" dirty="0" smtClean="0">
                <a:solidFill>
                  <a:schemeClr val="bg1"/>
                </a:solidFill>
              </a:rPr>
              <a:t>You can use standard Python operators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6453336"/>
            <a:ext cx="43204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Configuration Metadata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Other useful configuration options are available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2929294"/>
            <a:ext cx="7848872" cy="3524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compulsory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Setting it to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1600" dirty="0" smtClean="0">
                <a:solidFill>
                  <a:schemeClr val="bg1"/>
                </a:solidFill>
              </a:rPr>
              <a:t> means that the section should always be in the configuration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duplicate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Allow duplicated copies of the setting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sort-key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Used to order and group pages and variables in the </a:t>
            </a:r>
            <a:r>
              <a:rPr lang="en-GB" sz="1600" dirty="0" err="1" smtClean="0">
                <a:solidFill>
                  <a:schemeClr val="bg1"/>
                </a:solidFill>
              </a:rPr>
              <a:t>config</a:t>
            </a:r>
            <a:r>
              <a:rPr lang="en-GB" sz="1600" dirty="0" smtClean="0">
                <a:solidFill>
                  <a:schemeClr val="bg1"/>
                </a:solidFill>
              </a:rPr>
              <a:t> editor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value-titles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Allows you to set a title to display for each of the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macro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Used to associate a setting with a set of custom macros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we’ll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90465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</a:rPr>
              <a:t>Overview of Rose and </a:t>
            </a:r>
            <a:r>
              <a:rPr lang="en-GB" sz="2800" dirty="0" err="1" smtClean="0">
                <a:solidFill>
                  <a:schemeClr val="bg1"/>
                </a:solidFill>
              </a:rPr>
              <a:t>Cylc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Rose ?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</a:t>
            </a:r>
            <a:r>
              <a:rPr lang="en-GB" sz="2000" dirty="0" err="1" smtClean="0">
                <a:solidFill>
                  <a:schemeClr val="accent1"/>
                </a:solidFill>
              </a:rPr>
              <a:t>Cylc</a:t>
            </a:r>
            <a:r>
              <a:rPr lang="en-GB" sz="2000" dirty="0" smtClean="0">
                <a:solidFill>
                  <a:schemeClr val="accent1"/>
                </a:solidFill>
              </a:rPr>
              <a:t> ?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Hands on!!!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Metadata configuration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Introduction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Creating Metadata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Hands on!!!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400" dirty="0" err="1" smtClean="0">
                <a:solidFill>
                  <a:schemeClr val="bg1"/>
                </a:solidFill>
              </a:rPr>
              <a:t>Cylc</a:t>
            </a:r>
            <a:r>
              <a:rPr lang="en-GB" sz="2400" dirty="0" smtClean="0">
                <a:solidFill>
                  <a:schemeClr val="bg1"/>
                </a:solidFill>
              </a:rPr>
              <a:t> in Rose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Introduction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err="1" smtClean="0">
                <a:solidFill>
                  <a:schemeClr val="accent1"/>
                </a:solidFill>
              </a:rPr>
              <a:t>Cylc</a:t>
            </a:r>
            <a:r>
              <a:rPr lang="en-GB" sz="2000" dirty="0" smtClean="0">
                <a:solidFill>
                  <a:schemeClr val="accent1"/>
                </a:solidFill>
              </a:rPr>
              <a:t> controls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Hands on!!!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400" dirty="0" smtClean="0">
                <a:solidFill>
                  <a:schemeClr val="bg1"/>
                </a:solidFill>
              </a:rPr>
              <a:t>Q &amp; A</a:t>
            </a: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about Metadata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exercises...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2584095"/>
            <a:ext cx="7956376" cy="1620444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More examples of metadata: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http://metomi.github.io/rose/doc/rose-rug-metadata-tutorial.html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http://metomi.github.io/rose/doc/rose.html#advanced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4653136"/>
            <a:ext cx="7956376" cy="1204945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UM Metadata (all version)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 https://code.metoffice.gov.uk/svn/um/main/trunk/rose-meta/um-atmos/</a:t>
            </a:r>
            <a:r>
              <a:rPr lang="en-GB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Cylc</a:t>
            </a:r>
            <a:r>
              <a:rPr lang="en-US" dirty="0" smtClean="0"/>
              <a:t> in Rose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scheduler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Suite engine that drives task submission and monitoring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Originally developed by Hilary Oliver at NIWA</a:t>
            </a:r>
          </a:p>
        </p:txBody>
      </p:sp>
      <p:pic>
        <p:nvPicPr>
          <p:cNvPr id="5" name="Picture 4" descr="niwa-colour-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988" y="357411"/>
            <a:ext cx="2857500" cy="695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2996952"/>
            <a:ext cx="6768752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Developed to provide a fast, automated way of scheduling tasks so that a suite can catch up after outages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800" b="1" dirty="0" smtClean="0">
                <a:solidFill>
                  <a:schemeClr val="bg1"/>
                </a:solidFill>
              </a:rPr>
              <a:t>Currently</a:t>
            </a:r>
          </a:p>
          <a:p>
            <a:endParaRPr lang="en-GB" sz="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Acollaborative</a:t>
            </a:r>
            <a:r>
              <a:rPr lang="en-GB" sz="1600" dirty="0" smtClean="0">
                <a:solidFill>
                  <a:schemeClr val="bg1"/>
                </a:solidFill>
              </a:rPr>
              <a:t> effort, involving the Met Office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Written in Python and uses </a:t>
            </a:r>
            <a:r>
              <a:rPr lang="en-GB" sz="1600" dirty="0" err="1" smtClean="0">
                <a:solidFill>
                  <a:schemeClr val="bg1"/>
                </a:solidFill>
              </a:rPr>
              <a:t>PyGTK</a:t>
            </a:r>
            <a:r>
              <a:rPr lang="en-GB" sz="1600" dirty="0" smtClean="0">
                <a:solidFill>
                  <a:schemeClr val="bg1"/>
                </a:solidFill>
              </a:rPr>
              <a:t> for its GUIs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It is open source and licensed under GPL v3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Lives on </a:t>
            </a:r>
            <a:r>
              <a:rPr lang="en-GB" sz="1600" dirty="0" err="1" smtClean="0">
                <a:solidFill>
                  <a:schemeClr val="bg1"/>
                </a:solidFill>
              </a:rPr>
              <a:t>github</a:t>
            </a:r>
            <a:endParaRPr lang="en-GB" sz="1600" dirty="0" smtClean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1043608" y="2852936"/>
            <a:ext cx="504056" cy="50405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Scheduling Algorithm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Scheduling - making sure tasks run in the correct order, at the correct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3009726"/>
            <a:ext cx="79928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</a:rPr>
              <a:t>Every task has input and output dependencies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</a:rPr>
              <a:t>Each task checks the others to see if its inputs are satisfied - if so, it runs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Cylc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149080"/>
            <a:ext cx="2210191" cy="2463442"/>
          </a:xfrm>
          <a:prstGeom prst="rect">
            <a:avLst/>
          </a:prstGeom>
        </p:spPr>
      </p:pic>
      <p:pic>
        <p:nvPicPr>
          <p:cNvPr id="7" name="Picture 6" descr="Cylc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4149080"/>
            <a:ext cx="2664296" cy="255772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4149080"/>
            <a:ext cx="0" cy="24482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suite.rc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Cylc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has a single file to configure the suite,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9958" y="3284984"/>
            <a:ext cx="4954370" cy="1671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      It configures: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Task dependencies, including times and dates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Task environment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Task scripting</a:t>
            </a:r>
          </a:p>
          <a:p>
            <a:endParaRPr lang="en-GB" sz="18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1979712" y="2852936"/>
            <a:ext cx="720080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Cylc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5290160"/>
            <a:ext cx="8208000" cy="101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4941168"/>
            <a:ext cx="777686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Uses a nested INI-based configuration format that looks like this: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Hands on...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Let’s create something simple...</a:t>
            </a:r>
          </a:p>
        </p:txBody>
      </p:sp>
      <p:pic>
        <p:nvPicPr>
          <p:cNvPr id="5" name="Picture 4" descr="Cylc_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24944"/>
            <a:ext cx="8208000" cy="1566360"/>
          </a:xfrm>
          <a:prstGeom prst="rect">
            <a:avLst/>
          </a:prstGeom>
        </p:spPr>
      </p:pic>
      <p:pic>
        <p:nvPicPr>
          <p:cNvPr id="1027" name="Picture 3" descr="C:\Users\joao.teixeira.DESKTOP\AppData\Local\Microsoft\Windows\Temporary Internet Files\Content.IE5\H19KCRAC\439143955_454c6f81f6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068960"/>
            <a:ext cx="1368152" cy="136815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11560" y="4797152"/>
            <a:ext cx="7560840" cy="12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 smtClean="0">
                <a:solidFill>
                  <a:schemeClr val="bg1"/>
                </a:solidFill>
              </a:rPr>
              <a:t>The suite will run and then shutdown when all tasks are successful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in this case, the only task is </a:t>
            </a:r>
            <a:r>
              <a:rPr lang="en-GB" sz="1600" dirty="0" err="1" smtClean="0">
                <a:solidFill>
                  <a:schemeClr val="bg1"/>
                </a:solidFill>
              </a:rPr>
              <a:t>hello_world</a:t>
            </a:r>
            <a:endParaRPr lang="en-GB" sz="16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 smtClean="0">
                <a:solidFill>
                  <a:schemeClr val="bg1"/>
                </a:solidFill>
              </a:rPr>
              <a:t>Output will be in our </a:t>
            </a:r>
            <a:r>
              <a:rPr lang="en-GB" sz="1600" b="1" dirty="0" err="1" smtClean="0">
                <a:solidFill>
                  <a:schemeClr val="bg1"/>
                </a:solidFill>
              </a:rPr>
              <a:t>cylc</a:t>
            </a:r>
            <a:r>
              <a:rPr lang="en-GB" sz="1600" b="1" dirty="0" smtClean="0">
                <a:solidFill>
                  <a:schemeClr val="bg1"/>
                </a:solidFill>
              </a:rPr>
              <a:t>-run directory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access it by running rose suite-log --name=</a:t>
            </a:r>
            <a:r>
              <a:rPr lang="en-GB" sz="1600" dirty="0" err="1" smtClean="0">
                <a:solidFill>
                  <a:schemeClr val="bg1"/>
                </a:solidFill>
              </a:rPr>
              <a:t>simplesuite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Invoke a Rose application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What if we wanted to invoke a Rose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824" y="2996952"/>
            <a:ext cx="4750018" cy="1158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make an app called </a:t>
            </a:r>
            <a:r>
              <a:rPr lang="en-GB" sz="1800" b="1" dirty="0" err="1" smtClean="0">
                <a:solidFill>
                  <a:schemeClr val="bg1"/>
                </a:solidFill>
                <a:cs typeface="Courier New" pitchFamily="49" charset="0"/>
              </a:rPr>
              <a:t>hello_world</a:t>
            </a:r>
            <a:endParaRPr lang="en-GB" sz="1800" b="1" dirty="0" smtClean="0">
              <a:solidFill>
                <a:schemeClr val="bg1"/>
              </a:solidFill>
              <a:cs typeface="Courier New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making an app/</a:t>
            </a:r>
            <a:r>
              <a:rPr lang="en-GB" sz="1800" dirty="0" err="1" smtClean="0">
                <a:solidFill>
                  <a:schemeClr val="bg1"/>
                </a:solidFill>
                <a:cs typeface="Courier New" pitchFamily="49" charset="0"/>
              </a:rPr>
              <a:t>hello_world</a:t>
            </a: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/ directory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creating a rose-</a:t>
            </a:r>
            <a:r>
              <a:rPr lang="en-GB" sz="1800" dirty="0" err="1" smtClean="0">
                <a:solidFill>
                  <a:schemeClr val="bg1"/>
                </a:solidFill>
                <a:cs typeface="Courier New" pitchFamily="49" charset="0"/>
              </a:rPr>
              <a:t>app.conf</a:t>
            </a: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 file in there</a:t>
            </a:r>
            <a:endParaRPr lang="en-GB" sz="18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2123728" y="2852936"/>
            <a:ext cx="576064" cy="5760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ylc_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684856"/>
            <a:ext cx="8208000" cy="328320"/>
          </a:xfrm>
          <a:prstGeom prst="rect">
            <a:avLst/>
          </a:prstGeom>
        </p:spPr>
      </p:pic>
      <p:pic>
        <p:nvPicPr>
          <p:cNvPr id="8" name="Picture 7" descr="Cylc_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733256"/>
            <a:ext cx="8208000" cy="4719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4396824"/>
            <a:ext cx="6174432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Set the command in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file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5445224"/>
            <a:ext cx="8136904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We would then have to change the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[runtime]</a:t>
            </a:r>
            <a:r>
              <a:rPr lang="en-GB" sz="1600" dirty="0" smtClean="0">
                <a:solidFill>
                  <a:schemeClr val="bg1"/>
                </a:solidFill>
              </a:rPr>
              <a:t> section – pointing it to the rose task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ao.teixeira\AppData\Local\Microsoft\Windows\Temporary Internet Files\Content.IE5\4FFY8B0Z\oro-expres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068960"/>
            <a:ext cx="835802" cy="62734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Families</a:t>
            </a:r>
            <a:endParaRPr lang="en-GB" dirty="0"/>
          </a:p>
        </p:txBody>
      </p:sp>
      <p:pic>
        <p:nvPicPr>
          <p:cNvPr id="2050" name="Picture 2" descr="C:\Users\joao.teixeira.DESKTOP\AppData\Local\Microsoft\Windows\Temporary Internet Files\Content.IE5\K5ABPXPB\The_Simpsons_Simpsons_FamilyPictur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32656"/>
            <a:ext cx="2006253" cy="23590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2060848"/>
            <a:ext cx="85689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Families define shared configuration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Can be used to reduce duplication between tasks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Possible to override family settings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Multiple inheritance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Can be used to help write the dependencies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e.g. to set up a task so that it runs when all the tasks in a family succeed</a:t>
            </a:r>
          </a:p>
        </p:txBody>
      </p:sp>
      <p:pic>
        <p:nvPicPr>
          <p:cNvPr id="6" name="Picture 5" descr="Cylc_0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678168"/>
            <a:ext cx="8208000" cy="1703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Sharing Applications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If we don't really need two Rose apps 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(app/</a:t>
            </a:r>
            <a:r>
              <a:rPr lang="en-GB" sz="1800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hello_eris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/ and app/</a:t>
            </a:r>
            <a:r>
              <a:rPr lang="en-GB" sz="1800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hello_pluto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/)</a:t>
            </a:r>
            <a:endParaRPr lang="en-GB" sz="1800" b="1" dirty="0" smtClean="0">
              <a:solidFill>
                <a:schemeClr val="bg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5805264"/>
            <a:ext cx="56886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Reference to single application, app/</a:t>
            </a: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hello_world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/ using ROSE_TASK_APP</a:t>
            </a:r>
          </a:p>
        </p:txBody>
      </p:sp>
      <p:pic>
        <p:nvPicPr>
          <p:cNvPr id="6" name="Picture 5" descr="Cylc_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403672"/>
            <a:ext cx="8208000" cy="2113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3808" y="2852936"/>
            <a:ext cx="604867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We can create two tasks that share a single family</a:t>
            </a:r>
            <a:endParaRPr lang="en-GB" sz="18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2267744" y="2708920"/>
            <a:ext cx="432048" cy="4320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ent-Up Arrow 8"/>
          <p:cNvSpPr/>
          <p:nvPr/>
        </p:nvSpPr>
        <p:spPr>
          <a:xfrm rot="5400000">
            <a:off x="1691680" y="5661248"/>
            <a:ext cx="720080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Multiple Family Inheritance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cylc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supports multiple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2957202"/>
            <a:ext cx="720080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Tasks can combine the configuration from more than one family</a:t>
            </a:r>
            <a:endParaRPr lang="en-GB" sz="18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179316" y="2789236"/>
            <a:ext cx="432048" cy="41543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ylc_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475152"/>
            <a:ext cx="8208000" cy="1292760"/>
          </a:xfrm>
          <a:prstGeom prst="rect">
            <a:avLst/>
          </a:prstGeom>
        </p:spPr>
      </p:pic>
      <p:pic>
        <p:nvPicPr>
          <p:cNvPr id="8" name="Picture 7" descr="Cylc_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949280"/>
            <a:ext cx="8208000" cy="60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5589240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can be inherit them like this: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 rot="5400000">
            <a:off x="1259632" y="5013176"/>
            <a:ext cx="576064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Rose &amp; </a:t>
            </a:r>
            <a:r>
              <a:rPr lang="en-US" dirty="0" err="1" smtClean="0"/>
              <a:t>Cylc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Remote Hosts</a:t>
            </a:r>
            <a:endParaRPr lang="en-GB" dirty="0"/>
          </a:p>
        </p:txBody>
      </p:sp>
      <p:pic>
        <p:nvPicPr>
          <p:cNvPr id="3074" name="Picture 2" descr="C:\Users\joao.teixeira.DESKTOP\AppData\Local\Microsoft\Windows\Temporary Internet Files\Content.IE5\KIZITNLK\FuturamaBender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48680"/>
            <a:ext cx="952500" cy="1657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2348880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The example tasks run on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2852936"/>
            <a:ext cx="5400600" cy="53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cs typeface="Courier New" pitchFamily="49" charset="0"/>
              </a:rPr>
              <a:t>tasks can be run on a remote host </a:t>
            </a:r>
          </a:p>
          <a:p>
            <a:pPr lvl="1"/>
            <a:r>
              <a:rPr lang="en-GB" sz="1600" dirty="0" smtClean="0">
                <a:solidFill>
                  <a:schemeClr val="bg1"/>
                </a:solidFill>
                <a:cs typeface="Courier New" pitchFamily="49" charset="0"/>
              </a:rPr>
              <a:t>(e.g. compute server or a cluster/ supercomputer)</a:t>
            </a:r>
            <a:endParaRPr lang="en-GB" sz="16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2915816" y="2708920"/>
            <a:ext cx="432048" cy="4320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7504" y="3861048"/>
            <a:ext cx="8964488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We can set </a:t>
            </a:r>
            <a:r>
              <a:rPr lang="en-GB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hello_eris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to run on a given host by setting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[[[remote]]]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section settings: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5400000">
            <a:off x="1007604" y="3104964"/>
            <a:ext cx="864096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Cylc_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378693"/>
            <a:ext cx="8208000" cy="8755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Dependencies and scheduling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[scheduling]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part of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9144" y="2924944"/>
            <a:ext cx="7381328" cy="337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Let's say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hello_pluto</a:t>
            </a:r>
            <a:r>
              <a:rPr lang="en-GB" sz="1800" dirty="0" smtClean="0">
                <a:solidFill>
                  <a:schemeClr val="bg1"/>
                </a:solidFill>
              </a:rPr>
              <a:t> must run and succeed before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hello_eris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3461258"/>
            <a:ext cx="4572000" cy="3277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We can put this in our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dirty="0" smtClean="0">
                <a:solidFill>
                  <a:schemeClr val="bg1"/>
                </a:solidFill>
              </a:rPr>
              <a:t>:</a:t>
            </a:r>
            <a:endParaRPr lang="en-GB" sz="1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5576" y="3068960"/>
            <a:ext cx="64807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rot="5400000">
            <a:off x="3419872" y="3284984"/>
            <a:ext cx="432048" cy="43204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Cylc_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456" y="4005064"/>
            <a:ext cx="8208000" cy="465120"/>
          </a:xfrm>
          <a:prstGeom prst="rect">
            <a:avLst/>
          </a:prstGeom>
        </p:spPr>
      </p:pic>
      <p:pic>
        <p:nvPicPr>
          <p:cNvPr id="10" name="Picture 9" descr="Cylc_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56" y="5504399"/>
            <a:ext cx="8208000" cy="8823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544" y="4941168"/>
            <a:ext cx="7632848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  <a:latin typeface="+mj-lt"/>
              </a:rPr>
              <a:t>Cycling Dependencies</a:t>
            </a:r>
          </a:p>
          <a:p>
            <a:pPr lvl="1"/>
            <a:r>
              <a:rPr lang="en-GB" sz="1800" dirty="0" smtClean="0">
                <a:solidFill>
                  <a:schemeClr val="bg1"/>
                </a:solidFill>
                <a:latin typeface="+mj-lt"/>
              </a:rPr>
              <a:t>We can make this run as a cycling suite, repeating every 12 hours:</a:t>
            </a:r>
            <a:endParaRPr lang="en-GB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Jinja2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templating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cylc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uses a </a:t>
            </a:r>
            <a:r>
              <a:rPr lang="en-GB" sz="1800" b="1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templating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language called Jinja2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996952"/>
            <a:ext cx="5544616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   Can be used to: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collapse duplicated portions of configuration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Insert settings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979712" y="2924944"/>
            <a:ext cx="720080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51520" y="4576962"/>
            <a:ext cx="8280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Useful when you have a lot of repetition 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(e.g. in an ensemble context)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You can use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and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blocks, amongst other things:</a:t>
            </a:r>
          </a:p>
        </p:txBody>
      </p:sp>
      <p:pic>
        <p:nvPicPr>
          <p:cNvPr id="9" name="Picture 8" descr="Cylc_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5505808"/>
            <a:ext cx="8208000" cy="8755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– </a:t>
            </a:r>
            <a:r>
              <a:rPr lang="en-GB" dirty="0" err="1" smtClean="0"/>
              <a:t>Cylc</a:t>
            </a:r>
            <a:r>
              <a:rPr lang="en-GB" dirty="0" smtClean="0"/>
              <a:t> – Jinja2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centralise commonly-used settings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40960" cy="7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You can use Jinja2 to centralise commonly-used settings.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Rose supports storing these in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file - e.g.</a:t>
            </a:r>
            <a:endParaRPr lang="en-GB" sz="18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Cylc_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150458"/>
            <a:ext cx="8208000" cy="350550"/>
          </a:xfrm>
          <a:prstGeom prst="rect">
            <a:avLst/>
          </a:prstGeom>
        </p:spPr>
      </p:pic>
      <p:pic>
        <p:nvPicPr>
          <p:cNvPr id="6" name="Picture 5" descr="Cylc_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56" y="4725144"/>
            <a:ext cx="8208000" cy="931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20" y="3981864"/>
            <a:ext cx="8640960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Rose passes variables in this section into the Jinja2 template at runtime. </a:t>
            </a:r>
          </a:p>
          <a:p>
            <a:pPr lvl="1"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</a:rPr>
              <a:t>This means that we can have a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b="1" dirty="0" smtClean="0">
                <a:solidFill>
                  <a:schemeClr val="bg1"/>
                </a:solidFill>
              </a:rPr>
              <a:t> snippet that looks like this: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5962113"/>
            <a:ext cx="864096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It's useful to keep commonly-changed variables in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r>
              <a:rPr lang="en-GB" sz="1800" dirty="0" smtClean="0">
                <a:solidFill>
                  <a:schemeClr val="bg1"/>
                </a:solidFill>
              </a:rPr>
              <a:t> file, so users don't have to modify the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dirty="0" smtClean="0">
                <a:solidFill>
                  <a:schemeClr val="bg1"/>
                </a:solidFill>
              </a:rPr>
              <a:t> itself.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Event Hooks and UTC mode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7992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Suites can have event handlers to report events or shutdown on failure</a:t>
            </a:r>
          </a:p>
          <a:p>
            <a:pPr lvl="2">
              <a:lnSpc>
                <a:spcPct val="150000"/>
              </a:lnSpc>
            </a:pP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It is recommend running all suites in UTC mode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5576" y="2880000"/>
            <a:ext cx="43204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ylc_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56" y="3140968"/>
            <a:ext cx="8208000" cy="875520"/>
          </a:xfrm>
          <a:prstGeom prst="rect">
            <a:avLst/>
          </a:prstGeom>
        </p:spPr>
      </p:pic>
      <p:pic>
        <p:nvPicPr>
          <p:cNvPr id="8" name="Picture 7" descr="Cylc_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5178678"/>
            <a:ext cx="8208000" cy="882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512" y="4279507"/>
            <a:ext cx="8784976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If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fails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is not commented, the suite will abort when a task fails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869160"/>
            <a:ext cx="81369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Suites can also be configured to email you on specific events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Job Submission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Example of a job submission method, such as using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PBS</a:t>
            </a:r>
            <a:endParaRPr lang="en-GB" sz="1800" b="1" dirty="0" smtClean="0">
              <a:solidFill>
                <a:schemeClr val="bg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0624" y="2708920"/>
            <a:ext cx="781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The job submission method may need configuration via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directives</a:t>
            </a:r>
            <a:r>
              <a:rPr lang="en-GB" sz="1800" dirty="0" smtClean="0">
                <a:solidFill>
                  <a:schemeClr val="bg1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6" name="Bent-Up Arrow 5"/>
          <p:cNvSpPr/>
          <p:nvPr/>
        </p:nvSpPr>
        <p:spPr>
          <a:xfrm rot="5400000">
            <a:off x="768678" y="2542510"/>
            <a:ext cx="441340" cy="46754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ylc_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140968"/>
            <a:ext cx="8208000" cy="11491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3608" y="4581128"/>
            <a:ext cx="7560840" cy="1975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GB" sz="1600" b="1" dirty="0" smtClean="0">
                <a:solidFill>
                  <a:schemeClr val="bg1"/>
                </a:solidFill>
              </a:rPr>
              <a:t>     </a:t>
            </a:r>
            <a:r>
              <a:rPr lang="en-GB" sz="1600" b="1" dirty="0" err="1" smtClean="0">
                <a:solidFill>
                  <a:schemeClr val="bg1"/>
                </a:solidFill>
              </a:rPr>
              <a:t>cylc</a:t>
            </a:r>
            <a:r>
              <a:rPr lang="en-GB" sz="1600" b="1" dirty="0" smtClean="0">
                <a:solidFill>
                  <a:schemeClr val="bg1"/>
                </a:solidFill>
              </a:rPr>
              <a:t> supports the following job submission methods (and more):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at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background (default)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Loadleveler</a:t>
            </a:r>
            <a:endParaRPr lang="en-GB" sz="16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pbs</a:t>
            </a:r>
            <a:r>
              <a:rPr lang="en-GB" sz="1600" dirty="0" smtClean="0">
                <a:solidFill>
                  <a:schemeClr val="bg1"/>
                </a:solidFill>
              </a:rPr>
              <a:t> (Portable Batch System)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sge</a:t>
            </a:r>
            <a:r>
              <a:rPr lang="en-GB" sz="1600" dirty="0" smtClean="0">
                <a:solidFill>
                  <a:schemeClr val="bg1"/>
                </a:solidFill>
              </a:rPr>
              <a:t> (Sun Oracle Grid Engine)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slurm</a:t>
            </a:r>
            <a:r>
              <a:rPr lang="en-GB" sz="1600" dirty="0" smtClean="0">
                <a:solidFill>
                  <a:schemeClr val="bg1"/>
                </a:solidFill>
              </a:rPr>
              <a:t> (not the fictional soft drink)</a:t>
            </a: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lsf</a:t>
            </a:r>
            <a:endParaRPr lang="en-GB" sz="16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...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Building a Suite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2584095"/>
            <a:ext cx="7560840" cy="1204945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Let’s get “hands on” with Rose and </a:t>
            </a:r>
            <a:r>
              <a:rPr lang="en-GB" sz="2000" b="1" dirty="0" err="1" smtClean="0">
                <a:solidFill>
                  <a:schemeClr val="bg1"/>
                </a:solidFill>
              </a:rPr>
              <a:t>Cylc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http://metomi.github.io/rose/doc/rose-rug-suite-writing-tutorial.html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joao.teixeira\AppData\Local\Microsoft\Windows\Temporary Internet Files\Content.IE5\8Y8X3ECG\homer_riding_yoshi_by_lnsert_creative_name-d54do5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6552" y="3954760"/>
            <a:ext cx="3629050" cy="29032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tutorials and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5832648" cy="824841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https://github.com/metomi/rose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http://metomi.github.io/rose/doc/rose.html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3426755"/>
            <a:ext cx="5868144" cy="85100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bg1"/>
                </a:solidFill>
              </a:rPr>
              <a:t>Cylc</a:t>
            </a: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https://github.com/cylc/cylc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http://cylc.github.io/cylc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064" y="4602799"/>
            <a:ext cx="5868144" cy="58939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FCM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6"/>
              </a:rPr>
              <a:t>http://metomi.github.io/fcm/doc/user_guide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064" y="5517232"/>
            <a:ext cx="5868144" cy="79868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MOSRS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7"/>
              </a:rPr>
              <a:t>https://code.metoffice.gov.uk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roses-u </a:t>
            </a:r>
            <a:r>
              <a:rPr lang="en-GB" sz="1800" dirty="0" smtClean="0">
                <a:solidFill>
                  <a:schemeClr val="bg1"/>
                </a:solidFill>
                <a:hlinkClick r:id="rId8"/>
              </a:rPr>
              <a:t>https://code.metoffice.gov.uk/trac/roses-u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Rose?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Rose look like?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3212976"/>
            <a:ext cx="151216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Research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Production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33843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 is a group of utilities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3212976"/>
            <a:ext cx="3384376" cy="79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provides a common way to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manage development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run software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436096" y="3068960"/>
            <a:ext cx="360040" cy="1224136"/>
          </a:xfrm>
          <a:prstGeom prst="leftBrace">
            <a:avLst>
              <a:gd name="adj1" fmla="val 40079"/>
              <a:gd name="adj2" fmla="val 507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7504" y="4797152"/>
            <a:ext cx="424847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It can be used for (almost) anything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4797152"/>
            <a:ext cx="3528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 is not specific to any type of:</a:t>
            </a:r>
          </a:p>
          <a:p>
            <a:endParaRPr lang="en-GB" sz="8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Language</a:t>
            </a: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Application</a:t>
            </a: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etc...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 rot="5400000">
            <a:off x="395536" y="3501008"/>
            <a:ext cx="1152128" cy="57606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55976" y="494116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5301208"/>
            <a:ext cx="554461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Uses human readable and writable file formats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765514"/>
            <a:ext cx="554461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Rosie – system for managing suites 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Cylc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Cylc</a:t>
            </a:r>
            <a:r>
              <a:rPr lang="en-US" dirty="0" smtClean="0"/>
              <a:t> look like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4752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 workflow engine and meta-scheduler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3585849"/>
            <a:ext cx="288032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specialises in continuous workflows of cycling tasks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4008" y="387388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6096" y="3657857"/>
            <a:ext cx="316835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 can be used for non-cycling tasks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5085184"/>
            <a:ext cx="770485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Scheduler used by Rose to control tasks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395536" y="3645024"/>
            <a:ext cx="1152128" cy="57606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504" y="5549490"/>
            <a:ext cx="864096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Configured via a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suite.rc</a:t>
            </a:r>
            <a:r>
              <a:rPr lang="en-GB" sz="1800" b="1" dirty="0" smtClean="0">
                <a:solidFill>
                  <a:schemeClr val="bg1"/>
                </a:solidFill>
              </a:rPr>
              <a:t> file that lives in the top directory of a Rose suite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6053546"/>
            <a:ext cx="835292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Clever algorithm for deciding when applications are ready to run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 Rose Application Configuration?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564904"/>
            <a:ext cx="63367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    An app </a:t>
            </a:r>
            <a:r>
              <a:rPr lang="en-GB" sz="2000" b="1" dirty="0" err="1" smtClean="0">
                <a:solidFill>
                  <a:schemeClr val="bg1"/>
                </a:solidFill>
              </a:rPr>
              <a:t>config</a:t>
            </a:r>
            <a:r>
              <a:rPr lang="en-GB" sz="2000" b="1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 define how to run a scientific model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Describes how to run a command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(executable or script to call, environment variables, input files)</a:t>
            </a:r>
            <a:endParaRPr lang="en-GB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Not tied to a version of the model or a GUI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Simple to process and run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32240" y="2708920"/>
            <a:ext cx="0" cy="24482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16216" y="2564904"/>
            <a:ext cx="20162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    Simple to:</a:t>
            </a:r>
          </a:p>
          <a:p>
            <a:pPr>
              <a:lnSpc>
                <a:spcPct val="10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edit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compare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review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 Rose Application Configuration?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92896"/>
            <a:ext cx="5040560" cy="247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xx-aa000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|---- app/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|---- um/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rose-</a:t>
            </a:r>
            <a:r>
              <a:rPr lang="en-GB" sz="1400" dirty="0" err="1" smtClean="0">
                <a:solidFill>
                  <a:schemeClr val="bg2"/>
                </a:solidFill>
              </a:rPr>
              <a:t>app.conf</a:t>
            </a:r>
            <a:endParaRPr lang="en-GB" sz="1400" dirty="0" smtClean="0">
              <a:solidFill>
                <a:schemeClr val="bg2"/>
              </a:solidFill>
            </a:endParaRP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bin/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meta/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opt/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3212976"/>
            <a:ext cx="424847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Configuring which:</a:t>
            </a:r>
          </a:p>
          <a:p>
            <a:endParaRPr lang="en-GB" sz="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Executable to run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Environment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Input files (e.g. </a:t>
            </a:r>
            <a:r>
              <a:rPr lang="en-GB" sz="1600" dirty="0" err="1" smtClean="0">
                <a:solidFill>
                  <a:schemeClr val="bg1"/>
                </a:solidFill>
              </a:rPr>
              <a:t>Namelists</a:t>
            </a:r>
            <a:r>
              <a:rPr lang="en-GB" sz="1600" dirty="0" smtClean="0">
                <a:solidFill>
                  <a:schemeClr val="bg1"/>
                </a:solidFill>
              </a:rPr>
              <a:t>)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5856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 bwMode="auto">
          <a:xfrm>
            <a:off x="2555776" y="4365104"/>
            <a:ext cx="144016" cy="504056"/>
          </a:xfrm>
          <a:prstGeom prst="rightBrac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4495531"/>
            <a:ext cx="216024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May not be present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 Rose Application Configuration?</a:t>
            </a:r>
            <a:endParaRPr lang="en-GB" dirty="0"/>
          </a:p>
        </p:txBody>
      </p:sp>
      <p:pic>
        <p:nvPicPr>
          <p:cNvPr id="15" name="Picture 14" descr="Rose_extra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8197728" cy="158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2276872"/>
            <a:ext cx="482453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example of a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rose-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app.conf</a:t>
            </a:r>
            <a:r>
              <a:rPr lang="en-GB" sz="1800" b="1" dirty="0" smtClean="0">
                <a:solidFill>
                  <a:schemeClr val="bg1"/>
                </a:solidFill>
              </a:rPr>
              <a:t> file: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509120"/>
            <a:ext cx="8568952" cy="33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When Rose runs the app, it creates a file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hello.nl</a:t>
            </a:r>
            <a:r>
              <a:rPr lang="en-GB" sz="1800" b="1" dirty="0" smtClean="0">
                <a:solidFill>
                  <a:schemeClr val="bg1"/>
                </a:solidFill>
              </a:rPr>
              <a:t> that looks like this: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Rose_extra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895774"/>
            <a:ext cx="8208912" cy="4774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5536" y="5756088"/>
            <a:ext cx="8568952" cy="33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and runs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hello.exe</a:t>
            </a:r>
            <a:r>
              <a:rPr lang="en-GB" sz="1800" b="1" dirty="0" smtClean="0">
                <a:solidFill>
                  <a:schemeClr val="bg1"/>
                </a:solidFill>
              </a:rPr>
              <a:t> with the environment variable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GB" sz="1800" b="1" dirty="0" smtClean="0">
                <a:solidFill>
                  <a:schemeClr val="bg1"/>
                </a:solidFill>
              </a:rPr>
              <a:t> set to world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 err="1" smtClean="0"/>
              <a:t>configs</a:t>
            </a:r>
            <a:r>
              <a:rPr lang="en-GB" dirty="0" smtClean="0"/>
              <a:t> can have </a:t>
            </a:r>
            <a:r>
              <a:rPr lang="en-GB" i="1" dirty="0" smtClean="0"/>
              <a:t>metadata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564904"/>
            <a:ext cx="856895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   Metadata is: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 way of providing information about app </a:t>
            </a:r>
            <a:r>
              <a:rPr lang="en-GB" sz="1800" dirty="0" err="1" smtClean="0">
                <a:solidFill>
                  <a:schemeClr val="bg1"/>
                </a:solidFill>
              </a:rPr>
              <a:t>config</a:t>
            </a:r>
            <a:r>
              <a:rPr lang="en-GB" sz="1800" dirty="0" smtClean="0">
                <a:solidFill>
                  <a:schemeClr val="bg1"/>
                </a:solidFill>
              </a:rPr>
              <a:t> inputs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used to drive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edit </a:t>
            </a:r>
            <a:r>
              <a:rPr lang="en-GB" sz="1800" dirty="0" smtClean="0">
                <a:solidFill>
                  <a:schemeClr val="bg1"/>
                </a:solidFill>
              </a:rPr>
              <a:t>GUI for editing app </a:t>
            </a:r>
            <a:r>
              <a:rPr lang="en-GB" sz="1800" dirty="0" err="1" smtClean="0">
                <a:solidFill>
                  <a:schemeClr val="bg1"/>
                </a:solidFill>
              </a:rPr>
              <a:t>configs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(not part of the GUI itself)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 simple specification defined in a similar format to the app </a:t>
            </a:r>
            <a:r>
              <a:rPr lang="en-GB" sz="1800" dirty="0" err="1" smtClean="0">
                <a:solidFill>
                  <a:schemeClr val="bg1"/>
                </a:solidFill>
              </a:rPr>
              <a:t>config</a:t>
            </a:r>
            <a:r>
              <a:rPr lang="en-GB" sz="1800" dirty="0" smtClean="0">
                <a:solidFill>
                  <a:schemeClr val="bg1"/>
                </a:solidFill>
              </a:rPr>
              <a:t>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301208"/>
            <a:ext cx="7488832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bg1"/>
                </a:solidFill>
              </a:rPr>
              <a:t>Metadata sometimes lives in the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meta/</a:t>
            </a:r>
            <a:r>
              <a:rPr lang="en-GB" sz="1800" b="1" dirty="0" smtClean="0">
                <a:solidFill>
                  <a:schemeClr val="bg1"/>
                </a:solidFill>
              </a:rPr>
              <a:t> directory of an app </a:t>
            </a:r>
            <a:r>
              <a:rPr lang="en-GB" sz="1800" b="1" dirty="0" err="1" smtClean="0">
                <a:solidFill>
                  <a:schemeClr val="bg1"/>
                </a:solidFill>
              </a:rPr>
              <a:t>config</a:t>
            </a:r>
            <a:r>
              <a:rPr lang="en-GB" sz="1800" b="1" dirty="0" smtClean="0">
                <a:solidFill>
                  <a:schemeClr val="bg1"/>
                </a:solidFill>
              </a:rPr>
              <a:t>, but more often in a shared central location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2173</TotalTime>
  <Words>2184</Words>
  <Application>Microsoft Office PowerPoint</Application>
  <PresentationFormat>On-screen Show (4:3)</PresentationFormat>
  <Paragraphs>315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Blank master</vt:lpstr>
      <vt:lpstr>Rose &amp; Cylc</vt:lpstr>
      <vt:lpstr>Contents</vt:lpstr>
      <vt:lpstr>Overview of Rose &amp; Cylc</vt:lpstr>
      <vt:lpstr>What’s Rose?</vt:lpstr>
      <vt:lpstr>What’s Cylc?</vt:lpstr>
      <vt:lpstr>Rose Application</vt:lpstr>
      <vt:lpstr>Rose Application</vt:lpstr>
      <vt:lpstr>Rose Application</vt:lpstr>
      <vt:lpstr>Rose Application</vt:lpstr>
      <vt:lpstr>Rose </vt:lpstr>
      <vt:lpstr>Configuration Metadata</vt:lpstr>
      <vt:lpstr>Rose Metadata</vt:lpstr>
      <vt:lpstr>Rose Metadata</vt:lpstr>
      <vt:lpstr>Rose Metadata</vt:lpstr>
      <vt:lpstr>Rose Metadata</vt:lpstr>
      <vt:lpstr>Rose Metadata</vt:lpstr>
      <vt:lpstr>Rose Metadata</vt:lpstr>
      <vt:lpstr>Rose Metadata</vt:lpstr>
      <vt:lpstr>Rose Metadata</vt:lpstr>
      <vt:lpstr>More about Metadata</vt:lpstr>
      <vt:lpstr>Cylc in Rose</vt:lpstr>
      <vt:lpstr>Cylc</vt:lpstr>
      <vt:lpstr>Cylc</vt:lpstr>
      <vt:lpstr>Cylc</vt:lpstr>
      <vt:lpstr>Cylc</vt:lpstr>
      <vt:lpstr>Cylc</vt:lpstr>
      <vt:lpstr>Cylc</vt:lpstr>
      <vt:lpstr>Cylc</vt:lpstr>
      <vt:lpstr>Cylc</vt:lpstr>
      <vt:lpstr>Cylc </vt:lpstr>
      <vt:lpstr>Cylc</vt:lpstr>
      <vt:lpstr>Jinja2</vt:lpstr>
      <vt:lpstr>Rose – Cylc – Jinja2 </vt:lpstr>
      <vt:lpstr>Cylc</vt:lpstr>
      <vt:lpstr>Cylc</vt:lpstr>
      <vt:lpstr>Building a Suite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Michael Naughton</cp:lastModifiedBy>
  <cp:revision>219</cp:revision>
  <cp:lastPrinted>2004-10-15T09:34:20Z</cp:lastPrinted>
  <dcterms:created xsi:type="dcterms:W3CDTF">2009-08-03T14:32:49Z</dcterms:created>
  <dcterms:modified xsi:type="dcterms:W3CDTF">2016-03-23T21:58:51Z</dcterms:modified>
</cp:coreProperties>
</file>