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5"/>
  </p:sldMasterIdLst>
  <p:notesMasterIdLst>
    <p:notesMasterId r:id="rId11"/>
  </p:notesMasterIdLst>
  <p:sldIdLst>
    <p:sldId id="256" r:id="rId6"/>
    <p:sldId id="624" r:id="rId7"/>
    <p:sldId id="625" r:id="rId8"/>
    <p:sldId id="626" r:id="rId9"/>
    <p:sldId id="627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sey-Grove, Dawn M" initials="HDM" lastIdx="21" clrIdx="0">
    <p:extLst>
      <p:ext uri="{19B8F6BF-5375-455C-9EA6-DF929625EA0E}">
        <p15:presenceInfo xmlns:p15="http://schemas.microsoft.com/office/powerpoint/2012/main" userId="S-1-5-21-1940666338-227100268-1349548132-257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EF"/>
    <a:srgbClr val="A7E9E4"/>
    <a:srgbClr val="5177AF"/>
    <a:srgbClr val="E20000"/>
    <a:srgbClr val="2D6D72"/>
    <a:srgbClr val="2F5597"/>
    <a:srgbClr val="A9D18E"/>
    <a:srgbClr val="19C2A3"/>
    <a:srgbClr val="9ED188"/>
    <a:srgbClr val="CB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81348" autoAdjust="0"/>
  </p:normalViewPr>
  <p:slideViewPr>
    <p:cSldViewPr snapToGrid="0">
      <p:cViewPr varScale="1">
        <p:scale>
          <a:sx n="93" d="100"/>
          <a:sy n="93" d="100"/>
        </p:scale>
        <p:origin x="15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EFC56-8A5E-4F03-B05E-60535D276C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D6E0-F0A6-4307-A6E8-91AAE678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Address: May not have history. May need to use most recent outpatient encounter.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D6E0-F0A6-4307-A6E8-91AAE6780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2–5 is similar to </a:t>
            </a:r>
            <a:r>
              <a:rPr lang="en-US" dirty="0" err="1"/>
              <a:t>PCORnet</a:t>
            </a:r>
            <a:r>
              <a:rPr lang="en-US" dirty="0"/>
              <a:t> COVID 19 death indices</a:t>
            </a:r>
          </a:p>
          <a:p>
            <a:endParaRPr lang="en-US" dirty="0"/>
          </a:p>
          <a:p>
            <a:r>
              <a:rPr lang="en-US" dirty="0"/>
              <a:t>Bariatric case: PSM to compare within bariatric surgery group (i.e., no whole population “control” group)</a:t>
            </a:r>
          </a:p>
          <a:p>
            <a:endParaRPr lang="en-US" dirty="0"/>
          </a:p>
          <a:p>
            <a:r>
              <a:rPr lang="en-US" dirty="0"/>
              <a:t>Consolidate the first step!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D6E0-F0A6-4307-A6E8-91AAE6780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4207-421E-4799-9AA5-A1168BA8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31216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FD5E5-36A4-4956-B000-78E8AA795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F78C-D3AB-4B11-91E9-800A298D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0F8-7DB8-429D-841E-9BF472420DFD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78D0-3CF9-4A13-9242-35178C4B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101E-1481-4734-BEC6-95F4DDC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A84C-C0AC-4092-A456-4AF0C459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73480"/>
            <a:ext cx="2949178" cy="883920"/>
          </a:xfrm>
        </p:spPr>
        <p:txBody>
          <a:bodyPr anchor="b"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B986-0716-47F1-9A23-B7B7B241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173480"/>
            <a:ext cx="4629150" cy="4687571"/>
          </a:xfrm>
        </p:spPr>
        <p:txBody>
          <a:bodyPr/>
          <a:lstStyle>
            <a:lvl1pPr>
              <a:buClrTx/>
              <a:defRPr sz="2400">
                <a:solidFill>
                  <a:schemeClr val="tx1"/>
                </a:solidFill>
              </a:defRPr>
            </a:lvl1pPr>
            <a:lvl2pPr>
              <a:buClrTx/>
              <a:defRPr sz="21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500">
                <a:solidFill>
                  <a:schemeClr val="tx1"/>
                </a:solidFill>
              </a:defRPr>
            </a:lvl4pPr>
            <a:lvl5pPr>
              <a:buClrTx/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1A950-8717-488E-B689-B13583CE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CC88-E936-42E6-990D-3B84C7CB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7BE4-FBD7-400F-AAC9-8E875D1A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B189-3A0D-45E7-8CA3-875E8A4F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49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71D0-CF7A-4F41-926D-383FD32A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088570"/>
            <a:ext cx="2949178" cy="968829"/>
          </a:xfrm>
        </p:spPr>
        <p:txBody>
          <a:bodyPr anchor="b"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5E967-72AF-4011-817E-2DA287A5D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088570"/>
            <a:ext cx="4629150" cy="4772481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562FF-263F-49DB-8FD5-201DDE27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9746-D64F-442B-81A5-E490AF38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E7C91-31E5-4A49-BA43-B9D3C26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81EB-F181-4394-92E5-68C466EE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0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534F-663A-4029-A956-61356B23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4" y="1112520"/>
            <a:ext cx="7886700" cy="103444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4B04-35E6-46AD-A65E-8B6DFBF14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A146-E460-4765-B5B6-0E8D29B0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0B39-0921-42C6-8661-068553E1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0A4D-951E-4385-BDD0-B7646629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20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FEAED-7636-42C3-80BF-685BD7CFA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1088569"/>
            <a:ext cx="1971675" cy="5088393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B852-37C5-4AFE-B31F-25812A45B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088571"/>
            <a:ext cx="5800725" cy="50883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459B-3BFE-45F5-98DA-6601F37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3BC8-FBA7-46A5-A4B8-F8C5C7CA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2586-C7F8-45C9-97C0-B8BF3296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9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EE1C-7F56-4AC4-9D60-CD123A8A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86" y="0"/>
            <a:ext cx="6211814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CAEA0-3246-4FC1-88D2-93A23A42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FEEA2-5F56-4F52-93FF-8B691481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820A5-00E8-470D-AB7C-277BAFF1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92779B-BA8D-4446-AEFD-EB1DF551F4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7157916"/>
              </p:ext>
            </p:extLst>
          </p:nvPr>
        </p:nvGraphicFramePr>
        <p:xfrm>
          <a:off x="1348740" y="2265680"/>
          <a:ext cx="60960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483703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21744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77210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92613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6584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5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8A55-53F9-410E-BD7E-5268537E0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098" y="-67111"/>
            <a:ext cx="6082251" cy="1132514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another line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368B-7ADF-4842-A8D0-A4E6BFA1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6173-059F-41CE-B836-6E1F1BE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BD8-96D0-42EF-9530-42A82F12DE9F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B59F-3BA7-4F18-85E6-34281030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D4C8-969F-411F-A98C-07BCADF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8A55-53F9-410E-BD7E-5268537E0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098" y="-67111"/>
            <a:ext cx="6082251" cy="1132514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another line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368B-7ADF-4842-A8D0-A4E6BFA1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6173-059F-41CE-B836-6E1F1BE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BBD8-96D0-42EF-9530-42A82F12DE9F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B59F-3BA7-4F18-85E6-34281030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D4C8-969F-411F-A98C-07BCADF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010E-8B34-4596-BA58-FC508E24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8848-C751-4D00-8D6B-27E8535C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4A5F-6F03-4BA5-8603-E034128F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1C7F-1573-4442-ACD3-6F883165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C38D-B5F5-4D6D-9680-F347A248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8164AB-3E46-4F0C-8FDD-B3BE1BD99448}"/>
              </a:ext>
            </a:extLst>
          </p:cNvPr>
          <p:cNvSpPr txBox="1">
            <a:spLocks/>
          </p:cNvSpPr>
          <p:nvPr userDrawn="1"/>
        </p:nvSpPr>
        <p:spPr>
          <a:xfrm>
            <a:off x="2417196" y="-48736"/>
            <a:ext cx="60806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85489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4CE1-8B36-49D2-B6BA-5FB81A7E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10" y="-48736"/>
            <a:ext cx="6001104" cy="1325563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BC6A-920A-48C5-B2F8-962898C8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0787-4849-42E5-85B5-583F544C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B298F-961D-4285-94E9-1CC240A5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BEED-FE25-42F7-BD9D-6C718137EAE6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3AAA-483C-41C2-A58A-DFA0C885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69D9E-E816-4236-9F46-3C31BD49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E0B2-1C9E-4832-AB8A-7B3F053A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0828-6E08-4155-9030-6B15CA526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280D2-8C00-43F4-A78D-A27C17C9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438F9-CE41-46A2-B232-64F7A3088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35E3-BFE6-4D7D-9974-F5D423EA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9434E-FAD1-4479-87A0-928526E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99C9A-4ACA-44CC-AE86-C4B86C0D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18A78B-784C-409C-A9D6-E445420E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-48736"/>
            <a:ext cx="6032910" cy="1325563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0348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92094-88FC-46B3-8D31-68CD6109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613F6-53AF-4742-8777-D7DC4452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C021-F979-49CB-A12F-73935484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D2223D-504C-496F-BF5E-A9F397ED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-80541"/>
            <a:ext cx="6088711" cy="1325563"/>
          </a:xfrm>
        </p:spPr>
        <p:txBody>
          <a:bodyPr>
            <a:normAutofit/>
          </a:bodyPr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16755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F2219-06AB-44FE-A5A6-CB8C45BD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92FB-EF33-4AFA-A3AE-FA15A943758D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455AB-6C78-42DE-94D8-3CB0CBBB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95497-305D-44D2-9BC9-7D86DB46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3B0C5-6C8C-4B07-94D0-6EA4DC4045F8}"/>
              </a:ext>
            </a:extLst>
          </p:cNvPr>
          <p:cNvSpPr/>
          <p:nvPr userDrawn="1"/>
        </p:nvSpPr>
        <p:spPr>
          <a:xfrm>
            <a:off x="0" y="-115247"/>
            <a:ext cx="9144000" cy="11604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4D0F8-2B8C-44B9-B3D0-50F62756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4" y="1160473"/>
            <a:ext cx="7886700" cy="986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94307-513D-4AF4-9CEA-C2A26349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B294-481D-43C3-A649-1666C9FDB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B12E-E66F-4E7B-996E-B410782D4A9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F442-EC3F-4303-BF1D-02117D87A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0387-3051-4A5C-AC3F-4154C1BDC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6710-02A4-4B62-A99E-3AED359C319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CAD1B-66C8-364C-9D0F-9EC7B21EBE5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70448" cy="10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0" r:id="rId2"/>
    <p:sldLayoutId id="2147483670" r:id="rId3"/>
    <p:sldLayoutId id="2147483681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Tx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D454-188A-4A47-B70E-80D8C7548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5177AF"/>
                </a:solidFill>
                <a:latin typeface="Georgia" panose="02040502050405020303" pitchFamily="18" charset="0"/>
              </a:rPr>
              <a:t>CODI Use Case </a:t>
            </a:r>
            <a:r>
              <a:rPr lang="en-US" sz="3200" b="1">
                <a:solidFill>
                  <a:srgbClr val="5177AF"/>
                </a:solidFill>
                <a:latin typeface="Georgia" panose="02040502050405020303" pitchFamily="18" charset="0"/>
              </a:rPr>
              <a:t>Outline Visuals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5E0D7-AB9B-4A77-9D35-6CE41020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22334"/>
            <a:ext cx="6858000" cy="635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12-Jun-2020</a:t>
            </a:r>
          </a:p>
        </p:txBody>
      </p:sp>
    </p:spTree>
    <p:extLst>
      <p:ext uri="{BB962C8B-B14F-4D97-AF65-F5344CB8AC3E}">
        <p14:creationId xmlns:p14="http://schemas.microsoft.com/office/powerpoint/2010/main" val="10105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290B9-8D02-4D59-ACE8-1B3CAFE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2834A-5F91-40AC-8B44-8502AAA8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None/>
            </a:pPr>
            <a:r>
              <a:rPr lang="en-US" sz="2800" dirty="0"/>
              <a:t>1.4 = Estimate the prevalence by weight category in children between the ages of 2 and 19 years in 2017, 2018, and 2019.</a:t>
            </a:r>
          </a:p>
          <a:p>
            <a:pPr marL="914400" indent="-914400">
              <a:buNone/>
            </a:pPr>
            <a:endParaRPr lang="en-US" sz="2800" dirty="0"/>
          </a:p>
          <a:p>
            <a:pPr marL="914400" indent="-914400">
              <a:buNone/>
            </a:pPr>
            <a:r>
              <a:rPr lang="en-US" sz="2800" dirty="0"/>
              <a:t>2.1 = Among children aged 2–19 years who participated in an intervention in 2017, is intervention dose associated with health outcomes?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D36BE-960E-45D9-9040-2F49B301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308B4E-04A6-4BE6-9DDA-90FA2662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1.4 (Prevalence)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788A-DAD3-4B5B-B3C4-F20DE4DD8E46}"/>
              </a:ext>
            </a:extLst>
          </p:cNvPr>
          <p:cNvSpPr txBox="1"/>
          <p:nvPr/>
        </p:nvSpPr>
        <p:spPr>
          <a:xfrm>
            <a:off x="2155004" y="1263535"/>
            <a:ext cx="142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Data 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B71A0-33C1-4687-9D9B-084E259CDF41}"/>
              </a:ext>
            </a:extLst>
          </p:cNvPr>
          <p:cNvSpPr txBox="1"/>
          <p:nvPr/>
        </p:nvSpPr>
        <p:spPr>
          <a:xfrm>
            <a:off x="4696620" y="1245022"/>
            <a:ext cx="188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Coordinating Center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B44AE-B83B-4681-BB5F-27ADEA78BB34}"/>
              </a:ext>
            </a:extLst>
          </p:cNvPr>
          <p:cNvSpPr/>
          <p:nvPr/>
        </p:nvSpPr>
        <p:spPr>
          <a:xfrm>
            <a:off x="5382769" y="1959398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9A1F1-E9FA-4E19-9F96-23F70FA57BBC}"/>
              </a:ext>
            </a:extLst>
          </p:cNvPr>
          <p:cNvSpPr txBox="1"/>
          <p:nvPr/>
        </p:nvSpPr>
        <p:spPr>
          <a:xfrm>
            <a:off x="6230666" y="2025591"/>
            <a:ext cx="1687643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Initiate use case</a:t>
            </a:r>
          </a:p>
        </p:txBody>
      </p:sp>
      <p:cxnSp>
        <p:nvCxnSpPr>
          <p:cNvPr id="33" name="Straight Arrow Connector 32" descr="Arrow from step 0 to step 1">
            <a:extLst>
              <a:ext uri="{FF2B5EF4-FFF2-40B4-BE49-F238E27FC236}">
                <a16:creationId xmlns:a16="http://schemas.microsoft.com/office/drawing/2014/main" id="{BEE78C4D-E7E2-488F-B370-C4A4CE1C6EB8}"/>
              </a:ext>
            </a:extLst>
          </p:cNvPr>
          <p:cNvCxnSpPr>
            <a:cxnSpLocks/>
            <a:stCxn id="3" idx="2"/>
            <a:endCxn id="8" idx="7"/>
          </p:cNvCxnSpPr>
          <p:nvPr/>
        </p:nvCxnSpPr>
        <p:spPr>
          <a:xfrm flipH="1">
            <a:off x="2995701" y="2164091"/>
            <a:ext cx="2387068" cy="41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6D49C8-0316-4A90-9708-22FCF14E9A67}"/>
              </a:ext>
            </a:extLst>
          </p:cNvPr>
          <p:cNvSpPr/>
          <p:nvPr/>
        </p:nvSpPr>
        <p:spPr>
          <a:xfrm>
            <a:off x="2612552" y="2521449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18743D-CBEF-43E1-8BA8-796C10B32158}"/>
              </a:ext>
            </a:extLst>
          </p:cNvPr>
          <p:cNvSpPr txBox="1"/>
          <p:nvPr/>
        </p:nvSpPr>
        <p:spPr>
          <a:xfrm>
            <a:off x="665296" y="2495309"/>
            <a:ext cx="1546166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Compute summary for each child</a:t>
            </a:r>
          </a:p>
        </p:txBody>
      </p:sp>
      <p:cxnSp>
        <p:nvCxnSpPr>
          <p:cNvPr id="16" name="Straight Arrow Connector 15" descr="Arrow from step 1 to step 2">
            <a:extLst>
              <a:ext uri="{FF2B5EF4-FFF2-40B4-BE49-F238E27FC236}">
                <a16:creationId xmlns:a16="http://schemas.microsoft.com/office/drawing/2014/main" id="{6E91716A-1224-4E5D-A9B6-17CD5B28FEF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995701" y="2870882"/>
            <a:ext cx="2452805" cy="2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06C08D-1F8D-4DE8-97CF-655DB017E3AA}"/>
              </a:ext>
            </a:extLst>
          </p:cNvPr>
          <p:cNvSpPr txBox="1"/>
          <p:nvPr/>
        </p:nvSpPr>
        <p:spPr>
          <a:xfrm>
            <a:off x="3620470" y="2599262"/>
            <a:ext cx="1363287" cy="646331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Demographics,  Last Address Date, # of Encounters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928E03-9A53-4BF5-BCE6-244B8D8710E1}"/>
              </a:ext>
            </a:extLst>
          </p:cNvPr>
          <p:cNvSpPr/>
          <p:nvPr/>
        </p:nvSpPr>
        <p:spPr>
          <a:xfrm>
            <a:off x="5382768" y="3053256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CA07A7-878C-464C-8DFF-2147DD88E83F}"/>
              </a:ext>
            </a:extLst>
          </p:cNvPr>
          <p:cNvSpPr txBox="1"/>
          <p:nvPr/>
        </p:nvSpPr>
        <p:spPr>
          <a:xfrm>
            <a:off x="6230666" y="2944477"/>
            <a:ext cx="1687643" cy="646331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Determine index partner for address, reconcile demographics</a:t>
            </a:r>
          </a:p>
        </p:txBody>
      </p:sp>
      <p:cxnSp>
        <p:nvCxnSpPr>
          <p:cNvPr id="18" name="Straight Arrow Connector 17" descr="Arrow from step 2 to step 3">
            <a:extLst>
              <a:ext uri="{FF2B5EF4-FFF2-40B4-BE49-F238E27FC236}">
                <a16:creationId xmlns:a16="http://schemas.microsoft.com/office/drawing/2014/main" id="{C36B0839-AD66-48FB-9223-AE9EAF266F90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061437" y="3402689"/>
            <a:ext cx="2387069" cy="40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5FBC81-C92B-473A-8AA3-FE81B81B82C2}"/>
              </a:ext>
            </a:extLst>
          </p:cNvPr>
          <p:cNvSpPr txBox="1"/>
          <p:nvPr/>
        </p:nvSpPr>
        <p:spPr>
          <a:xfrm>
            <a:off x="3620470" y="3377978"/>
            <a:ext cx="1363287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List of LINKIDs for address lookup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6F3C70-E818-499F-9E93-1B8DAB78708F}"/>
              </a:ext>
            </a:extLst>
          </p:cNvPr>
          <p:cNvSpPr/>
          <p:nvPr/>
        </p:nvSpPr>
        <p:spPr>
          <a:xfrm>
            <a:off x="2612550" y="3601690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808C7-DF5A-48C0-B649-A9BB0D4024E1}"/>
              </a:ext>
            </a:extLst>
          </p:cNvPr>
          <p:cNvSpPr txBox="1"/>
          <p:nvPr/>
        </p:nvSpPr>
        <p:spPr>
          <a:xfrm>
            <a:off x="665297" y="3575550"/>
            <a:ext cx="1546166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address data for a subset of children</a:t>
            </a:r>
          </a:p>
        </p:txBody>
      </p:sp>
      <p:cxnSp>
        <p:nvCxnSpPr>
          <p:cNvPr id="23" name="Straight Arrow Connector 22" descr="Arrow from step 3 to step 4">
            <a:extLst>
              <a:ext uri="{FF2B5EF4-FFF2-40B4-BE49-F238E27FC236}">
                <a16:creationId xmlns:a16="http://schemas.microsoft.com/office/drawing/2014/main" id="{3232B772-0FAB-45F0-A246-1213B0C604C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836994" y="4011076"/>
            <a:ext cx="1" cy="13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2E83CD8-3167-4961-9235-836F5A54CD18}"/>
              </a:ext>
            </a:extLst>
          </p:cNvPr>
          <p:cNvSpPr/>
          <p:nvPr/>
        </p:nvSpPr>
        <p:spPr>
          <a:xfrm>
            <a:off x="2612551" y="4141810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EA0C42-D7B6-4F84-9589-BAC04B5880F9}"/>
              </a:ext>
            </a:extLst>
          </p:cNvPr>
          <p:cNvSpPr txBox="1"/>
          <p:nvPr/>
        </p:nvSpPr>
        <p:spPr>
          <a:xfrm>
            <a:off x="665296" y="4119519"/>
            <a:ext cx="1546166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</a:t>
            </a:r>
            <a:r>
              <a:rPr lang="en-US" sz="1200" dirty="0" err="1"/>
              <a:t>ht</a:t>
            </a:r>
            <a:r>
              <a:rPr lang="en-US" sz="1200" dirty="0"/>
              <a:t>, </a:t>
            </a:r>
            <a:r>
              <a:rPr lang="en-US" sz="1200" dirty="0" err="1"/>
              <a:t>wt</a:t>
            </a:r>
            <a:r>
              <a:rPr lang="en-US" sz="1200" dirty="0"/>
              <a:t>, PMCA for every child</a:t>
            </a:r>
          </a:p>
        </p:txBody>
      </p:sp>
      <p:cxnSp>
        <p:nvCxnSpPr>
          <p:cNvPr id="26" name="Straight Arrow Connector 25" descr="Arrow from step 4 to step 5">
            <a:extLst>
              <a:ext uri="{FF2B5EF4-FFF2-40B4-BE49-F238E27FC236}">
                <a16:creationId xmlns:a16="http://schemas.microsoft.com/office/drawing/2014/main" id="{4397521E-F33B-4EFF-865F-5355A3C32138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2995700" y="4491243"/>
            <a:ext cx="2452807" cy="25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754A88-AEBC-4E40-81E2-0E513189116F}"/>
              </a:ext>
            </a:extLst>
          </p:cNvPr>
          <p:cNvSpPr txBox="1"/>
          <p:nvPr/>
        </p:nvSpPr>
        <p:spPr>
          <a:xfrm>
            <a:off x="3620470" y="4385730"/>
            <a:ext cx="1363287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Height, Weight, Address, PMCA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658269-B14D-4B50-8940-EE8582961F1B}"/>
              </a:ext>
            </a:extLst>
          </p:cNvPr>
          <p:cNvSpPr/>
          <p:nvPr/>
        </p:nvSpPr>
        <p:spPr>
          <a:xfrm>
            <a:off x="5382769" y="4681930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726777-46D6-4FE4-A1A3-D45D72B94BD5}"/>
              </a:ext>
            </a:extLst>
          </p:cNvPr>
          <p:cNvSpPr txBox="1"/>
          <p:nvPr/>
        </p:nvSpPr>
        <p:spPr>
          <a:xfrm>
            <a:off x="6230668" y="4708895"/>
            <a:ext cx="1687642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growthcleanr</a:t>
            </a:r>
          </a:p>
        </p:txBody>
      </p:sp>
      <p:cxnSp>
        <p:nvCxnSpPr>
          <p:cNvPr id="29" name="Straight Arrow Connector 28" descr="Arrow from step 5 to step 6">
            <a:extLst>
              <a:ext uri="{FF2B5EF4-FFF2-40B4-BE49-F238E27FC236}">
                <a16:creationId xmlns:a16="http://schemas.microsoft.com/office/drawing/2014/main" id="{F2CCA2EA-BEBA-4F5F-B912-4E113A21DF3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5607213" y="5091316"/>
            <a:ext cx="1" cy="13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D4E0A4-E6A0-4BB7-A6F0-9ABFF05BA5F8}"/>
              </a:ext>
            </a:extLst>
          </p:cNvPr>
          <p:cNvSpPr/>
          <p:nvPr/>
        </p:nvSpPr>
        <p:spPr>
          <a:xfrm>
            <a:off x="5382770" y="5222051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D9E3-1EC6-4E6A-B7A4-DAAEBCD847D7}"/>
              </a:ext>
            </a:extLst>
          </p:cNvPr>
          <p:cNvSpPr txBox="1"/>
          <p:nvPr/>
        </p:nvSpPr>
        <p:spPr>
          <a:xfrm>
            <a:off x="6230668" y="5288244"/>
            <a:ext cx="1687642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Reconcile PMCA</a:t>
            </a:r>
          </a:p>
        </p:txBody>
      </p:sp>
      <p:cxnSp>
        <p:nvCxnSpPr>
          <p:cNvPr id="32" name="Straight Arrow Connector 31" descr="Arrow from step 6 to step 7">
            <a:extLst>
              <a:ext uri="{FF2B5EF4-FFF2-40B4-BE49-F238E27FC236}">
                <a16:creationId xmlns:a16="http://schemas.microsoft.com/office/drawing/2014/main" id="{7B9B4995-69C6-4B37-B27C-774E935F86D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5607212" y="5631437"/>
            <a:ext cx="2" cy="12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3BD18B-CB06-4CFD-A74D-900A61BC9676}"/>
              </a:ext>
            </a:extLst>
          </p:cNvPr>
          <p:cNvSpPr/>
          <p:nvPr/>
        </p:nvSpPr>
        <p:spPr>
          <a:xfrm>
            <a:off x="5382768" y="5760752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47B71-7641-41C9-87FB-DF54D7718B5D}"/>
              </a:ext>
            </a:extLst>
          </p:cNvPr>
          <p:cNvSpPr txBox="1"/>
          <p:nvPr/>
        </p:nvSpPr>
        <p:spPr>
          <a:xfrm>
            <a:off x="6230666" y="5642415"/>
            <a:ext cx="1687642" cy="646331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Compute </a:t>
            </a:r>
            <a:r>
              <a:rPr lang="en-US" sz="1200" dirty="0" err="1"/>
              <a:t>wt</a:t>
            </a:r>
            <a:r>
              <a:rPr lang="en-US" sz="1200" dirty="0"/>
              <a:t> category for random BMI, and run NORC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BF06-B7D1-4163-AF71-4D3C52F4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308B4E-04A6-4BE6-9DDA-90FA2662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2.1 (Dosing)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788A-DAD3-4B5B-B3C4-F20DE4DD8E46}"/>
              </a:ext>
            </a:extLst>
          </p:cNvPr>
          <p:cNvSpPr txBox="1"/>
          <p:nvPr/>
        </p:nvSpPr>
        <p:spPr>
          <a:xfrm>
            <a:off x="2124182" y="1263535"/>
            <a:ext cx="142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Data 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B71A0-33C1-4687-9D9B-084E259CDF41}"/>
              </a:ext>
            </a:extLst>
          </p:cNvPr>
          <p:cNvSpPr txBox="1"/>
          <p:nvPr/>
        </p:nvSpPr>
        <p:spPr>
          <a:xfrm>
            <a:off x="4665798" y="1245022"/>
            <a:ext cx="188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Coordinating Center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DB693E-FD4A-42D2-BBC0-91E4D420EF37}"/>
              </a:ext>
            </a:extLst>
          </p:cNvPr>
          <p:cNvSpPr/>
          <p:nvPr/>
        </p:nvSpPr>
        <p:spPr>
          <a:xfrm>
            <a:off x="5433489" y="1957491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96A2-53EE-410C-BA8A-C2C38438B0E2}"/>
              </a:ext>
            </a:extLst>
          </p:cNvPr>
          <p:cNvSpPr txBox="1"/>
          <p:nvPr/>
        </p:nvSpPr>
        <p:spPr>
          <a:xfrm>
            <a:off x="6264879" y="2023684"/>
            <a:ext cx="1687643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Initiate use case</a:t>
            </a:r>
          </a:p>
        </p:txBody>
      </p:sp>
      <p:cxnSp>
        <p:nvCxnSpPr>
          <p:cNvPr id="48" name="Straight Arrow Connector 47" descr="Arrow from step 0 to step 1">
            <a:extLst>
              <a:ext uri="{FF2B5EF4-FFF2-40B4-BE49-F238E27FC236}">
                <a16:creationId xmlns:a16="http://schemas.microsoft.com/office/drawing/2014/main" id="{30F46EFB-F9D3-4C9F-85D5-D80B0AB90403}"/>
              </a:ext>
            </a:extLst>
          </p:cNvPr>
          <p:cNvCxnSpPr>
            <a:cxnSpLocks/>
            <a:stCxn id="37" idx="2"/>
            <a:endCxn id="8" idx="7"/>
          </p:cNvCxnSpPr>
          <p:nvPr/>
        </p:nvCxnSpPr>
        <p:spPr>
          <a:xfrm flipH="1">
            <a:off x="3047074" y="2162184"/>
            <a:ext cx="2386415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6D49C8-0316-4A90-9708-22FCF14E9A67}"/>
              </a:ext>
            </a:extLst>
          </p:cNvPr>
          <p:cNvSpPr/>
          <p:nvPr/>
        </p:nvSpPr>
        <p:spPr>
          <a:xfrm>
            <a:off x="2663925" y="2391182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93E6-F965-4ECC-A280-DF907B307DF9}"/>
              </a:ext>
            </a:extLst>
          </p:cNvPr>
          <p:cNvSpPr txBox="1"/>
          <p:nvPr/>
        </p:nvSpPr>
        <p:spPr>
          <a:xfrm>
            <a:off x="714585" y="2284329"/>
            <a:ext cx="1546166" cy="646331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Apply inclusion and exclusion criteria to identify study cohort</a:t>
            </a:r>
          </a:p>
        </p:txBody>
      </p:sp>
      <p:cxnSp>
        <p:nvCxnSpPr>
          <p:cNvPr id="16" name="Straight Arrow Connector 15" descr="Arrow from step 1 to step 2">
            <a:extLst>
              <a:ext uri="{FF2B5EF4-FFF2-40B4-BE49-F238E27FC236}">
                <a16:creationId xmlns:a16="http://schemas.microsoft.com/office/drawing/2014/main" id="{6E91716A-1224-4E5D-A9B6-17CD5B28FEF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047074" y="2740615"/>
            <a:ext cx="2452805" cy="2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06C08D-1F8D-4DE8-97CF-655DB017E3AA}"/>
              </a:ext>
            </a:extLst>
          </p:cNvPr>
          <p:cNvSpPr txBox="1"/>
          <p:nvPr/>
        </p:nvSpPr>
        <p:spPr>
          <a:xfrm>
            <a:off x="3585623" y="2448897"/>
            <a:ext cx="1449805" cy="646331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 of Encounters, Last Well-Child Date for all children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928E03-9A53-4BF5-BCE6-244B8D8710E1}"/>
              </a:ext>
            </a:extLst>
          </p:cNvPr>
          <p:cNvSpPr/>
          <p:nvPr/>
        </p:nvSpPr>
        <p:spPr>
          <a:xfrm>
            <a:off x="5434141" y="2922989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B77B9A-3A2F-4CCB-BC72-2B67AFEDE2E0}"/>
              </a:ext>
            </a:extLst>
          </p:cNvPr>
          <p:cNvSpPr txBox="1"/>
          <p:nvPr/>
        </p:nvSpPr>
        <p:spPr>
          <a:xfrm>
            <a:off x="6264879" y="2711668"/>
            <a:ext cx="1694713" cy="830997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Determine complete study cohort and clinical index partner for each child in study cohort</a:t>
            </a:r>
          </a:p>
        </p:txBody>
      </p:sp>
      <p:cxnSp>
        <p:nvCxnSpPr>
          <p:cNvPr id="18" name="Straight Arrow Connector 17" descr="Arrow from step 2 to step 3">
            <a:extLst>
              <a:ext uri="{FF2B5EF4-FFF2-40B4-BE49-F238E27FC236}">
                <a16:creationId xmlns:a16="http://schemas.microsoft.com/office/drawing/2014/main" id="{C36B0839-AD66-48FB-9223-AE9EAF266F90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3112810" y="3272422"/>
            <a:ext cx="2387069" cy="40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5FBC81-C92B-473A-8AA3-FE81B81B82C2}"/>
              </a:ext>
            </a:extLst>
          </p:cNvPr>
          <p:cNvSpPr txBox="1"/>
          <p:nvPr/>
        </p:nvSpPr>
        <p:spPr>
          <a:xfrm>
            <a:off x="3601187" y="3247711"/>
            <a:ext cx="1449804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List of LINKIDs for patient matching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6F3C70-E818-499F-9E93-1B8DAB78708F}"/>
              </a:ext>
            </a:extLst>
          </p:cNvPr>
          <p:cNvSpPr/>
          <p:nvPr/>
        </p:nvSpPr>
        <p:spPr>
          <a:xfrm>
            <a:off x="2663923" y="3471423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808C7-DF5A-48C0-B649-A9BB0D4024E1}"/>
              </a:ext>
            </a:extLst>
          </p:cNvPr>
          <p:cNvSpPr txBox="1"/>
          <p:nvPr/>
        </p:nvSpPr>
        <p:spPr>
          <a:xfrm>
            <a:off x="716669" y="3386210"/>
            <a:ext cx="1546166" cy="646331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data needed for propensity score matching (PSM)</a:t>
            </a:r>
          </a:p>
        </p:txBody>
      </p:sp>
      <p:cxnSp>
        <p:nvCxnSpPr>
          <p:cNvPr id="23" name="Straight Arrow Connector 22" descr="Arrow from step 3 to step 4">
            <a:extLst>
              <a:ext uri="{FF2B5EF4-FFF2-40B4-BE49-F238E27FC236}">
                <a16:creationId xmlns:a16="http://schemas.microsoft.com/office/drawing/2014/main" id="{3232B772-0FAB-45F0-A246-1213B0C604C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888367" y="3880809"/>
            <a:ext cx="1" cy="13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2E83CD8-3167-4961-9235-836F5A54CD18}"/>
              </a:ext>
            </a:extLst>
          </p:cNvPr>
          <p:cNvSpPr/>
          <p:nvPr/>
        </p:nvSpPr>
        <p:spPr>
          <a:xfrm>
            <a:off x="2663924" y="4011543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EA0C42-D7B6-4F84-9589-BAC04B5880F9}"/>
              </a:ext>
            </a:extLst>
          </p:cNvPr>
          <p:cNvSpPr txBox="1"/>
          <p:nvPr/>
        </p:nvSpPr>
        <p:spPr>
          <a:xfrm>
            <a:off x="714590" y="4116963"/>
            <a:ext cx="1546166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PSM</a:t>
            </a:r>
          </a:p>
        </p:txBody>
      </p:sp>
      <p:cxnSp>
        <p:nvCxnSpPr>
          <p:cNvPr id="26" name="Straight Arrow Connector 25" descr="Arrow from step 4 to step 5">
            <a:extLst>
              <a:ext uri="{FF2B5EF4-FFF2-40B4-BE49-F238E27FC236}">
                <a16:creationId xmlns:a16="http://schemas.microsoft.com/office/drawing/2014/main" id="{4397521E-F33B-4EFF-865F-5355A3C32138}"/>
              </a:ext>
            </a:extLst>
          </p:cNvPr>
          <p:cNvCxnSpPr>
            <a:cxnSpLocks/>
            <a:stCxn id="11" idx="5"/>
            <a:endCxn id="30" idx="1"/>
          </p:cNvCxnSpPr>
          <p:nvPr/>
        </p:nvCxnSpPr>
        <p:spPr>
          <a:xfrm>
            <a:off x="3047073" y="4360976"/>
            <a:ext cx="2452154" cy="26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16F54B-B104-4C46-8D04-31FDA3E322D4}"/>
              </a:ext>
            </a:extLst>
          </p:cNvPr>
          <p:cNvSpPr txBox="1"/>
          <p:nvPr/>
        </p:nvSpPr>
        <p:spPr>
          <a:xfrm>
            <a:off x="3581442" y="4195016"/>
            <a:ext cx="1449804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List of LINKIDs of comparison cohort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36FB63-2ABD-4F02-8655-23486D9F1639}"/>
              </a:ext>
            </a:extLst>
          </p:cNvPr>
          <p:cNvSpPr/>
          <p:nvPr/>
        </p:nvSpPr>
        <p:spPr>
          <a:xfrm>
            <a:off x="5433489" y="4565669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3D3C36-B8B0-4D57-96A8-21D813C3ABBA}"/>
              </a:ext>
            </a:extLst>
          </p:cNvPr>
          <p:cNvSpPr txBox="1"/>
          <p:nvPr/>
        </p:nvSpPr>
        <p:spPr>
          <a:xfrm>
            <a:off x="6264880" y="4539529"/>
            <a:ext cx="1694713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Determine complete cohort population</a:t>
            </a:r>
          </a:p>
        </p:txBody>
      </p:sp>
      <p:cxnSp>
        <p:nvCxnSpPr>
          <p:cNvPr id="43" name="Straight Arrow Connector 42" descr="Arrow from step 5 to step 6">
            <a:extLst>
              <a:ext uri="{FF2B5EF4-FFF2-40B4-BE49-F238E27FC236}">
                <a16:creationId xmlns:a16="http://schemas.microsoft.com/office/drawing/2014/main" id="{3EA6C448-FD63-40DE-B8D1-6960403F87C9}"/>
              </a:ext>
            </a:extLst>
          </p:cNvPr>
          <p:cNvCxnSpPr>
            <a:cxnSpLocks/>
            <a:stCxn id="30" idx="3"/>
            <a:endCxn id="12" idx="7"/>
          </p:cNvCxnSpPr>
          <p:nvPr/>
        </p:nvCxnSpPr>
        <p:spPr>
          <a:xfrm flipH="1">
            <a:off x="3047066" y="4915102"/>
            <a:ext cx="2452161" cy="26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04294A-BDE7-45FE-A4FE-C544E04FD2FA}"/>
              </a:ext>
            </a:extLst>
          </p:cNvPr>
          <p:cNvSpPr txBox="1"/>
          <p:nvPr/>
        </p:nvSpPr>
        <p:spPr>
          <a:xfrm>
            <a:off x="3581443" y="4838687"/>
            <a:ext cx="1449804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List of LINKIDs of complete cohort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658269-B14D-4B50-8940-EE8582961F1B}"/>
              </a:ext>
            </a:extLst>
          </p:cNvPr>
          <p:cNvSpPr/>
          <p:nvPr/>
        </p:nvSpPr>
        <p:spPr>
          <a:xfrm>
            <a:off x="2663917" y="5117685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54A88-AEBC-4E40-81E2-0E513189116F}"/>
              </a:ext>
            </a:extLst>
          </p:cNvPr>
          <p:cNvSpPr txBox="1"/>
          <p:nvPr/>
        </p:nvSpPr>
        <p:spPr>
          <a:xfrm>
            <a:off x="714585" y="5091545"/>
            <a:ext cx="1546162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study data for </a:t>
            </a:r>
            <a:r>
              <a:rPr lang="en-US" sz="1200"/>
              <a:t>complete cohort</a:t>
            </a:r>
            <a:endParaRPr lang="en-US" sz="1200" dirty="0"/>
          </a:p>
        </p:txBody>
      </p:sp>
      <p:cxnSp>
        <p:nvCxnSpPr>
          <p:cNvPr id="29" name="Straight Arrow Connector 28" descr="Arrow from step 6 to step 7">
            <a:extLst>
              <a:ext uri="{FF2B5EF4-FFF2-40B4-BE49-F238E27FC236}">
                <a16:creationId xmlns:a16="http://schemas.microsoft.com/office/drawing/2014/main" id="{F2CCA2EA-BEBA-4F5F-B912-4E113A21DF31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3047066" y="5467118"/>
            <a:ext cx="2452810" cy="25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726777-46D6-4FE4-A1A3-D45D72B94BD5}"/>
              </a:ext>
            </a:extLst>
          </p:cNvPr>
          <p:cNvSpPr txBox="1"/>
          <p:nvPr/>
        </p:nvSpPr>
        <p:spPr>
          <a:xfrm>
            <a:off x="3581443" y="5414710"/>
            <a:ext cx="1449804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D4E0A4-E6A0-4BB7-A6F0-9ABFF05BA5F8}"/>
              </a:ext>
            </a:extLst>
          </p:cNvPr>
          <p:cNvSpPr/>
          <p:nvPr/>
        </p:nvSpPr>
        <p:spPr>
          <a:xfrm>
            <a:off x="5434138" y="5657806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D9E3-1EC6-4E6A-B7A4-DAAEBCD847D7}"/>
              </a:ext>
            </a:extLst>
          </p:cNvPr>
          <p:cNvSpPr txBox="1"/>
          <p:nvPr/>
        </p:nvSpPr>
        <p:spPr>
          <a:xfrm>
            <a:off x="6266177" y="5631666"/>
            <a:ext cx="1694709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 data (BMI, demographics, address)</a:t>
            </a:r>
          </a:p>
        </p:txBody>
      </p:sp>
      <p:cxnSp>
        <p:nvCxnSpPr>
          <p:cNvPr id="32" name="Straight Arrow Connector 31" descr="Arrow from step 7 to step 8">
            <a:extLst>
              <a:ext uri="{FF2B5EF4-FFF2-40B4-BE49-F238E27FC236}">
                <a16:creationId xmlns:a16="http://schemas.microsoft.com/office/drawing/2014/main" id="{7B9B4995-69C6-4B37-B27C-774E935F86D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5658580" y="6067192"/>
            <a:ext cx="2" cy="12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3BD18B-CB06-4CFD-A74D-900A61BC9676}"/>
              </a:ext>
            </a:extLst>
          </p:cNvPr>
          <p:cNvSpPr/>
          <p:nvPr/>
        </p:nvSpPr>
        <p:spPr>
          <a:xfrm>
            <a:off x="5434136" y="6196507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47B71-7641-41C9-87FB-DF54D7718B5D}"/>
              </a:ext>
            </a:extLst>
          </p:cNvPr>
          <p:cNvSpPr txBox="1"/>
          <p:nvPr/>
        </p:nvSpPr>
        <p:spPr>
          <a:xfrm>
            <a:off x="6282036" y="6167815"/>
            <a:ext cx="1678584" cy="461665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Assemble final limited dataset for researcher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BF06-B7D1-4163-AF71-4D3C52F4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825E-6E0A-435F-9702-76DD2ED6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7DFA-C23F-464C-B672-0477C2F107AB}"/>
              </a:ext>
            </a:extLst>
          </p:cNvPr>
          <p:cNvSpPr txBox="1"/>
          <p:nvPr/>
        </p:nvSpPr>
        <p:spPr>
          <a:xfrm>
            <a:off x="2257746" y="1263535"/>
            <a:ext cx="142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Data Partner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4C75-317A-4C4C-998E-702A5510D66C}"/>
              </a:ext>
            </a:extLst>
          </p:cNvPr>
          <p:cNvSpPr txBox="1"/>
          <p:nvPr/>
        </p:nvSpPr>
        <p:spPr>
          <a:xfrm>
            <a:off x="4799362" y="1245022"/>
            <a:ext cx="188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Coordinating Center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0CEEB9-DDD2-417B-B1F1-1F8E1E6B8375}"/>
              </a:ext>
            </a:extLst>
          </p:cNvPr>
          <p:cNvSpPr/>
          <p:nvPr/>
        </p:nvSpPr>
        <p:spPr>
          <a:xfrm>
            <a:off x="5547156" y="1970250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6EA5B-9553-4C44-8848-210DB90768A0}"/>
              </a:ext>
            </a:extLst>
          </p:cNvPr>
          <p:cNvSpPr txBox="1"/>
          <p:nvPr/>
        </p:nvSpPr>
        <p:spPr>
          <a:xfrm>
            <a:off x="6379191" y="2025591"/>
            <a:ext cx="1687643" cy="276999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Initiate use case</a:t>
            </a:r>
          </a:p>
        </p:txBody>
      </p:sp>
      <p:cxnSp>
        <p:nvCxnSpPr>
          <p:cNvPr id="14" name="Straight Arrow Connector 13" descr="Arrow from step 0 to step 1">
            <a:extLst>
              <a:ext uri="{FF2B5EF4-FFF2-40B4-BE49-F238E27FC236}">
                <a16:creationId xmlns:a16="http://schemas.microsoft.com/office/drawing/2014/main" id="{138CFCFF-599D-48F6-8746-CDE259C5F19B}"/>
              </a:ext>
            </a:extLst>
          </p:cNvPr>
          <p:cNvCxnSpPr>
            <a:cxnSpLocks/>
            <a:stCxn id="12" idx="2"/>
            <a:endCxn id="6" idx="7"/>
          </p:cNvCxnSpPr>
          <p:nvPr/>
        </p:nvCxnSpPr>
        <p:spPr>
          <a:xfrm flipH="1">
            <a:off x="3160089" y="2174943"/>
            <a:ext cx="2387067" cy="70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C89F003-D52C-4A6C-B920-B6E7762032A1}"/>
              </a:ext>
            </a:extLst>
          </p:cNvPr>
          <p:cNvSpPr/>
          <p:nvPr/>
        </p:nvSpPr>
        <p:spPr>
          <a:xfrm>
            <a:off x="2776940" y="2818690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02998-449E-4E80-9A7B-04EBCDC34AB1}"/>
              </a:ext>
            </a:extLst>
          </p:cNvPr>
          <p:cNvSpPr txBox="1"/>
          <p:nvPr/>
        </p:nvSpPr>
        <p:spPr>
          <a:xfrm>
            <a:off x="761292" y="2607884"/>
            <a:ext cx="1595015" cy="830997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Apply inclusion and exclusion criteria for 2.1 study cohort; summarize every child</a:t>
            </a:r>
          </a:p>
        </p:txBody>
      </p:sp>
      <p:cxnSp>
        <p:nvCxnSpPr>
          <p:cNvPr id="8" name="Straight Arrow Connector 7" descr="Arrow from step 1 to step 2">
            <a:extLst>
              <a:ext uri="{FF2B5EF4-FFF2-40B4-BE49-F238E27FC236}">
                <a16:creationId xmlns:a16="http://schemas.microsoft.com/office/drawing/2014/main" id="{21E2BF84-005B-42B5-98A7-E46E74C6C30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160089" y="3168123"/>
            <a:ext cx="2452804" cy="46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7402EF-11BC-4FE1-9AA9-39C0B11D5EE7}"/>
              </a:ext>
            </a:extLst>
          </p:cNvPr>
          <p:cNvSpPr txBox="1"/>
          <p:nvPr/>
        </p:nvSpPr>
        <p:spPr>
          <a:xfrm>
            <a:off x="3674713" y="2942279"/>
            <a:ext cx="1489293" cy="1015663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Demographics, </a:t>
            </a:r>
            <a:br>
              <a:rPr lang="en-US" sz="1200" dirty="0"/>
            </a:br>
            <a:r>
              <a:rPr lang="en-US" sz="1200" dirty="0"/>
              <a:t>Last Address Date, Last Well-Child Date, # of Encounters</a:t>
            </a:r>
            <a:br>
              <a:rPr lang="en-US" sz="1200" dirty="0"/>
            </a:br>
            <a:r>
              <a:rPr lang="en-US" sz="1200" dirty="0"/>
              <a:t>(by calendar year)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02FC10-8327-4B9C-B4A7-490CB7F043C9}"/>
              </a:ext>
            </a:extLst>
          </p:cNvPr>
          <p:cNvSpPr/>
          <p:nvPr/>
        </p:nvSpPr>
        <p:spPr>
          <a:xfrm>
            <a:off x="5547155" y="3572532"/>
            <a:ext cx="448887" cy="40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CE930-0129-4745-B525-DB987C46D236}"/>
              </a:ext>
            </a:extLst>
          </p:cNvPr>
          <p:cNvSpPr txBox="1"/>
          <p:nvPr/>
        </p:nvSpPr>
        <p:spPr>
          <a:xfrm>
            <a:off x="6379191" y="3438951"/>
            <a:ext cx="1687643" cy="830997"/>
          </a:xfrm>
          <a:prstGeom prst="rect">
            <a:avLst/>
          </a:prstGeom>
          <a:solidFill>
            <a:srgbClr val="DAE0EF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Aggregate across calendar years for 2.1, then perform separate step 2 for each use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BC778-567F-410F-8A37-29CD7839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6710-02A4-4B62-A99E-3AED359C3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0096FF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IconOverlay xmlns="http://schemas.microsoft.com/sharepoint/v4" xsi:nil="true"/>
    <date xmlns="9f9ce6aa-820e-4256-9097-823aabb2e7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B097D2352E29A4E92981C3CB46A213B" ma:contentTypeVersion="4" ma:contentTypeDescription="Materials and documents that contain MITRE authored content and other content directly attributable to MITRE and its work" ma:contentTypeScope="" ma:versionID="1d9b39a45f3ad7fb035e4b4cd81091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8d96854e-f06a-4472-bd35-09ba8bc0aee4" xmlns:ns4="http://schemas.microsoft.com/sharepoint/v4" xmlns:ns5="9f9ce6aa-820e-4256-9097-823aabb2e775" targetNamespace="http://schemas.microsoft.com/office/2006/metadata/properties" ma:root="true" ma:fieldsID="4a57be30f2b4723ac379e4b24c414932" ns1:_="" ns2:_="" ns3:_="" ns4:_="" ns5:_="">
    <xsd:import namespace="http://schemas.microsoft.com/sharepoint/v3"/>
    <xsd:import namespace="http://schemas.microsoft.com/sharepoint/v3/fields"/>
    <xsd:import namespace="8d96854e-f06a-4472-bd35-09ba8bc0aee4"/>
    <xsd:import namespace="http://schemas.microsoft.com/sharepoint/v4"/>
    <xsd:import namespace="9f9ce6aa-820e-4256-9097-823aabb2e775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  <xsd:element ref="ns4:IconOverlay" minOccurs="0"/>
                <xsd:element ref="ns5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6854e-f06a-4472-bd35-09ba8bc0aee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ce6aa-820e-4256-9097-823aabb2e775" elementFormDefault="qualified">
    <xsd:import namespace="http://schemas.microsoft.com/office/2006/documentManagement/types"/>
    <xsd:import namespace="http://schemas.microsoft.com/office/infopath/2007/PartnerControls"/>
    <xsd:element name="date" ma:index="14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9B02A8FB-9456-4B34-9C8E-0356A9B4B7D2}">
  <ds:schemaRefs>
    <ds:schemaRef ds:uri="http://purl.org/dc/terms/"/>
    <ds:schemaRef ds:uri="http://schemas.microsoft.com/sharepoint/v3"/>
    <ds:schemaRef ds:uri="http://schemas.microsoft.com/sharepoint/v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f9ce6aa-820e-4256-9097-823aabb2e775"/>
    <ds:schemaRef ds:uri="http://purl.org/dc/dcmitype/"/>
    <ds:schemaRef ds:uri="http://www.w3.org/XML/1998/namespace"/>
    <ds:schemaRef ds:uri="8d96854e-f06a-4472-bd35-09ba8bc0aee4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CB11F4-89F9-4B49-A2B6-3741F470C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0A58C-77E4-43A8-89C4-6CAAAB8E2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8d96854e-f06a-4472-bd35-09ba8bc0aee4"/>
    <ds:schemaRef ds:uri="http://schemas.microsoft.com/sharepoint/v4"/>
    <ds:schemaRef ds:uri="9f9ce6aa-820e-4256-9097-823aabb2e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C637A3C-11C2-4022-BA5A-755C99EB1C7B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385</Words>
  <Application>Microsoft Office PowerPoint</Application>
  <PresentationFormat>Letter Paper (8.5x11 in)</PresentationFormat>
  <Paragraphs>76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CODI Use Case Outline Visuals </vt:lpstr>
      <vt:lpstr>Use Cases</vt:lpstr>
      <vt:lpstr>Outline of 1.4 (Prevalence)</vt:lpstr>
      <vt:lpstr>Outline of 2.1 (Dosing)</vt:lpstr>
      <vt:lpstr>Combined Step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 Template</dc:title>
  <dc:creator/>
  <cp:lastModifiedBy>Peter Mork</cp:lastModifiedBy>
  <cp:revision>74</cp:revision>
  <dcterms:created xsi:type="dcterms:W3CDTF">2018-10-13T14:24:19Z</dcterms:created>
  <dcterms:modified xsi:type="dcterms:W3CDTF">2020-10-14T13:50:47Z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0x010100823A99C636F7423283FB0D200866C613005B097D2352E29A4E92981C3CB46A213B</vt:lpwstr>
  </property>
</Properties>
</file>