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44" r:id="rId1"/>
    <p:sldMasterId id="2147483945" r:id="rId2"/>
    <p:sldMasterId id="2147483946" r:id="rId3"/>
    <p:sldMasterId id="2147483947" r:id="rId4"/>
  </p:sldMasterIdLst>
  <p:notesMasterIdLst>
    <p:notesMasterId r:id="rId32"/>
  </p:notesMasterIdLst>
  <p:sldIdLst>
    <p:sldId id="256" r:id="rId5"/>
    <p:sldId id="282" r:id="rId6"/>
    <p:sldId id="257" r:id="rId7"/>
    <p:sldId id="261" r:id="rId8"/>
    <p:sldId id="258" r:id="rId9"/>
    <p:sldId id="259" r:id="rId10"/>
    <p:sldId id="260" r:id="rId11"/>
    <p:sldId id="262" r:id="rId12"/>
    <p:sldId id="263" r:id="rId13"/>
    <p:sldId id="280" r:id="rId14"/>
    <p:sldId id="269" r:id="rId15"/>
    <p:sldId id="264" r:id="rId16"/>
    <p:sldId id="265" r:id="rId17"/>
    <p:sldId id="275" r:id="rId18"/>
    <p:sldId id="266" r:id="rId19"/>
    <p:sldId id="267" r:id="rId20"/>
    <p:sldId id="268" r:id="rId21"/>
    <p:sldId id="270" r:id="rId22"/>
    <p:sldId id="271" r:id="rId23"/>
    <p:sldId id="272" r:id="rId24"/>
    <p:sldId id="273" r:id="rId25"/>
    <p:sldId id="274" r:id="rId26"/>
    <p:sldId id="277" r:id="rId27"/>
    <p:sldId id="279" r:id="rId28"/>
    <p:sldId id="276" r:id="rId29"/>
    <p:sldId id="278" r:id="rId30"/>
    <p:sldId id="281" r:id="rId31"/>
  </p:sldIdLst>
  <p:sldSz cx="9144000" cy="6858000" type="screen4x3"/>
  <p:notesSz cx="6858000" cy="9296400"/>
  <p:embeddedFontLst>
    <p:embeddedFont>
      <p:font typeface="MS PGothic" pitchFamily="34" charset="-128"/>
      <p:regular r:id="rId33"/>
    </p:embeddedFont>
    <p:embeddedFont>
      <p:font typeface="Monotype Sorts" pitchFamily="2" charset="2"/>
      <p:regular r:id="rId34"/>
    </p:embeddedFont>
    <p:embeddedFont>
      <p:font typeface="Tw Cen MT" charset="0"/>
      <p:regular r:id="rId35"/>
      <p:bold r:id="rId36"/>
      <p:italic r:id="rId37"/>
      <p:boldItalic r:id="rId38"/>
    </p:embeddedFont>
  </p:embeddedFontLst>
  <p:defaultTextStyle>
    <a:defPPr>
      <a:defRPr lang="en-US"/>
    </a:defPPr>
    <a:lvl1pPr algn="l" rtl="0" fontAlgn="base">
      <a:spcBef>
        <a:spcPct val="0"/>
      </a:spcBef>
      <a:spcAft>
        <a:spcPct val="0"/>
      </a:spcAft>
      <a:defRPr kern="1200">
        <a:solidFill>
          <a:schemeClr val="tx1"/>
        </a:solidFill>
        <a:latin typeface="Arial" charset="0"/>
        <a:ea typeface="MS PGothic" pitchFamily="34" charset="-128"/>
        <a:cs typeface="Arial" charset="0"/>
      </a:defRPr>
    </a:lvl1pPr>
    <a:lvl2pPr marL="457200" algn="l" rtl="0" fontAlgn="base">
      <a:spcBef>
        <a:spcPct val="0"/>
      </a:spcBef>
      <a:spcAft>
        <a:spcPct val="0"/>
      </a:spcAft>
      <a:defRPr kern="1200">
        <a:solidFill>
          <a:schemeClr val="tx1"/>
        </a:solidFill>
        <a:latin typeface="Arial" charset="0"/>
        <a:ea typeface="MS PGothic" pitchFamily="34" charset="-128"/>
        <a:cs typeface="Arial" charset="0"/>
      </a:defRPr>
    </a:lvl2pPr>
    <a:lvl3pPr marL="914400" algn="l" rtl="0" fontAlgn="base">
      <a:spcBef>
        <a:spcPct val="0"/>
      </a:spcBef>
      <a:spcAft>
        <a:spcPct val="0"/>
      </a:spcAft>
      <a:defRPr kern="1200">
        <a:solidFill>
          <a:schemeClr val="tx1"/>
        </a:solidFill>
        <a:latin typeface="Arial" charset="0"/>
        <a:ea typeface="MS PGothic" pitchFamily="34" charset="-128"/>
        <a:cs typeface="Arial" charset="0"/>
      </a:defRPr>
    </a:lvl3pPr>
    <a:lvl4pPr marL="1371600" algn="l" rtl="0" fontAlgn="base">
      <a:spcBef>
        <a:spcPct val="0"/>
      </a:spcBef>
      <a:spcAft>
        <a:spcPct val="0"/>
      </a:spcAft>
      <a:defRPr kern="1200">
        <a:solidFill>
          <a:schemeClr val="tx1"/>
        </a:solidFill>
        <a:latin typeface="Arial" charset="0"/>
        <a:ea typeface="MS PGothic" pitchFamily="34" charset="-128"/>
        <a:cs typeface="Arial" charset="0"/>
      </a:defRPr>
    </a:lvl4pPr>
    <a:lvl5pPr marL="1828800" algn="l" rtl="0" fontAlgn="base">
      <a:spcBef>
        <a:spcPct val="0"/>
      </a:spcBef>
      <a:spcAft>
        <a:spcPct val="0"/>
      </a:spcAft>
      <a:defRPr kern="1200">
        <a:solidFill>
          <a:schemeClr val="tx1"/>
        </a:solidFill>
        <a:latin typeface="Arial" charset="0"/>
        <a:ea typeface="MS PGothic" pitchFamily="34" charset="-128"/>
        <a:cs typeface="Arial" charset="0"/>
      </a:defRPr>
    </a:lvl5pPr>
    <a:lvl6pPr marL="2286000" algn="l" defTabSz="914400" rtl="0" eaLnBrk="1" latinLnBrk="0" hangingPunct="1">
      <a:defRPr kern="1200">
        <a:solidFill>
          <a:schemeClr val="tx1"/>
        </a:solidFill>
        <a:latin typeface="Arial" charset="0"/>
        <a:ea typeface="MS PGothic" pitchFamily="34" charset="-128"/>
        <a:cs typeface="Arial" charset="0"/>
      </a:defRPr>
    </a:lvl6pPr>
    <a:lvl7pPr marL="2743200" algn="l" defTabSz="914400" rtl="0" eaLnBrk="1" latinLnBrk="0" hangingPunct="1">
      <a:defRPr kern="1200">
        <a:solidFill>
          <a:schemeClr val="tx1"/>
        </a:solidFill>
        <a:latin typeface="Arial" charset="0"/>
        <a:ea typeface="MS PGothic" pitchFamily="34" charset="-128"/>
        <a:cs typeface="Arial" charset="0"/>
      </a:defRPr>
    </a:lvl7pPr>
    <a:lvl8pPr marL="3200400" algn="l" defTabSz="914400" rtl="0" eaLnBrk="1" latinLnBrk="0" hangingPunct="1">
      <a:defRPr kern="1200">
        <a:solidFill>
          <a:schemeClr val="tx1"/>
        </a:solidFill>
        <a:latin typeface="Arial" charset="0"/>
        <a:ea typeface="MS PGothic" pitchFamily="34" charset="-128"/>
        <a:cs typeface="Arial" charset="0"/>
      </a:defRPr>
    </a:lvl8pPr>
    <a:lvl9pPr marL="3657600" algn="l" defTabSz="914400" rtl="0" eaLnBrk="1" latinLnBrk="0" hangingPunct="1">
      <a:defRPr kern="1200">
        <a:solidFill>
          <a:schemeClr val="tx1"/>
        </a:solidFill>
        <a:latin typeface="Arial" charset="0"/>
        <a:ea typeface="MS PGothic"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99" autoAdjust="0"/>
  </p:normalViewPr>
  <p:slideViewPr>
    <p:cSldViewPr>
      <p:cViewPr varScale="1">
        <p:scale>
          <a:sx n="114" d="100"/>
          <a:sy n="114" d="100"/>
        </p:scale>
        <p:origin x="-40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12" Type="http://schemas.openxmlformats.org/officeDocument/2006/relationships/image" Target="../media/image18.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Arial"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n-ea"/>
                <a:cs typeface="Arial" charset="0"/>
              </a:defRPr>
            </a:lvl1pPr>
          </a:lstStyle>
          <a:p>
            <a:pPr>
              <a:defRPr/>
            </a:pPr>
            <a:fld id="{D9DCAA42-B6F6-4C4E-B333-5CD4B822A02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ppliedresearch.cancer.gov/crnportal/crn-committees-and-cores/sdrc/vdw-posters-presented-at-hmorn-2007"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p:spPr>
        <p:txBody>
          <a:bodyPr/>
          <a:lstStyle/>
          <a:p>
            <a:r>
              <a:rPr lang="en-US" smtClean="0"/>
              <a:t>Hello and welcome to the HMORN!  My name is Roy Pardee and I’m one of the co-leaders of the VDW operations committee.  This presentation is intended to orient you to the HMORN’s virtual data warehouse, both as potential users and as implementers.</a:t>
            </a:r>
          </a:p>
          <a:p>
            <a:endParaRPr lang="en-US" smtClean="0"/>
          </a:p>
          <a:p>
            <a:r>
              <a:rPr lang="en-US" smtClean="0"/>
              <a:t>I’m going to cover what the VDW is &amp; isn’t, show how it’s used, what data is in it, how best to use it, and how its governed.  I’m also going to say just a tiny bit about what you need to implement.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p:spPr>
        <p:txBody>
          <a:bodyPr/>
          <a:lstStyle/>
          <a:p>
            <a:r>
              <a:rPr lang="en-US" smtClean="0"/>
              <a:t>Of these, I think only Maccabi &amp; PAMF has not yet formally implemented one or more VDW datasets (I believe they are working on some VDW datasets for a particular project—not sure what the status of that effort is at this writing.)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a:ln/>
        </p:spPr>
      </p:sp>
      <p:sp>
        <p:nvSpPr>
          <p:cNvPr id="72706" name="Notes Placeholder 2"/>
          <p:cNvSpPr>
            <a:spLocks noGrp="1"/>
          </p:cNvSpPr>
          <p:nvPr>
            <p:ph type="body" idx="1"/>
          </p:nvPr>
        </p:nvSpPr>
        <p:spPr>
          <a:noFill/>
          <a:ln/>
        </p:spPr>
        <p:txBody>
          <a:bodyPr/>
          <a:lstStyle/>
          <a:p>
            <a:pPr eaLnBrk="1" hangingPunct="1"/>
            <a:endParaRPr lang="en-US" smtClean="0"/>
          </a:p>
        </p:txBody>
      </p:sp>
      <p:sp>
        <p:nvSpPr>
          <p:cNvPr id="72707" name="Slide Number Placeholder 3"/>
          <p:cNvSpPr>
            <a:spLocks noGrp="1"/>
          </p:cNvSpPr>
          <p:nvPr>
            <p:ph type="sldNum" sz="quarter" idx="5"/>
          </p:nvPr>
        </p:nvSpPr>
        <p:spPr>
          <a:noFill/>
        </p:spPr>
        <p:txBody>
          <a:bodyPr/>
          <a:lstStyle/>
          <a:p>
            <a:fld id="{07AD3330-C4B9-4752-8F4E-041987FE9164}" type="slidenum">
              <a:rPr lang="en-US" smtClean="0">
                <a:ea typeface="MS PGothic" pitchFamily="34" charset="-128"/>
              </a:rPr>
              <a:pPr/>
              <a:t>11</a:t>
            </a:fld>
            <a:endParaRPr lang="en-US" smtClean="0">
              <a:ea typeface="MS PGothic"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a:ln/>
        </p:spPr>
      </p:sp>
      <p:sp>
        <p:nvSpPr>
          <p:cNvPr id="74754" name="Notes Placeholder 2"/>
          <p:cNvSpPr>
            <a:spLocks noGrp="1"/>
          </p:cNvSpPr>
          <p:nvPr>
            <p:ph type="body" idx="1"/>
          </p:nvPr>
        </p:nvSpPr>
        <p:spPr>
          <a:noFill/>
          <a:ln/>
        </p:spPr>
        <p:txBody>
          <a:bodyPr/>
          <a:lstStyle/>
          <a:p>
            <a:pPr eaLnBrk="1" hangingPunct="1"/>
            <a:r>
              <a:rPr lang="en-US" smtClean="0"/>
              <a:t>This is just the utilization file, but it gives you a sense for how far back we go. Other files have greater or lesser extents in time.</a:t>
            </a:r>
          </a:p>
          <a:p>
            <a:pPr eaLnBrk="1" hangingPunct="1"/>
            <a:endParaRPr lang="en-US" smtClean="0"/>
          </a:p>
          <a:p>
            <a:pPr eaLnBrk="1" hangingPunct="1"/>
            <a:r>
              <a:rPr lang="en-US" smtClean="0"/>
              <a:t>Note that we’re well in front of the advent of the modern integrated EMR system here.  Other files (e.g., Vital Signs) have pretty much only been possible to do from EMR data, and so those don’t go back as far as these.</a:t>
            </a:r>
          </a:p>
        </p:txBody>
      </p:sp>
      <p:sp>
        <p:nvSpPr>
          <p:cNvPr id="74755" name="Slide Number Placeholder 3"/>
          <p:cNvSpPr>
            <a:spLocks noGrp="1"/>
          </p:cNvSpPr>
          <p:nvPr>
            <p:ph type="sldNum" sz="quarter" idx="5"/>
          </p:nvPr>
        </p:nvSpPr>
        <p:spPr>
          <a:noFill/>
        </p:spPr>
        <p:txBody>
          <a:bodyPr/>
          <a:lstStyle/>
          <a:p>
            <a:fld id="{02562367-F047-4534-B718-D24BBCAEBD59}" type="slidenum">
              <a:rPr lang="en-US" smtClean="0">
                <a:ea typeface="MS PGothic" pitchFamily="34" charset="-128"/>
              </a:rPr>
              <a:pPr/>
              <a:t>12</a:t>
            </a:fld>
            <a:endParaRPr lang="en-US" smtClean="0">
              <a:ea typeface="MS PGothic"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a:ln/>
        </p:spPr>
      </p:sp>
      <p:sp>
        <p:nvSpPr>
          <p:cNvPr id="76802" name="Notes Placeholder 2"/>
          <p:cNvSpPr>
            <a:spLocks noGrp="1"/>
          </p:cNvSpPr>
          <p:nvPr>
            <p:ph type="body" idx="1"/>
          </p:nvPr>
        </p:nvSpPr>
        <p:spPr>
          <a:noFill/>
          <a:ln/>
        </p:spPr>
        <p:txBody>
          <a:bodyPr/>
          <a:lstStyle/>
          <a:p>
            <a:pPr eaLnBrk="1" hangingPunct="1"/>
            <a:r>
              <a:rPr lang="en-US" smtClean="0"/>
              <a:t>While it’s true that most HMORN research projects require marshalling a cohort of data on whom we believe we have complete data capture (e.g., “members”—those insured by our orgs) there are projects that don’t require this.  In order to enable the widest range of research, we put basically all available data into the VDW—patients as well as members.</a:t>
            </a:r>
          </a:p>
          <a:p>
            <a:pPr eaLnBrk="1" hangingPunct="1"/>
            <a:endParaRPr lang="en-US" smtClean="0"/>
          </a:p>
          <a:p>
            <a:pPr eaLnBrk="1" hangingPunct="1"/>
            <a:r>
              <a:rPr lang="en-US" smtClean="0"/>
              <a:t>The general philosophy is to put everything in, and include data that will allow projects to throw out what they don’t want.  So projects that do need complete-capture-cohorts would e.g., use the Enrollment table to identify people/periods for whom we expect something like complete capture.</a:t>
            </a:r>
          </a:p>
        </p:txBody>
      </p:sp>
      <p:sp>
        <p:nvSpPr>
          <p:cNvPr id="76803" name="Slide Number Placeholder 3"/>
          <p:cNvSpPr>
            <a:spLocks noGrp="1"/>
          </p:cNvSpPr>
          <p:nvPr>
            <p:ph type="sldNum" sz="quarter" idx="5"/>
          </p:nvPr>
        </p:nvSpPr>
        <p:spPr>
          <a:noFill/>
        </p:spPr>
        <p:txBody>
          <a:bodyPr/>
          <a:lstStyle/>
          <a:p>
            <a:fld id="{E92BC922-0901-4ED1-BB7B-0A55F22E828E}" type="slidenum">
              <a:rPr lang="en-US" smtClean="0">
                <a:ea typeface="MS PGothic" pitchFamily="34" charset="-128"/>
              </a:rPr>
              <a:pPr/>
              <a:t>13</a:t>
            </a:fld>
            <a:endParaRPr lang="en-US" smtClean="0">
              <a:ea typeface="MS PGothic"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a:ln/>
        </p:spPr>
      </p:sp>
      <p:sp>
        <p:nvSpPr>
          <p:cNvPr id="79874" name="Notes Placeholder 2"/>
          <p:cNvSpPr>
            <a:spLocks noGrp="1"/>
          </p:cNvSpPr>
          <p:nvPr>
            <p:ph type="body" idx="1"/>
          </p:nvPr>
        </p:nvSpPr>
        <p:spPr>
          <a:noFill/>
          <a:ln/>
        </p:spPr>
        <p:txBody>
          <a:bodyPr/>
          <a:lstStyle/>
          <a:p>
            <a:pPr eaLnBrk="1" hangingPunct="1"/>
            <a:r>
              <a:rPr lang="en-US" smtClean="0"/>
              <a:t>This is a poster we did for the 2007 Annual Meeting.  You can see it (and some other sites’) in detail here:</a:t>
            </a:r>
          </a:p>
          <a:p>
            <a:pPr eaLnBrk="1" hangingPunct="1"/>
            <a:r>
              <a:rPr lang="en-US" smtClean="0">
                <a:hlinkClick r:id="rId3"/>
              </a:rPr>
              <a:t>https://appliedresearch.cancer.gov/crnportal/crn-committees-and-cores/sdrc/vdw-posters-presented-at-hmorn-2007</a:t>
            </a:r>
            <a:endParaRPr lang="en-US" smtClean="0"/>
          </a:p>
          <a:p>
            <a:pPr eaLnBrk="1" hangingPunct="1"/>
            <a:endParaRPr lang="en-US" smtClean="0"/>
          </a:p>
          <a:p>
            <a:pPr eaLnBrk="1" hangingPunct="1"/>
            <a:r>
              <a:rPr lang="en-US" smtClean="0"/>
              <a:t>This should give a sense of the work involved in implementing these datasets.  GH is not the most complicated of the VDW implementers, and our picture has changed considerably since 2007 (both simpler, and more complicated).</a:t>
            </a:r>
          </a:p>
        </p:txBody>
      </p:sp>
      <p:sp>
        <p:nvSpPr>
          <p:cNvPr id="79875" name="Slide Number Placeholder 3"/>
          <p:cNvSpPr>
            <a:spLocks noGrp="1"/>
          </p:cNvSpPr>
          <p:nvPr>
            <p:ph type="sldNum" sz="quarter" idx="5"/>
          </p:nvPr>
        </p:nvSpPr>
        <p:spPr>
          <a:noFill/>
        </p:spPr>
        <p:txBody>
          <a:bodyPr/>
          <a:lstStyle/>
          <a:p>
            <a:fld id="{C211E1B6-61A5-47DE-90A6-9CFE1775CA2E}" type="slidenum">
              <a:rPr lang="en-US" smtClean="0">
                <a:ea typeface="MS PGothic" pitchFamily="34" charset="-128"/>
              </a:rPr>
              <a:pPr/>
              <a:t>14</a:t>
            </a:fld>
            <a:endParaRPr lang="en-US" smtClean="0">
              <a:ea typeface="MS PGothic"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ln/>
        </p:spPr>
      </p:sp>
      <p:sp>
        <p:nvSpPr>
          <p:cNvPr id="81922" name="Rectangle 3"/>
          <p:cNvSpPr>
            <a:spLocks noGrp="1" noChangeArrowheads="1"/>
          </p:cNvSpPr>
          <p:nvPr>
            <p:ph type="body" idx="1"/>
          </p:nvPr>
        </p:nvSpPr>
        <p:spPr>
          <a:noFill/>
          <a:ln/>
        </p:spPr>
        <p:txBody>
          <a:bodyPr/>
          <a:lstStyle/>
          <a:p>
            <a:r>
              <a:rPr lang="en-US" smtClean="0"/>
              <a:t>Being something of a virtual organization, having a website be the primary point of engagement w/one another is pretty much the only choice.</a:t>
            </a:r>
          </a:p>
          <a:p>
            <a:endParaRPr lang="en-US" smtClean="0"/>
          </a:p>
          <a:p>
            <a:r>
              <a:rPr lang="en-US" smtClean="0"/>
              <a:t>Because CRN’s site is so functional, and because NCI was agreeable to keeping the VDW material there post-HMORN-takeover &amp; opening up membership on the site to non-CRN staff, we have kept VDW material on that site.  There is periodically talk of beefing up the HMORN’s web presence to a point where it could serve as the source of VDW documentation, but those efforts have not yet borne fruit.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a:ln/>
        </p:spPr>
      </p:sp>
      <p:sp>
        <p:nvSpPr>
          <p:cNvPr id="92162" name="Notes Placeholder 2"/>
          <p:cNvSpPr>
            <a:spLocks noGrp="1"/>
          </p:cNvSpPr>
          <p:nvPr>
            <p:ph type="body" idx="1"/>
          </p:nvPr>
        </p:nvSpPr>
        <p:spPr>
          <a:noFill/>
          <a:ln/>
        </p:spPr>
        <p:txBody>
          <a:bodyPr/>
          <a:lstStyle/>
          <a:p>
            <a:pPr eaLnBrk="1" hangingPunct="1"/>
            <a:r>
              <a:rPr lang="en-US" smtClean="0"/>
              <a:t>The VOC workgroups are formed more around interest than anything else, and don’t normally have representation from all VDW sites.  Because of this lack of representation, the VIG acts as a backstop on the WGs, to make sure that e.g., an all-clarity-site workgroup doesn’t put a spec forth that would unnecessarily exclude non-clarity sites from implementing.</a:t>
            </a:r>
          </a:p>
        </p:txBody>
      </p:sp>
      <p:sp>
        <p:nvSpPr>
          <p:cNvPr id="92163" name="Slide Number Placeholder 3"/>
          <p:cNvSpPr>
            <a:spLocks noGrp="1"/>
          </p:cNvSpPr>
          <p:nvPr>
            <p:ph type="sldNum" sz="quarter" idx="5"/>
          </p:nvPr>
        </p:nvSpPr>
        <p:spPr>
          <a:noFill/>
        </p:spPr>
        <p:txBody>
          <a:bodyPr/>
          <a:lstStyle/>
          <a:p>
            <a:fld id="{FDFAA309-F8A7-45AF-8EDC-9E567F8A8FC7}" type="slidenum">
              <a:rPr lang="en-US" smtClean="0">
                <a:ea typeface="MS PGothic" pitchFamily="34" charset="-128"/>
              </a:rPr>
              <a:pPr/>
              <a:t>23</a:t>
            </a:fld>
            <a:endParaRPr lang="en-US" smtClean="0">
              <a:ea typeface="MS PGothic"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ln/>
        </p:spPr>
      </p:sp>
      <p:sp>
        <p:nvSpPr>
          <p:cNvPr id="94210" name="Rectangle 3"/>
          <p:cNvSpPr>
            <a:spLocks noGrp="1" noChangeArrowheads="1"/>
          </p:cNvSpPr>
          <p:nvPr>
            <p:ph type="body" idx="1"/>
          </p:nvPr>
        </p:nvSpPr>
        <p:spPr>
          <a:noFill/>
          <a:ln/>
        </p:spPr>
        <p:txBody>
          <a:bodyPr/>
          <a:lstStyle/>
          <a:p>
            <a:r>
              <a:rPr lang="en-US" smtClean="0"/>
              <a:t>The names are out of date here, but the structure is well depicted.  The VOC consists of Investigator &amp; Analyst representatives from the major research networks: CRN, CESR &amp; Mini-Sentinel.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a:ln/>
        </p:spPr>
      </p:sp>
      <p:sp>
        <p:nvSpPr>
          <p:cNvPr id="96258" name="Notes Placeholder 2"/>
          <p:cNvSpPr>
            <a:spLocks noGrp="1"/>
          </p:cNvSpPr>
          <p:nvPr>
            <p:ph type="body" idx="1"/>
          </p:nvPr>
        </p:nvSpPr>
        <p:spPr>
          <a:noFill/>
          <a:ln/>
        </p:spPr>
        <p:txBody>
          <a:bodyPr/>
          <a:lstStyle/>
          <a:p>
            <a:pPr eaLnBrk="1" hangingPunct="1"/>
            <a:endParaRPr lang="en-US" smtClean="0"/>
          </a:p>
        </p:txBody>
      </p:sp>
      <p:sp>
        <p:nvSpPr>
          <p:cNvPr id="96259" name="Slide Number Placeholder 3"/>
          <p:cNvSpPr>
            <a:spLocks noGrp="1"/>
          </p:cNvSpPr>
          <p:nvPr>
            <p:ph type="sldNum" sz="quarter" idx="5"/>
          </p:nvPr>
        </p:nvSpPr>
        <p:spPr>
          <a:noFill/>
        </p:spPr>
        <p:txBody>
          <a:bodyPr/>
          <a:lstStyle/>
          <a:p>
            <a:fld id="{9C0CD749-EE4F-4812-ABD8-5FF87CED11E5}" type="slidenum">
              <a:rPr lang="en-US" smtClean="0">
                <a:ea typeface="MS PGothic" pitchFamily="34" charset="-128"/>
              </a:rPr>
              <a:pPr/>
              <a:t>25</a:t>
            </a:fld>
            <a:endParaRPr lang="en-US" smtClean="0">
              <a:ea typeface="MS PGothic"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ln/>
        </p:spPr>
      </p:sp>
      <p:sp>
        <p:nvSpPr>
          <p:cNvPr id="54274" name="Rectangle 3"/>
          <p:cNvSpPr>
            <a:spLocks noGrp="1" noChangeArrowheads="1"/>
          </p:cNvSpPr>
          <p:nvPr>
            <p:ph type="body" idx="1"/>
          </p:nvPr>
        </p:nvSpPr>
        <p:spPr>
          <a:noFill/>
          <a:ln/>
        </p:spPr>
        <p:txBody>
          <a:bodyPr/>
          <a:lstStyle/>
          <a:p>
            <a:r>
              <a:rPr lang="en-US" smtClean="0"/>
              <a:t>Time is tight, but here’s what I hope to get through today.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73D167F0-1042-4FC9-B228-EAA7A8BC76D5}" type="slidenum">
              <a:rPr lang="en-US" smtClean="0">
                <a:ea typeface="MS PGothic" pitchFamily="34" charset="-128"/>
              </a:rPr>
              <a:pPr/>
              <a:t>3</a:t>
            </a:fld>
            <a:endParaRPr lang="en-US" smtClean="0">
              <a:ea typeface="MS PGothic" pitchFamily="34" charset="-128"/>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eaLnBrk="1" hangingPunct="1"/>
            <a:r>
              <a:rPr lang="en-US" smtClean="0"/>
              <a:t>Note that the program travels to where the data are—at the sites.  There is no central store of data anywhere.  Every site retains complete control over its data.</a:t>
            </a:r>
          </a:p>
          <a:p>
            <a:pPr eaLnBrk="1" hangingPunct="1"/>
            <a:endParaRPr lang="en-US" sz="1400" i="1" smtClean="0"/>
          </a:p>
          <a:p>
            <a:pPr eaLnBrk="1" hangingPunct="1"/>
            <a:r>
              <a:rPr lang="en-US" sz="1400" i="1" smtClean="0"/>
              <a:t>It is ‘virtual’ in the sense </a:t>
            </a:r>
            <a:r>
              <a:rPr lang="en-US" sz="1400" b="1" i="1" smtClean="0"/>
              <a:t>that there is no centrally located store of data</a:t>
            </a:r>
            <a:r>
              <a:rPr lang="en-US" sz="1400" i="1" smtClean="0"/>
              <a:t> against which data from all sites can be touched in a single run. It might also be called a </a:t>
            </a:r>
            <a:r>
              <a:rPr lang="en-US" sz="1400" b="1" i="1" smtClean="0"/>
              <a:t>federated </a:t>
            </a:r>
            <a:r>
              <a:rPr lang="en-US" sz="1400" i="1" smtClean="0"/>
              <a:t>or</a:t>
            </a:r>
            <a:r>
              <a:rPr lang="en-US" sz="1400" b="1" i="1" smtClean="0"/>
              <a:t> distributed</a:t>
            </a:r>
            <a:r>
              <a:rPr lang="en-US" sz="1400" i="1" smtClean="0"/>
              <a:t> data warehouse.</a:t>
            </a:r>
            <a:r>
              <a:rPr lang="en-US" sz="1400" smtClean="0"/>
              <a:t> </a:t>
            </a:r>
          </a:p>
          <a:p>
            <a:pPr eaLnBrk="1" hangingPunct="1"/>
            <a:endParaRPr lang="en-US" sz="1400" b="1"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p:spPr>
        <p:txBody>
          <a:bodyPr/>
          <a:lstStyle/>
          <a:p>
            <a:fld id="{CF3EF495-6D6C-4FAB-A27F-D2F9780D382A}" type="slidenum">
              <a:rPr lang="en-US" smtClean="0">
                <a:ea typeface="MS PGothic" pitchFamily="34" charset="-128"/>
              </a:rPr>
              <a:pPr/>
              <a:t>4</a:t>
            </a:fld>
            <a:endParaRPr lang="en-US" smtClean="0">
              <a:ea typeface="MS PGothic" pitchFamily="34" charset="-128"/>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r>
              <a:rPr lang="en-US" smtClean="0"/>
              <a:t>Getting VDW data out of a site requires that an actual human being who has access to VDW data at that site run your program and turn the resulting data over.</a:t>
            </a:r>
          </a:p>
          <a:p>
            <a:pPr eaLnBrk="1" hangingPunct="1"/>
            <a:endParaRPr lang="en-US" smtClean="0"/>
          </a:p>
          <a:p>
            <a:pPr eaLnBrk="1" hangingPunct="1"/>
            <a:r>
              <a:rPr lang="en-US" smtClean="0"/>
              <a:t>Early on at least this was a strength of the VDW—it made the idea at least moderately palatable to researchers and IRB administrators, who tend to be very sensitive about the possibility of exploitation/misuse.  Early on slides like this were absolutely necessary to avoid being shouted down as irresponsible or data thieves.</a:t>
            </a:r>
          </a:p>
          <a:p>
            <a:pPr eaLnBrk="1" hangingPunct="1"/>
            <a:endParaRPr lang="en-US" smtClean="0"/>
          </a:p>
          <a:p>
            <a:pPr eaLnBrk="1" hangingPunct="1"/>
            <a:r>
              <a:rPr lang="en-US" smtClean="0"/>
              <a:t>Nowadays, we have seen enough routine requests of the same form go through repeatedly that we have wished there were a more automated process for answering questions with the VDW, and in fact several partial solutions are in existence today, which build on top of the VDW.  Probably the most functional is the various incarnations of the DRN Distributed Query Tool (aka PopMedNet, aka Mini-Sentinel query tool) out of Jeff Brown’s shop.  The other major contender is SHRINE atop i2b2 (also out of Harvard).</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0E987DD6-B83A-4AD7-8C02-D222E131C3BF}" type="slidenum">
              <a:rPr lang="en-US" smtClean="0">
                <a:ea typeface="MS PGothic" pitchFamily="34" charset="-128"/>
              </a:rPr>
              <a:pPr/>
              <a:t>5</a:t>
            </a:fld>
            <a:endParaRPr lang="en-US" smtClean="0">
              <a:ea typeface="MS PGothic" pitchFamily="34" charset="-128"/>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r>
              <a:rPr lang="en-US" smtClean="0"/>
              <a:t>The specs borrowed heavily from two other data consortia in place at the time: the Center for Research in Therapeutics (CERT), and the Vaccine Safety Datalink (VSD).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r>
              <a:rPr lang="en-US" smtClean="0"/>
              <a:t>It was Jeff Brown of Harvard who took the initiative to bring VDW over to HMORN, thereby “breaking it out of the cancer ghetto.”  Jeff led the VOC for the first two years of its existence.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5E8E5549-E33C-453C-8780-B0707B011FFB}" type="slidenum">
              <a:rPr lang="en-US" smtClean="0">
                <a:ea typeface="MS PGothic" pitchFamily="34" charset="-128"/>
              </a:rPr>
              <a:pPr/>
              <a:t>7</a:t>
            </a:fld>
            <a:endParaRPr lang="en-US" smtClean="0">
              <a:ea typeface="MS PGothic" pitchFamily="34" charset="-128"/>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marL="228600" indent="-228600" eaLnBrk="1" hangingPunct="1">
              <a:buFontTx/>
              <a:buAutoNum type="arabicPeriod"/>
            </a:pPr>
            <a:r>
              <a:rPr lang="en-US" smtClean="0"/>
              <a:t>VOC puts together dataset specifications, guidelines, etc. that describe the VDW datasets and give guidance in how to implement them.</a:t>
            </a:r>
          </a:p>
          <a:p>
            <a:pPr marL="228600" indent="-228600" eaLnBrk="1" hangingPunct="1">
              <a:buFontTx/>
              <a:buAutoNum type="arabicPeriod"/>
            </a:pPr>
            <a:r>
              <a:rPr lang="en-US" smtClean="0"/>
              <a:t>Local sites take their indigenous data and reshape/merge it into files that meet those specifications.  (This is the most difficult &amp; time-consuming part.)</a:t>
            </a:r>
          </a:p>
          <a:p>
            <a:pPr marL="228600" indent="-228600" eaLnBrk="1" hangingPunct="1">
              <a:buFontTx/>
              <a:buAutoNum type="arabicPeriod"/>
            </a:pPr>
            <a:r>
              <a:rPr lang="en-US" smtClean="0"/>
              <a:t>Projects needing multi-site data will typically:</a:t>
            </a:r>
          </a:p>
          <a:p>
            <a:pPr marL="685800" lvl="1" indent="-228600" eaLnBrk="1" hangingPunct="1">
              <a:buFontTx/>
              <a:buAutoNum type="arabicPeriod"/>
            </a:pPr>
            <a:r>
              <a:rPr lang="en-US" smtClean="0"/>
              <a:t>Have a programmer write a data extraction against her local VDW files (or if at a non-VDW site, against the bare specifications).</a:t>
            </a:r>
          </a:p>
          <a:p>
            <a:pPr marL="685800" lvl="1" indent="-228600" eaLnBrk="1" hangingPunct="1">
              <a:buFontTx/>
              <a:buAutoNum type="arabicPeriod"/>
            </a:pPr>
            <a:r>
              <a:rPr lang="en-US" smtClean="0"/>
              <a:t>Distribute the resulting program to each participating site, typically by posting it &amp; an associated workplan to the CRN portal.</a:t>
            </a:r>
          </a:p>
          <a:p>
            <a:pPr marL="685800" lvl="1" indent="-228600" eaLnBrk="1" hangingPunct="1">
              <a:buFontTx/>
              <a:buAutoNum type="arabicPeriod"/>
            </a:pPr>
            <a:r>
              <a:rPr lang="en-US" smtClean="0"/>
              <a:t>Site staff (who are normally budgeted on the project) download &amp; run the program, examine the output and </a:t>
            </a:r>
          </a:p>
          <a:p>
            <a:pPr marL="685800" lvl="1" indent="-228600" eaLnBrk="1" hangingPunct="1">
              <a:buFontTx/>
              <a:buAutoNum type="arabicPeriod"/>
            </a:pPr>
            <a:r>
              <a:rPr lang="en-US" smtClean="0"/>
              <a:t>by some appropriate means transfer the resulting data and output to the lead site,</a:t>
            </a:r>
          </a:p>
          <a:p>
            <a:pPr marL="685800" lvl="1" indent="-228600" eaLnBrk="1" hangingPunct="1">
              <a:buFontTx/>
              <a:buAutoNum type="arabicPeriod"/>
            </a:pPr>
            <a:r>
              <a:rPr lang="en-US" smtClean="0"/>
              <a:t>Where it is merged and analyzed, manuscripts are written, etc.</a:t>
            </a:r>
          </a:p>
          <a:p>
            <a:pPr marL="228600" indent="-228600" eaLnBrk="1" hangingPunct="1">
              <a:buFontTx/>
              <a:buAutoNum type="arabicPeriod"/>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p:spPr>
        <p:txBody>
          <a:bodyPr/>
          <a:lstStyle/>
          <a:p>
            <a:pPr marL="228600" indent="-228600"/>
            <a:r>
              <a:rPr lang="en-US" smtClean="0"/>
              <a:t>Since VDW code can be re-used not just over time at a single site, but also across sites, it gives an unprecedented economy of scale on programming effort.  Thus we can spend more time refining, testing and improving utility code.</a:t>
            </a:r>
          </a:p>
          <a:p>
            <a:pPr marL="228600" indent="-228600"/>
            <a:endParaRPr lang="en-US" smtClean="0"/>
          </a:p>
          <a:p>
            <a:pPr marL="228600" indent="-228600"/>
            <a:r>
              <a:rPr lang="en-US" smtClean="0"/>
              <a:t>Similarly, because the same underlying data is used by multiple studies over time, defects are much more likely to come to light and be fixed, to the benefit of any subsequent studies.  Compare, the earlier practice of putting together study specific datasets and then simply discarding them when the analyses were complete. </a:t>
            </a:r>
          </a:p>
          <a:p>
            <a:pPr marL="228600" indent="-228600"/>
            <a:endParaRPr lang="en-US" smtClean="0"/>
          </a:p>
          <a:p>
            <a:pPr marL="228600" indent="-228600"/>
            <a:r>
              <a:rPr lang="en-US" smtClean="0"/>
              <a:t>At sites like GHC and KPNW, the VDW is a source of first resort for pretty much all projects, whether multi-site or local only, simply because of the ease of use.</a:t>
            </a:r>
          </a:p>
          <a:p>
            <a:pPr marL="228600" indent="-228600"/>
            <a:endParaRPr lang="en-US" smtClean="0"/>
          </a:p>
          <a:p>
            <a:pPr marL="228600" indent="-228600"/>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80075" y="214313"/>
            <a:ext cx="1722438" cy="6038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214313"/>
            <a:ext cx="5019675" cy="6038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8513" y="1214438"/>
            <a:ext cx="32258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76713" y="1214438"/>
            <a:ext cx="32258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80075" y="214313"/>
            <a:ext cx="1722438" cy="6038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214313"/>
            <a:ext cx="5019675" cy="6038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8513" y="1214438"/>
            <a:ext cx="32258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76713" y="1214438"/>
            <a:ext cx="32258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80075" y="214313"/>
            <a:ext cx="1722438" cy="6038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214313"/>
            <a:ext cx="5019675" cy="6038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94F8E7DA-D669-41CE-AD84-98F27D8F5C67}" type="datetimeFigureOut">
              <a:rPr lang="en-US"/>
              <a:pPr>
                <a:defRPr/>
              </a:pPr>
              <a:t>3/8/2012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81FF7B-F18C-4F4E-9033-C612E9F8C52C}"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6E44A7F-0126-4616-9166-449A2D22225C}" type="datetimeFigureOut">
              <a:rPr lang="en-US"/>
              <a:pPr>
                <a:defRPr/>
              </a:pPr>
              <a:t>3/8/2012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F6AC5D-6A16-4157-90A0-77726CCEA4F3}"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2703801-50B1-4E9E-AD7E-308E29DA2963}" type="datetimeFigureOut">
              <a:rPr lang="en-US"/>
              <a:pPr>
                <a:defRPr/>
              </a:pPr>
              <a:t>3/8/2012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985D22-DC9C-4AD3-81FF-0A151E1D86DE}"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6D3A20C6-4B4A-47BF-A74A-FC7C408D840B}" type="datetimeFigureOut">
              <a:rPr lang="en-US"/>
              <a:pPr>
                <a:defRPr/>
              </a:pPr>
              <a:t>3/8/2012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97A7D07-ADC6-460E-AA91-5DD57455B1B3}"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7F1C5C5-A8F3-4DF2-8B4A-58B9FC071D5C}" type="datetimeFigureOut">
              <a:rPr lang="en-US"/>
              <a:pPr>
                <a:defRPr/>
              </a:pPr>
              <a:t>3/8/2012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DEE3679-B939-4E3D-BED9-323C72FDFA87}"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CBB019E9-B02A-4135-834D-5076EF1921F9}" type="datetimeFigureOut">
              <a:rPr lang="en-US"/>
              <a:pPr>
                <a:defRPr/>
              </a:pPr>
              <a:t>3/8/2012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71D2688-7F9C-4504-9C8F-46A619FDDFB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8513" y="1214438"/>
            <a:ext cx="32258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76713" y="1214438"/>
            <a:ext cx="32258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26D8E64-52CB-4381-AA67-D7E0F109B921}" type="datetimeFigureOut">
              <a:rPr lang="en-US"/>
              <a:pPr>
                <a:defRPr/>
              </a:pPr>
              <a:t>3/8/2012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FB86A10-89A3-4E8A-9338-83ECFD63FDA2}"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32F0136-7833-4C8F-A7FB-6531A9F99393}" type="datetimeFigureOut">
              <a:rPr lang="en-US"/>
              <a:pPr>
                <a:defRPr/>
              </a:pPr>
              <a:t>3/8/2012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C07E1CC-4AC0-4BFA-A4B3-55222BE5BC6E}"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510B11E-4B2D-4E47-B8C2-73259AFD4105}" type="datetimeFigureOut">
              <a:rPr lang="en-US"/>
              <a:pPr>
                <a:defRPr/>
              </a:pPr>
              <a:t>3/8/2012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049D15-0E4A-46F0-BB6D-A1C8A525615D}"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F569D6F-E2CF-4CBF-8075-15E4098CE3A0}" type="datetimeFigureOut">
              <a:rPr lang="en-US"/>
              <a:pPr>
                <a:defRPr/>
              </a:pPr>
              <a:t>3/8/2012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BEF5EF-3A81-4487-B373-FD5D89825489}"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9F80BB9-EAC3-4C3F-9DEA-0CE64D2553D0}" type="datetimeFigureOut">
              <a:rPr lang="en-US"/>
              <a:pPr>
                <a:defRPr/>
              </a:pPr>
              <a:t>3/8/2012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101743-FED0-4FF8-BA57-B2087D6F69A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descr="HMORN_powerpoint_base.jpg"/>
          <p:cNvPicPr>
            <a:picLocks noChangeAspect="1"/>
          </p:cNvPicPr>
          <p:nvPr/>
        </p:nvPicPr>
        <p:blipFill>
          <a:blip r:embed="rId13"/>
          <a:srcRect/>
          <a:stretch>
            <a:fillRect/>
          </a:stretch>
        </p:blipFill>
        <p:spPr bwMode="auto">
          <a:xfrm>
            <a:off x="0" y="6189663"/>
            <a:ext cx="9144000" cy="666750"/>
          </a:xfrm>
          <a:prstGeom prst="rect">
            <a:avLst/>
          </a:prstGeom>
          <a:noFill/>
          <a:ln w="9525">
            <a:noFill/>
            <a:miter lim="800000"/>
            <a:headEnd/>
            <a:tailEnd/>
          </a:ln>
        </p:spPr>
      </p:pic>
      <p:sp>
        <p:nvSpPr>
          <p:cNvPr id="1027" name="Rectangle 5"/>
          <p:cNvSpPr>
            <a:spLocks noGrp="1" noChangeArrowheads="1"/>
          </p:cNvSpPr>
          <p:nvPr>
            <p:ph type="title"/>
          </p:nvPr>
        </p:nvSpPr>
        <p:spPr bwMode="auto">
          <a:xfrm>
            <a:off x="508000" y="214313"/>
            <a:ext cx="6553200" cy="7143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6"/>
          <p:cNvSpPr>
            <a:spLocks noGrp="1" noChangeArrowheads="1"/>
          </p:cNvSpPr>
          <p:nvPr>
            <p:ph type="body" idx="1"/>
          </p:nvPr>
        </p:nvSpPr>
        <p:spPr bwMode="auto">
          <a:xfrm>
            <a:off x="798513" y="1214438"/>
            <a:ext cx="6604000" cy="5038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3733" name="Text Box 5"/>
          <p:cNvSpPr txBox="1">
            <a:spLocks noChangeArrowheads="1"/>
          </p:cNvSpPr>
          <p:nvPr/>
        </p:nvSpPr>
        <p:spPr bwMode="auto">
          <a:xfrm>
            <a:off x="217488" y="6445250"/>
            <a:ext cx="1063625" cy="258763"/>
          </a:xfrm>
          <a:prstGeom prst="rect">
            <a:avLst/>
          </a:prstGeom>
          <a:noFill/>
          <a:ln w="9525" algn="ctr">
            <a:noFill/>
            <a:miter lim="800000"/>
            <a:headEnd/>
            <a:tailEnd/>
          </a:ln>
          <a:effectLst/>
        </p:spPr>
        <p:txBody>
          <a:bodyPr lIns="0" tIns="0" rIns="0" bIns="0" anchor="b">
            <a:spAutoFit/>
          </a:bodyPr>
          <a:lstStyle/>
          <a:p>
            <a:pPr eaLnBrk="0" hangingPunct="0">
              <a:lnSpc>
                <a:spcPct val="90000"/>
              </a:lnSpc>
              <a:spcBef>
                <a:spcPct val="50000"/>
              </a:spcBef>
              <a:defRPr/>
            </a:pPr>
            <a:fld id="{84FA58C9-2A3D-4B1C-910C-8BA5192DC0B2}" type="slidenum">
              <a:rPr lang="en-US" sz="1900">
                <a:solidFill>
                  <a:srgbClr val="008FD4"/>
                </a:solidFill>
              </a:rPr>
              <a:pPr eaLnBrk="0" hangingPunct="0">
                <a:lnSpc>
                  <a:spcPct val="90000"/>
                </a:lnSpc>
                <a:spcBef>
                  <a:spcPct val="50000"/>
                </a:spcBef>
                <a:defRPr/>
              </a:pPr>
              <a:t>‹#›</a:t>
            </a:fld>
            <a:endParaRPr lang="en-US" sz="1900">
              <a:solidFill>
                <a:srgbClr val="008FD4"/>
              </a:solidFill>
            </a:endParaRPr>
          </a:p>
        </p:txBody>
      </p:sp>
    </p:spTree>
  </p:cSld>
  <p:clrMap bg1="lt1" tx1="dk1" bg2="lt2" tx2="dk2" accent1="accent1" accent2="accent2" accent3="accent3" accent4="accent4" accent5="accent5" accent6="accent6" hlink="hlink" folHlink="folHlink"/>
  <p:sldLayoutIdLst>
    <p:sldLayoutId id="2147483958" r:id="rId1"/>
    <p:sldLayoutId id="2147483957" r:id="rId2"/>
    <p:sldLayoutId id="2147483956" r:id="rId3"/>
    <p:sldLayoutId id="2147483955" r:id="rId4"/>
    <p:sldLayoutId id="2147483954" r:id="rId5"/>
    <p:sldLayoutId id="2147483953" r:id="rId6"/>
    <p:sldLayoutId id="2147483952" r:id="rId7"/>
    <p:sldLayoutId id="2147483951" r:id="rId8"/>
    <p:sldLayoutId id="2147483950" r:id="rId9"/>
    <p:sldLayoutId id="2147483949" r:id="rId10"/>
    <p:sldLayoutId id="2147483948" r:id="rId11"/>
  </p:sldLayoutIdLst>
  <p:transition spd="med">
    <p:fade/>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3800">
          <a:solidFill>
            <a:srgbClr val="0054A6"/>
          </a:solidFill>
          <a:latin typeface="+mj-lt"/>
          <a:ea typeface="+mj-ea"/>
          <a:cs typeface="+mj-cs"/>
        </a:defRPr>
      </a:lvl1pPr>
      <a:lvl2pPr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2pPr>
      <a:lvl3pPr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3pPr>
      <a:lvl4pPr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4pPr>
      <a:lvl5pPr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5pPr>
      <a:lvl6pPr marL="457200"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6pPr>
      <a:lvl7pPr marL="914400"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7pPr>
      <a:lvl8pPr marL="1371600"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8pPr>
      <a:lvl9pPr marL="1828800"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9pPr>
    </p:titleStyle>
    <p:bodyStyle>
      <a:lvl1pPr marL="233363" indent="-233363" algn="l" rtl="0" eaLnBrk="0" fontAlgn="base" hangingPunct="0">
        <a:spcBef>
          <a:spcPct val="50000"/>
        </a:spcBef>
        <a:spcAft>
          <a:spcPct val="25000"/>
        </a:spcAft>
        <a:buClr>
          <a:srgbClr val="0054A6"/>
        </a:buClr>
        <a:buFont typeface="Wingdings" pitchFamily="2" charset="2"/>
        <a:buChar char="§"/>
        <a:defRPr sz="2300" b="1">
          <a:solidFill>
            <a:srgbClr val="0054A6"/>
          </a:solidFill>
          <a:latin typeface="+mn-lt"/>
          <a:ea typeface="+mn-ea"/>
          <a:cs typeface="+mn-cs"/>
        </a:defRPr>
      </a:lvl1pPr>
      <a:lvl2pPr marL="627063" indent="-169863" algn="l" rtl="0" eaLnBrk="0" fontAlgn="base" hangingPunct="0">
        <a:spcBef>
          <a:spcPct val="25000"/>
        </a:spcBef>
        <a:spcAft>
          <a:spcPct val="25000"/>
        </a:spcAft>
        <a:buClr>
          <a:srgbClr val="0054A6"/>
        </a:buClr>
        <a:buFont typeface="Wingdings" pitchFamily="2" charset="2"/>
        <a:buChar char="§"/>
        <a:defRPr sz="1900">
          <a:solidFill>
            <a:schemeClr val="tx1"/>
          </a:solidFill>
          <a:latin typeface="+mn-lt"/>
          <a:ea typeface="+mn-ea"/>
        </a:defRPr>
      </a:lvl2pPr>
      <a:lvl3pPr marL="965200" indent="-212725" algn="l" rtl="0" eaLnBrk="0" fontAlgn="base" hangingPunct="0">
        <a:spcBef>
          <a:spcPct val="25000"/>
        </a:spcBef>
        <a:spcAft>
          <a:spcPct val="0"/>
        </a:spcAft>
        <a:buClr>
          <a:srgbClr val="0054A6"/>
        </a:buClr>
        <a:buFont typeface="Wingdings" pitchFamily="2" charset="2"/>
        <a:buChar char="§"/>
        <a:defRPr sz="1700">
          <a:solidFill>
            <a:schemeClr val="tx1"/>
          </a:solidFill>
          <a:latin typeface="+mn-lt"/>
          <a:ea typeface="+mn-ea"/>
        </a:defRPr>
      </a:lvl3pPr>
      <a:lvl4pPr marL="1319213" indent="-169863" algn="l" rtl="0" eaLnBrk="0" fontAlgn="base" hangingPunct="0">
        <a:spcBef>
          <a:spcPct val="25000"/>
        </a:spcBef>
        <a:spcAft>
          <a:spcPct val="0"/>
        </a:spcAft>
        <a:buClr>
          <a:srgbClr val="0054A6"/>
        </a:buClr>
        <a:buFont typeface="Wingdings" pitchFamily="2" charset="2"/>
        <a:buChar char="§"/>
        <a:defRPr sz="1500">
          <a:solidFill>
            <a:schemeClr val="tx1"/>
          </a:solidFill>
          <a:latin typeface="+mn-lt"/>
          <a:ea typeface="+mn-ea"/>
        </a:defRPr>
      </a:lvl4pPr>
      <a:lvl5pPr marL="1657350" indent="-169863" algn="l" rtl="0" eaLnBrk="0" fontAlgn="base" hangingPunct="0">
        <a:spcBef>
          <a:spcPct val="25000"/>
        </a:spcBef>
        <a:spcAft>
          <a:spcPct val="0"/>
        </a:spcAft>
        <a:buClr>
          <a:srgbClr val="0054A6"/>
        </a:buClr>
        <a:buFont typeface="Wingdings" pitchFamily="2" charset="2"/>
        <a:buChar char="§"/>
        <a:defRPr sz="1500">
          <a:solidFill>
            <a:schemeClr val="tx1"/>
          </a:solidFill>
          <a:latin typeface="+mn-lt"/>
          <a:ea typeface="+mn-ea"/>
        </a:defRPr>
      </a:lvl5pPr>
      <a:lvl6pPr marL="2114550" indent="-169863" algn="l" rtl="0" eaLnBrk="0" fontAlgn="base" hangingPunct="0">
        <a:spcBef>
          <a:spcPct val="25000"/>
        </a:spcBef>
        <a:spcAft>
          <a:spcPct val="0"/>
        </a:spcAft>
        <a:buClr>
          <a:srgbClr val="0054A6"/>
        </a:buClr>
        <a:buFont typeface="Wingdings" pitchFamily="2" charset="2"/>
        <a:buChar char="§"/>
        <a:defRPr sz="1500">
          <a:solidFill>
            <a:schemeClr val="tx1"/>
          </a:solidFill>
          <a:latin typeface="+mn-lt"/>
          <a:ea typeface="+mn-ea"/>
        </a:defRPr>
      </a:lvl6pPr>
      <a:lvl7pPr marL="2571750" indent="-169863" algn="l" rtl="0" eaLnBrk="0" fontAlgn="base" hangingPunct="0">
        <a:spcBef>
          <a:spcPct val="25000"/>
        </a:spcBef>
        <a:spcAft>
          <a:spcPct val="0"/>
        </a:spcAft>
        <a:buClr>
          <a:srgbClr val="0054A6"/>
        </a:buClr>
        <a:buFont typeface="Wingdings" pitchFamily="2" charset="2"/>
        <a:buChar char="§"/>
        <a:defRPr sz="1500">
          <a:solidFill>
            <a:schemeClr val="tx1"/>
          </a:solidFill>
          <a:latin typeface="+mn-lt"/>
          <a:ea typeface="+mn-ea"/>
        </a:defRPr>
      </a:lvl7pPr>
      <a:lvl8pPr marL="3028950" indent="-169863" algn="l" rtl="0" eaLnBrk="0" fontAlgn="base" hangingPunct="0">
        <a:spcBef>
          <a:spcPct val="25000"/>
        </a:spcBef>
        <a:spcAft>
          <a:spcPct val="0"/>
        </a:spcAft>
        <a:buClr>
          <a:srgbClr val="0054A6"/>
        </a:buClr>
        <a:buFont typeface="Wingdings" pitchFamily="2" charset="2"/>
        <a:buChar char="§"/>
        <a:defRPr sz="1500">
          <a:solidFill>
            <a:schemeClr val="tx1"/>
          </a:solidFill>
          <a:latin typeface="+mn-lt"/>
          <a:ea typeface="+mn-ea"/>
        </a:defRPr>
      </a:lvl8pPr>
      <a:lvl9pPr marL="3486150" indent="-169863" algn="l" rtl="0" eaLnBrk="0" fontAlgn="base" hangingPunct="0">
        <a:spcBef>
          <a:spcPct val="25000"/>
        </a:spcBef>
        <a:spcAft>
          <a:spcPct val="0"/>
        </a:spcAft>
        <a:buClr>
          <a:srgbClr val="0054A6"/>
        </a:buClr>
        <a:buFont typeface="Wingdings" pitchFamily="2" charset="2"/>
        <a:buChar char="§"/>
        <a:defRPr sz="15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5" descr="HMORN_powerpoint_cover.jpg"/>
          <p:cNvPicPr>
            <a:picLocks noChangeAspect="1"/>
          </p:cNvPicPr>
          <p:nvPr/>
        </p:nvPicPr>
        <p:blipFill>
          <a:blip r:embed="rId13"/>
          <a:srcRect/>
          <a:stretch>
            <a:fillRect/>
          </a:stretch>
        </p:blipFill>
        <p:spPr bwMode="auto">
          <a:xfrm>
            <a:off x="0" y="0"/>
            <a:ext cx="9144000" cy="6751638"/>
          </a:xfrm>
          <a:prstGeom prst="rect">
            <a:avLst/>
          </a:prstGeom>
          <a:noFill/>
          <a:ln w="9525">
            <a:noFill/>
            <a:miter lim="800000"/>
            <a:headEnd/>
            <a:tailEnd/>
          </a:ln>
        </p:spPr>
      </p:pic>
      <p:sp>
        <p:nvSpPr>
          <p:cNvPr id="13315" name="Rectangle 5"/>
          <p:cNvSpPr>
            <a:spLocks noGrp="1" noChangeArrowheads="1"/>
          </p:cNvSpPr>
          <p:nvPr>
            <p:ph type="title"/>
          </p:nvPr>
        </p:nvSpPr>
        <p:spPr bwMode="auto">
          <a:xfrm>
            <a:off x="508000" y="214313"/>
            <a:ext cx="6553200" cy="7143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3316" name="Rectangle 6"/>
          <p:cNvSpPr>
            <a:spLocks noGrp="1" noChangeArrowheads="1"/>
          </p:cNvSpPr>
          <p:nvPr>
            <p:ph type="body" idx="1"/>
          </p:nvPr>
        </p:nvSpPr>
        <p:spPr bwMode="auto">
          <a:xfrm>
            <a:off x="798513" y="1214438"/>
            <a:ext cx="6604000" cy="5038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969" r:id="rId1"/>
    <p:sldLayoutId id="2147483968" r:id="rId2"/>
    <p:sldLayoutId id="2147483967" r:id="rId3"/>
    <p:sldLayoutId id="2147483966" r:id="rId4"/>
    <p:sldLayoutId id="2147483965" r:id="rId5"/>
    <p:sldLayoutId id="2147483964" r:id="rId6"/>
    <p:sldLayoutId id="2147483963" r:id="rId7"/>
    <p:sldLayoutId id="2147483962" r:id="rId8"/>
    <p:sldLayoutId id="2147483961" r:id="rId9"/>
    <p:sldLayoutId id="2147483960" r:id="rId10"/>
    <p:sldLayoutId id="2147483959" r:id="rId11"/>
  </p:sldLayoutIdLst>
  <p:transition spd="med">
    <p:fade/>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3800">
          <a:solidFill>
            <a:srgbClr val="0054A6"/>
          </a:solidFill>
          <a:latin typeface="+mj-lt"/>
          <a:ea typeface="+mj-ea"/>
          <a:cs typeface="+mj-cs"/>
        </a:defRPr>
      </a:lvl1pPr>
      <a:lvl2pPr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2pPr>
      <a:lvl3pPr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3pPr>
      <a:lvl4pPr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4pPr>
      <a:lvl5pPr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5pPr>
      <a:lvl6pPr marL="457200"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6pPr>
      <a:lvl7pPr marL="914400"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7pPr>
      <a:lvl8pPr marL="1371600"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8pPr>
      <a:lvl9pPr marL="1828800"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9pPr>
    </p:titleStyle>
    <p:bodyStyle>
      <a:lvl1pPr marL="323850" indent="-323850" algn="l" rtl="0" eaLnBrk="0" fontAlgn="base" hangingPunct="0">
        <a:spcBef>
          <a:spcPct val="50000"/>
        </a:spcBef>
        <a:spcAft>
          <a:spcPct val="25000"/>
        </a:spcAft>
        <a:buClr>
          <a:schemeClr val="bg2"/>
        </a:buClr>
        <a:buSzPct val="55000"/>
        <a:buFont typeface="Monotype Sorts" pitchFamily="2" charset="2"/>
        <a:buChar char="•"/>
        <a:defRPr sz="2300" b="1">
          <a:solidFill>
            <a:schemeClr val="tx1"/>
          </a:solidFill>
          <a:latin typeface="+mn-lt"/>
          <a:ea typeface="+mn-ea"/>
          <a:cs typeface="+mn-cs"/>
        </a:defRPr>
      </a:lvl1pPr>
      <a:lvl2pPr marL="211138" indent="220663" algn="l" rtl="0" eaLnBrk="0" fontAlgn="base" hangingPunct="0">
        <a:spcBef>
          <a:spcPct val="25000"/>
        </a:spcBef>
        <a:spcAft>
          <a:spcPct val="25000"/>
        </a:spcAft>
        <a:buClr>
          <a:schemeClr val="tx1"/>
        </a:buClr>
        <a:buSzPct val="80000"/>
        <a:buFont typeface="Wingdings" pitchFamily="2" charset="2"/>
        <a:buChar char="–"/>
        <a:defRPr sz="1900">
          <a:solidFill>
            <a:schemeClr val="tx1"/>
          </a:solidFill>
          <a:latin typeface="+mn-lt"/>
          <a:ea typeface="+mn-ea"/>
        </a:defRPr>
      </a:lvl2pPr>
      <a:lvl3pPr marL="644525" indent="-212725" algn="l" rtl="0" eaLnBrk="0" fontAlgn="base" hangingPunct="0">
        <a:spcBef>
          <a:spcPct val="25000"/>
        </a:spcBef>
        <a:spcAft>
          <a:spcPct val="0"/>
        </a:spcAft>
        <a:buClr>
          <a:schemeClr val="tx1"/>
        </a:buClr>
        <a:buSzPct val="80000"/>
        <a:buFont typeface="Wingdings" pitchFamily="2" charset="2"/>
        <a:buChar char="§"/>
        <a:defRPr sz="1900">
          <a:solidFill>
            <a:schemeClr val="tx1"/>
          </a:solidFill>
          <a:latin typeface="+mn-lt"/>
          <a:ea typeface="+mn-ea"/>
        </a:defRPr>
      </a:lvl3pPr>
      <a:lvl4pPr marL="971550" indent="-158750" algn="l" rtl="0" eaLnBrk="0" fontAlgn="base" hangingPunct="0">
        <a:spcBef>
          <a:spcPct val="25000"/>
        </a:spcBef>
        <a:spcAft>
          <a:spcPct val="0"/>
        </a:spcAft>
        <a:buClr>
          <a:schemeClr val="tx1"/>
        </a:buClr>
        <a:buFont typeface="Wingdings" pitchFamily="2" charset="2"/>
        <a:buChar char="§"/>
        <a:defRPr sz="1500">
          <a:solidFill>
            <a:schemeClr val="tx1"/>
          </a:solidFill>
          <a:latin typeface="+mn-lt"/>
          <a:ea typeface="+mn-ea"/>
        </a:defRPr>
      </a:lvl4pPr>
      <a:lvl5pPr marL="1298575" indent="-158750" algn="l" rtl="0" eaLnBrk="0" fontAlgn="base" hangingPunct="0">
        <a:spcBef>
          <a:spcPct val="25000"/>
        </a:spcBef>
        <a:spcAft>
          <a:spcPct val="0"/>
        </a:spcAft>
        <a:buClr>
          <a:schemeClr val="tx1"/>
        </a:buClr>
        <a:buFont typeface="Arial" charset="0"/>
        <a:buChar char="–"/>
        <a:defRPr sz="1500">
          <a:solidFill>
            <a:schemeClr val="tx1"/>
          </a:solidFill>
          <a:latin typeface="+mn-lt"/>
          <a:ea typeface="+mn-ea"/>
        </a:defRPr>
      </a:lvl5pPr>
      <a:lvl6pPr marL="1755775" indent="-158750" algn="l" rtl="0" eaLnBrk="0" fontAlgn="base" hangingPunct="0">
        <a:spcBef>
          <a:spcPct val="25000"/>
        </a:spcBef>
        <a:spcAft>
          <a:spcPct val="0"/>
        </a:spcAft>
        <a:buClr>
          <a:schemeClr val="tx1"/>
        </a:buClr>
        <a:buFont typeface="Arial" charset="0"/>
        <a:buChar char="–"/>
        <a:defRPr sz="1500">
          <a:solidFill>
            <a:schemeClr val="tx1"/>
          </a:solidFill>
          <a:latin typeface="+mn-lt"/>
          <a:ea typeface="+mn-ea"/>
        </a:defRPr>
      </a:lvl6pPr>
      <a:lvl7pPr marL="2212975" indent="-158750" algn="l" rtl="0" eaLnBrk="0" fontAlgn="base" hangingPunct="0">
        <a:spcBef>
          <a:spcPct val="25000"/>
        </a:spcBef>
        <a:spcAft>
          <a:spcPct val="0"/>
        </a:spcAft>
        <a:buClr>
          <a:schemeClr val="tx1"/>
        </a:buClr>
        <a:buFont typeface="Arial" charset="0"/>
        <a:buChar char="–"/>
        <a:defRPr sz="1500">
          <a:solidFill>
            <a:schemeClr val="tx1"/>
          </a:solidFill>
          <a:latin typeface="+mn-lt"/>
          <a:ea typeface="+mn-ea"/>
        </a:defRPr>
      </a:lvl7pPr>
      <a:lvl8pPr marL="2670175" indent="-158750" algn="l" rtl="0" eaLnBrk="0" fontAlgn="base" hangingPunct="0">
        <a:spcBef>
          <a:spcPct val="25000"/>
        </a:spcBef>
        <a:spcAft>
          <a:spcPct val="0"/>
        </a:spcAft>
        <a:buClr>
          <a:schemeClr val="tx1"/>
        </a:buClr>
        <a:buFont typeface="Arial" charset="0"/>
        <a:buChar char="–"/>
        <a:defRPr sz="1500">
          <a:solidFill>
            <a:schemeClr val="tx1"/>
          </a:solidFill>
          <a:latin typeface="+mn-lt"/>
          <a:ea typeface="+mn-ea"/>
        </a:defRPr>
      </a:lvl8pPr>
      <a:lvl9pPr marL="3127375" indent="-158750" algn="l" rtl="0" eaLnBrk="0" fontAlgn="base" hangingPunct="0">
        <a:spcBef>
          <a:spcPct val="25000"/>
        </a:spcBef>
        <a:spcAft>
          <a:spcPct val="0"/>
        </a:spcAft>
        <a:buClr>
          <a:schemeClr val="tx1"/>
        </a:buClr>
        <a:buFont typeface="Arial" charset="0"/>
        <a:buChar char="–"/>
        <a:defRPr sz="15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5602" name="Picture 5" descr="HMORN_powerpoint_cover.jpg"/>
          <p:cNvPicPr>
            <a:picLocks noChangeAspect="1"/>
          </p:cNvPicPr>
          <p:nvPr/>
        </p:nvPicPr>
        <p:blipFill>
          <a:blip r:embed="rId13"/>
          <a:srcRect/>
          <a:stretch>
            <a:fillRect/>
          </a:stretch>
        </p:blipFill>
        <p:spPr bwMode="auto">
          <a:xfrm>
            <a:off x="0" y="0"/>
            <a:ext cx="9144000" cy="6751638"/>
          </a:xfrm>
          <a:prstGeom prst="rect">
            <a:avLst/>
          </a:prstGeom>
          <a:noFill/>
          <a:ln w="9525">
            <a:noFill/>
            <a:miter lim="800000"/>
            <a:headEnd/>
            <a:tailEnd/>
          </a:ln>
        </p:spPr>
      </p:pic>
      <p:sp>
        <p:nvSpPr>
          <p:cNvPr id="25603" name="Rectangle 5"/>
          <p:cNvSpPr>
            <a:spLocks noGrp="1" noChangeArrowheads="1"/>
          </p:cNvSpPr>
          <p:nvPr>
            <p:ph type="title"/>
          </p:nvPr>
        </p:nvSpPr>
        <p:spPr bwMode="auto">
          <a:xfrm>
            <a:off x="508000" y="214313"/>
            <a:ext cx="6553200" cy="7143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25604" name="Rectangle 6"/>
          <p:cNvSpPr>
            <a:spLocks noGrp="1" noChangeArrowheads="1"/>
          </p:cNvSpPr>
          <p:nvPr>
            <p:ph type="body" idx="1"/>
          </p:nvPr>
        </p:nvSpPr>
        <p:spPr bwMode="auto">
          <a:xfrm>
            <a:off x="798513" y="1214438"/>
            <a:ext cx="6604000" cy="5038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980" r:id="rId1"/>
    <p:sldLayoutId id="2147483979" r:id="rId2"/>
    <p:sldLayoutId id="2147483978" r:id="rId3"/>
    <p:sldLayoutId id="2147483977" r:id="rId4"/>
    <p:sldLayoutId id="2147483976" r:id="rId5"/>
    <p:sldLayoutId id="2147483975" r:id="rId6"/>
    <p:sldLayoutId id="2147483974" r:id="rId7"/>
    <p:sldLayoutId id="2147483973" r:id="rId8"/>
    <p:sldLayoutId id="2147483972" r:id="rId9"/>
    <p:sldLayoutId id="2147483971" r:id="rId10"/>
    <p:sldLayoutId id="2147483970" r:id="rId11"/>
  </p:sldLayoutIdLst>
  <p:transition spd="med">
    <p:fade/>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3800">
          <a:solidFill>
            <a:srgbClr val="0054A6"/>
          </a:solidFill>
          <a:latin typeface="+mj-lt"/>
          <a:ea typeface="+mj-ea"/>
          <a:cs typeface="+mj-cs"/>
        </a:defRPr>
      </a:lvl1pPr>
      <a:lvl2pPr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2pPr>
      <a:lvl3pPr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3pPr>
      <a:lvl4pPr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4pPr>
      <a:lvl5pPr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5pPr>
      <a:lvl6pPr marL="457200"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6pPr>
      <a:lvl7pPr marL="914400"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7pPr>
      <a:lvl8pPr marL="1371600"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8pPr>
      <a:lvl9pPr marL="1828800" algn="l" rtl="0" eaLnBrk="0" fontAlgn="base" hangingPunct="0">
        <a:lnSpc>
          <a:spcPct val="90000"/>
        </a:lnSpc>
        <a:spcBef>
          <a:spcPct val="0"/>
        </a:spcBef>
        <a:spcAft>
          <a:spcPct val="0"/>
        </a:spcAft>
        <a:defRPr sz="3800">
          <a:solidFill>
            <a:srgbClr val="0054A6"/>
          </a:solidFill>
          <a:latin typeface="Arial" charset="0"/>
          <a:ea typeface="MS PGothic" pitchFamily="34" charset="-128"/>
        </a:defRPr>
      </a:lvl9pPr>
    </p:titleStyle>
    <p:bodyStyle>
      <a:lvl1pPr marL="323850" indent="-323850" algn="l" rtl="0" eaLnBrk="0" fontAlgn="base" hangingPunct="0">
        <a:spcBef>
          <a:spcPct val="50000"/>
        </a:spcBef>
        <a:spcAft>
          <a:spcPct val="25000"/>
        </a:spcAft>
        <a:buClr>
          <a:schemeClr val="bg2"/>
        </a:buClr>
        <a:buSzPct val="55000"/>
        <a:buFont typeface="Monotype Sorts" pitchFamily="2" charset="2"/>
        <a:buChar char="•"/>
        <a:defRPr sz="2300" b="1">
          <a:solidFill>
            <a:schemeClr val="tx1"/>
          </a:solidFill>
          <a:latin typeface="+mn-lt"/>
          <a:ea typeface="+mn-ea"/>
          <a:cs typeface="+mn-cs"/>
        </a:defRPr>
      </a:lvl1pPr>
      <a:lvl2pPr marL="211138" indent="220663" algn="l" rtl="0" eaLnBrk="0" fontAlgn="base" hangingPunct="0">
        <a:spcBef>
          <a:spcPct val="25000"/>
        </a:spcBef>
        <a:spcAft>
          <a:spcPct val="25000"/>
        </a:spcAft>
        <a:buClr>
          <a:schemeClr val="tx1"/>
        </a:buClr>
        <a:buSzPct val="80000"/>
        <a:buFont typeface="Wingdings" pitchFamily="2" charset="2"/>
        <a:buChar char="–"/>
        <a:defRPr sz="1900">
          <a:solidFill>
            <a:schemeClr val="tx1"/>
          </a:solidFill>
          <a:latin typeface="+mn-lt"/>
          <a:ea typeface="+mn-ea"/>
        </a:defRPr>
      </a:lvl2pPr>
      <a:lvl3pPr marL="644525" indent="-212725" algn="l" rtl="0" eaLnBrk="0" fontAlgn="base" hangingPunct="0">
        <a:spcBef>
          <a:spcPct val="25000"/>
        </a:spcBef>
        <a:spcAft>
          <a:spcPct val="0"/>
        </a:spcAft>
        <a:buClr>
          <a:schemeClr val="tx1"/>
        </a:buClr>
        <a:buSzPct val="80000"/>
        <a:buFont typeface="Wingdings" pitchFamily="2" charset="2"/>
        <a:buChar char="§"/>
        <a:defRPr sz="1900">
          <a:solidFill>
            <a:schemeClr val="tx1"/>
          </a:solidFill>
          <a:latin typeface="+mn-lt"/>
          <a:ea typeface="+mn-ea"/>
        </a:defRPr>
      </a:lvl3pPr>
      <a:lvl4pPr marL="971550" indent="-158750" algn="l" rtl="0" eaLnBrk="0" fontAlgn="base" hangingPunct="0">
        <a:spcBef>
          <a:spcPct val="25000"/>
        </a:spcBef>
        <a:spcAft>
          <a:spcPct val="0"/>
        </a:spcAft>
        <a:buClr>
          <a:schemeClr val="tx1"/>
        </a:buClr>
        <a:buFont typeface="Wingdings" pitchFamily="2" charset="2"/>
        <a:buChar char="§"/>
        <a:defRPr sz="1500">
          <a:solidFill>
            <a:schemeClr val="tx1"/>
          </a:solidFill>
          <a:latin typeface="+mn-lt"/>
          <a:ea typeface="+mn-ea"/>
        </a:defRPr>
      </a:lvl4pPr>
      <a:lvl5pPr marL="1298575" indent="-158750" algn="l" rtl="0" eaLnBrk="0" fontAlgn="base" hangingPunct="0">
        <a:spcBef>
          <a:spcPct val="25000"/>
        </a:spcBef>
        <a:spcAft>
          <a:spcPct val="0"/>
        </a:spcAft>
        <a:buClr>
          <a:schemeClr val="tx1"/>
        </a:buClr>
        <a:buFont typeface="Arial" charset="0"/>
        <a:buChar char="–"/>
        <a:defRPr sz="1500">
          <a:solidFill>
            <a:schemeClr val="tx1"/>
          </a:solidFill>
          <a:latin typeface="+mn-lt"/>
          <a:ea typeface="+mn-ea"/>
        </a:defRPr>
      </a:lvl5pPr>
      <a:lvl6pPr marL="1755775" indent="-158750" algn="l" rtl="0" eaLnBrk="0" fontAlgn="base" hangingPunct="0">
        <a:spcBef>
          <a:spcPct val="25000"/>
        </a:spcBef>
        <a:spcAft>
          <a:spcPct val="0"/>
        </a:spcAft>
        <a:buClr>
          <a:schemeClr val="tx1"/>
        </a:buClr>
        <a:buFont typeface="Arial" charset="0"/>
        <a:buChar char="–"/>
        <a:defRPr sz="1500">
          <a:solidFill>
            <a:schemeClr val="tx1"/>
          </a:solidFill>
          <a:latin typeface="+mn-lt"/>
          <a:ea typeface="+mn-ea"/>
        </a:defRPr>
      </a:lvl6pPr>
      <a:lvl7pPr marL="2212975" indent="-158750" algn="l" rtl="0" eaLnBrk="0" fontAlgn="base" hangingPunct="0">
        <a:spcBef>
          <a:spcPct val="25000"/>
        </a:spcBef>
        <a:spcAft>
          <a:spcPct val="0"/>
        </a:spcAft>
        <a:buClr>
          <a:schemeClr val="tx1"/>
        </a:buClr>
        <a:buFont typeface="Arial" charset="0"/>
        <a:buChar char="–"/>
        <a:defRPr sz="1500">
          <a:solidFill>
            <a:schemeClr val="tx1"/>
          </a:solidFill>
          <a:latin typeface="+mn-lt"/>
          <a:ea typeface="+mn-ea"/>
        </a:defRPr>
      </a:lvl7pPr>
      <a:lvl8pPr marL="2670175" indent="-158750" algn="l" rtl="0" eaLnBrk="0" fontAlgn="base" hangingPunct="0">
        <a:spcBef>
          <a:spcPct val="25000"/>
        </a:spcBef>
        <a:spcAft>
          <a:spcPct val="0"/>
        </a:spcAft>
        <a:buClr>
          <a:schemeClr val="tx1"/>
        </a:buClr>
        <a:buFont typeface="Arial" charset="0"/>
        <a:buChar char="–"/>
        <a:defRPr sz="1500">
          <a:solidFill>
            <a:schemeClr val="tx1"/>
          </a:solidFill>
          <a:latin typeface="+mn-lt"/>
          <a:ea typeface="+mn-ea"/>
        </a:defRPr>
      </a:lvl8pPr>
      <a:lvl9pPr marL="3127375" indent="-158750" algn="l" rtl="0" eaLnBrk="0" fontAlgn="base" hangingPunct="0">
        <a:spcBef>
          <a:spcPct val="25000"/>
        </a:spcBef>
        <a:spcAft>
          <a:spcPct val="0"/>
        </a:spcAft>
        <a:buClr>
          <a:schemeClr val="tx1"/>
        </a:buClr>
        <a:buFont typeface="Arial" charset="0"/>
        <a:buChar char="–"/>
        <a:defRPr sz="15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98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mn-cs"/>
              </a:defRPr>
            </a:lvl1pPr>
          </a:lstStyle>
          <a:p>
            <a:pPr>
              <a:defRPr/>
            </a:pPr>
            <a:fld id="{5A569137-EF38-4098-9CD4-0B5AC0C827E7}" type="datetimeFigureOut">
              <a:rPr lang="en-US"/>
              <a:pPr>
                <a:defRPr/>
              </a:pPr>
              <a:t>3/8/2012</a:t>
            </a:fld>
            <a:endParaRPr lang="en-US"/>
          </a:p>
        </p:txBody>
      </p:sp>
      <p:sp>
        <p:nvSpPr>
          <p:cNvPr id="798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cs typeface="+mn-cs"/>
              </a:defRPr>
            </a:lvl1pPr>
          </a:lstStyle>
          <a:p>
            <a:pPr>
              <a:defRPr/>
            </a:pPr>
            <a:endParaRPr lang="en-US"/>
          </a:p>
        </p:txBody>
      </p:sp>
      <p:sp>
        <p:nvSpPr>
          <p:cNvPr id="798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cs typeface="+mn-cs"/>
              </a:defRPr>
            </a:lvl1pPr>
          </a:lstStyle>
          <a:p>
            <a:pPr>
              <a:defRPr/>
            </a:pPr>
            <a:fld id="{0AD8AB45-4CEC-4DA9-A1AD-FF75C10D30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91" r:id="rId1"/>
    <p:sldLayoutId id="2147483990" r:id="rId2"/>
    <p:sldLayoutId id="2147483989" r:id="rId3"/>
    <p:sldLayoutId id="2147483988" r:id="rId4"/>
    <p:sldLayoutId id="2147483987" r:id="rId5"/>
    <p:sldLayoutId id="2147483986" r:id="rId6"/>
    <p:sldLayoutId id="2147483985" r:id="rId7"/>
    <p:sldLayoutId id="2147483984" r:id="rId8"/>
    <p:sldLayoutId id="2147483983" r:id="rId9"/>
    <p:sldLayoutId id="2147483982" r:id="rId10"/>
    <p:sldLayoutId id="2147483981" r:id="rId11"/>
  </p:sldLayoutIdLst>
  <p:transition spd="med">
    <p:fade/>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3" Type="http://schemas.openxmlformats.org/officeDocument/2006/relationships/notesSlide" Target="../notesSlides/notesSlide14.xml"/><Relationship Id="rId7" Type="http://schemas.openxmlformats.org/officeDocument/2006/relationships/oleObject" Target="../embeddings/oleObject4.bin"/><Relationship Id="rId12" Type="http://schemas.openxmlformats.org/officeDocument/2006/relationships/oleObject" Target="../embeddings/oleObject9.bin"/><Relationship Id="rId2" Type="http://schemas.openxmlformats.org/officeDocument/2006/relationships/slideLayout" Target="../slideLayouts/slideLayout40.xml"/><Relationship Id="rId16" Type="http://schemas.openxmlformats.org/officeDocument/2006/relationships/oleObject" Target="../embeddings/oleObject12.bin"/><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5" Type="http://schemas.openxmlformats.org/officeDocument/2006/relationships/image" Target="../media/image19.wmf"/><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 Id="rId1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hyperlink" Target="https://appliedresearch.cancer.gov/crnportal/data-resources/vdw/datasets"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appliedresearch.cancer.gov/crnportal/data-resources/vdw/datasets/vdw-implementation-issue-tracker" TargetMode="External"/><Relationship Id="rId5" Type="http://schemas.openxmlformats.org/officeDocument/2006/relationships/hyperlink" Target="https://appliedresearch.cancer.gov/crnportal/data-resources/vdw/user-guidelines-and-tools/vdw-programmers-guide/vdw-programmer-s-guide-1" TargetMode="External"/><Relationship Id="rId4" Type="http://schemas.openxmlformats.org/officeDocument/2006/relationships/hyperlink" Target="https://appliedresearch.cancer.gov/crnportal/data-resources/vdw/site-data-manager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hmoresearchnetwork.org/resources/collab_toolkit.htm"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hyperlink" Target="http://www.hmoresearchnetwork.org/resources/toolkit/HMORN_VDWProgrammersTutorial.pdf" TargetMode="External"/><Relationship Id="rId5" Type="http://schemas.openxmlformats.org/officeDocument/2006/relationships/hyperlink" Target="http://www.hmoresearchnetwork.org/resources/toolkit/HMORN_Presentation-Using-the-VDW.pdf" TargetMode="External"/><Relationship Id="rId4" Type="http://schemas.openxmlformats.org/officeDocument/2006/relationships/hyperlink" Target="http://www.hmoresearchnetwork.org/resources/toolkit/HMORN_VDWAnswers.pdf"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appliedresearch.cancer.gov/crnportal/data-resources/vdw/user-guidelines-and-tools/vdw-programmers-guide/vdw-programmer-s-guide-1"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appliedresearch.cancer.gov/crnportal/contacts/pardee-roy-jd-ma" TargetMode="External"/><Relationship Id="rId2" Type="http://schemas.openxmlformats.org/officeDocument/2006/relationships/hyperlink" Target="https://appliedresearch.cancer.gov/crnportal/contacts/kay-julia"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listinfo.grouphealthresearch.org/lists/" TargetMode="External"/><Relationship Id="rId2" Type="http://schemas.openxmlformats.org/officeDocument/2006/relationships/hyperlink" Target="https://appliedresearch.cancer.gov/crnportal/data-resources/vdw/communications-and-groups/vdw-working-group-call-schedule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ctrTitle" idx="4294967295"/>
          </p:nvPr>
        </p:nvSpPr>
        <p:spPr>
          <a:xfrm>
            <a:off x="1524000" y="2514600"/>
            <a:ext cx="6477000" cy="1828800"/>
          </a:xfrm>
        </p:spPr>
        <p:txBody>
          <a:bodyPr lIns="91440" tIns="45720" rIns="91440" bIns="45720"/>
          <a:lstStyle/>
          <a:p>
            <a:pPr eaLnBrk="1" hangingPunct="1"/>
            <a:r>
              <a:rPr lang="en-US" sz="3400" smtClean="0"/>
              <a:t>QUESTIONS &amp; ANSWERS ABOUT THE VIRTUAL DATA WAREHOUSE</a:t>
            </a:r>
          </a:p>
        </p:txBody>
      </p:sp>
      <p:sp>
        <p:nvSpPr>
          <p:cNvPr id="51202" name="Rectangle 3"/>
          <p:cNvSpPr>
            <a:spLocks noGrp="1" noChangeArrowheads="1"/>
          </p:cNvSpPr>
          <p:nvPr>
            <p:ph type="subTitle" idx="4294967295"/>
          </p:nvPr>
        </p:nvSpPr>
        <p:spPr>
          <a:xfrm>
            <a:off x="2362200" y="6049963"/>
            <a:ext cx="6705600" cy="685800"/>
          </a:xfrm>
        </p:spPr>
        <p:txBody>
          <a:bodyPr lIns="91440" tIns="45720" rIns="91440" bIns="45720" anchor="ctr"/>
          <a:lstStyle/>
          <a:p>
            <a:pPr marL="0" indent="0" eaLnBrk="1" hangingPunct="1">
              <a:buFont typeface="Monotype Sorts" pitchFamily="2" charset="2"/>
              <a:buNone/>
            </a:pPr>
            <a:r>
              <a:rPr lang="en-US" sz="2200" smtClean="0">
                <a:solidFill>
                  <a:srgbClr val="FFFFFF"/>
                </a:solidFill>
              </a:rPr>
              <a:t>An introduction for New HMORN site staff</a:t>
            </a:r>
          </a:p>
        </p:txBody>
      </p:sp>
      <p:sp>
        <p:nvSpPr>
          <p:cNvPr id="51203" name="Rectangle 5"/>
          <p:cNvSpPr>
            <a:spLocks noChangeArrowheads="1"/>
          </p:cNvSpPr>
          <p:nvPr/>
        </p:nvSpPr>
        <p:spPr bwMode="auto">
          <a:xfrm>
            <a:off x="4267200" y="5105400"/>
            <a:ext cx="4572000" cy="1006475"/>
          </a:xfrm>
          <a:prstGeom prst="rect">
            <a:avLst/>
          </a:prstGeom>
          <a:noFill/>
          <a:ln w="9525">
            <a:noFill/>
            <a:miter lim="800000"/>
            <a:headEnd/>
            <a:tailEnd/>
          </a:ln>
        </p:spPr>
        <p:txBody>
          <a:bodyPr>
            <a:spAutoFit/>
          </a:bodyPr>
          <a:lstStyle/>
          <a:p>
            <a:pPr eaLnBrk="0" hangingPunct="0">
              <a:buClr>
                <a:schemeClr val="bg2"/>
              </a:buClr>
              <a:buSzPct val="55000"/>
              <a:buFont typeface="Monotype Sorts" pitchFamily="2" charset="2"/>
              <a:buNone/>
            </a:pPr>
            <a:r>
              <a:rPr lang="en-US" sz="2000" b="1"/>
              <a:t>Roy Pardee</a:t>
            </a:r>
          </a:p>
          <a:p>
            <a:pPr eaLnBrk="0" hangingPunct="0">
              <a:buClr>
                <a:schemeClr val="bg2"/>
              </a:buClr>
              <a:buSzPct val="55000"/>
              <a:buFont typeface="Monotype Sorts" pitchFamily="2" charset="2"/>
              <a:buNone/>
            </a:pPr>
            <a:r>
              <a:rPr lang="en-US" sz="2000" b="1"/>
              <a:t>Group Health Research Institute</a:t>
            </a:r>
          </a:p>
          <a:p>
            <a:pPr eaLnBrk="0" hangingPunct="0">
              <a:buClr>
                <a:schemeClr val="bg2"/>
              </a:buClr>
              <a:buSzPct val="55000"/>
              <a:buFont typeface="Monotype Sorts" pitchFamily="2" charset="2"/>
              <a:buNone/>
            </a:pPr>
            <a:r>
              <a:rPr lang="en-US" sz="2000" b="1"/>
              <a:t>HMORN VOC Co-Lead</a:t>
            </a:r>
          </a:p>
        </p:txBody>
      </p:sp>
    </p:spTree>
  </p:cSld>
  <p:clrMapOvr>
    <a:masterClrMapping/>
  </p:clrMapOvr>
  <p:transition spd="med" advTm="22016">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p:cNvSpPr>
          <p:nvPr>
            <p:ph type="title" idx="4294967295"/>
          </p:nvPr>
        </p:nvSpPr>
        <p:spPr/>
        <p:txBody>
          <a:bodyPr lIns="91440" tIns="45720" rIns="91440" bIns="45720" anchor="ctr"/>
          <a:lstStyle/>
          <a:p>
            <a:pPr eaLnBrk="1" hangingPunct="1"/>
            <a:r>
              <a:rPr lang="en-US" smtClean="0"/>
              <a:t>HMORN Sites</a:t>
            </a:r>
          </a:p>
        </p:txBody>
      </p:sp>
      <p:pic>
        <p:nvPicPr>
          <p:cNvPr id="69634" name="Picture 5" descr="HMORN"/>
          <p:cNvPicPr>
            <a:picLocks noChangeAspect="1" noChangeArrowheads="1"/>
          </p:cNvPicPr>
          <p:nvPr/>
        </p:nvPicPr>
        <p:blipFill>
          <a:blip r:embed="rId3"/>
          <a:srcRect t="8772"/>
          <a:stretch>
            <a:fillRect/>
          </a:stretch>
        </p:blipFill>
        <p:spPr bwMode="auto">
          <a:xfrm>
            <a:off x="273050" y="1447800"/>
            <a:ext cx="8597900" cy="4589463"/>
          </a:xfrm>
          <a:prstGeom prst="rect">
            <a:avLst/>
          </a:prstGeom>
          <a:noFill/>
          <a:ln w="9525">
            <a:noFill/>
            <a:miter lim="800000"/>
            <a:headEnd/>
            <a:tailEnd/>
          </a:ln>
        </p:spPr>
      </p:pic>
    </p:spTree>
  </p:cSld>
  <p:clrMapOvr>
    <a:masterClrMapping/>
  </p:clrMapOvr>
  <p:transition spd="med" advTm="41453">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idx="4294967295"/>
          </p:nvPr>
        </p:nvSpPr>
        <p:spPr>
          <a:xfrm>
            <a:off x="511175" y="214313"/>
            <a:ext cx="6553200" cy="714375"/>
          </a:xfrm>
        </p:spPr>
        <p:txBody>
          <a:bodyPr lIns="91440" tIns="45720" rIns="91440" bIns="45720" anchor="ctr"/>
          <a:lstStyle/>
          <a:p>
            <a:pPr eaLnBrk="1" hangingPunct="1"/>
            <a:r>
              <a:rPr lang="en-US" smtClean="0"/>
              <a:t>VDW Data Areas</a:t>
            </a:r>
          </a:p>
        </p:txBody>
      </p:sp>
      <p:pic>
        <p:nvPicPr>
          <p:cNvPr id="71684" name="Picture 4" descr="vdw_domain_chart"/>
          <p:cNvPicPr>
            <a:picLocks noChangeAspect="1" noChangeArrowheads="1"/>
          </p:cNvPicPr>
          <p:nvPr/>
        </p:nvPicPr>
        <p:blipFill>
          <a:blip r:embed="rId3"/>
          <a:srcRect/>
          <a:stretch>
            <a:fillRect/>
          </a:stretch>
        </p:blipFill>
        <p:spPr bwMode="auto">
          <a:xfrm>
            <a:off x="152400" y="1371600"/>
            <a:ext cx="8839200" cy="3843338"/>
          </a:xfrm>
          <a:prstGeom prst="rect">
            <a:avLst/>
          </a:prstGeom>
          <a:noFill/>
        </p:spPr>
      </p:pic>
    </p:spTree>
  </p:cSld>
  <p:clrMapOvr>
    <a:masterClrMapping/>
  </p:clrMapOvr>
  <p:transition spd="med" advTm="55547">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idx="4294967295"/>
          </p:nvPr>
        </p:nvSpPr>
        <p:spPr>
          <a:xfrm>
            <a:off x="511175" y="214313"/>
            <a:ext cx="6553200" cy="714375"/>
          </a:xfrm>
        </p:spPr>
        <p:txBody>
          <a:bodyPr lIns="91440" tIns="45720" rIns="91440" bIns="45720" anchor="ctr"/>
          <a:lstStyle/>
          <a:p>
            <a:pPr eaLnBrk="1" hangingPunct="1"/>
            <a:r>
              <a:rPr lang="en-US" smtClean="0"/>
              <a:t>Over what span of time?</a:t>
            </a:r>
          </a:p>
        </p:txBody>
      </p:sp>
      <p:pic>
        <p:nvPicPr>
          <p:cNvPr id="73730" name="Picture 4" descr="SGPlot1"/>
          <p:cNvPicPr>
            <a:picLocks noChangeAspect="1" noChangeArrowheads="1"/>
          </p:cNvPicPr>
          <p:nvPr/>
        </p:nvPicPr>
        <p:blipFill>
          <a:blip r:embed="rId3"/>
          <a:srcRect/>
          <a:stretch>
            <a:fillRect/>
          </a:stretch>
        </p:blipFill>
        <p:spPr bwMode="auto">
          <a:xfrm>
            <a:off x="1143000" y="990600"/>
            <a:ext cx="6515100" cy="5213350"/>
          </a:xfrm>
          <a:prstGeom prst="rect">
            <a:avLst/>
          </a:prstGeom>
          <a:noFill/>
          <a:ln w="9525">
            <a:noFill/>
            <a:miter lim="800000"/>
            <a:headEnd/>
            <a:tailEnd/>
          </a:ln>
        </p:spPr>
      </p:pic>
    </p:spTree>
  </p:cSld>
  <p:clrMapOvr>
    <a:masterClrMapping/>
  </p:clrMapOvr>
  <p:transition spd="med" advTm="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idx="4294967295"/>
          </p:nvPr>
        </p:nvSpPr>
        <p:spPr>
          <a:xfrm>
            <a:off x="511175" y="214313"/>
            <a:ext cx="6553200" cy="714375"/>
          </a:xfrm>
        </p:spPr>
        <p:txBody>
          <a:bodyPr lIns="91440" tIns="45720" rIns="91440" bIns="45720" anchor="ctr"/>
          <a:lstStyle/>
          <a:p>
            <a:pPr eaLnBrk="1" hangingPunct="1"/>
            <a:r>
              <a:rPr lang="en-US" smtClean="0"/>
              <a:t>What types of people/data?</a:t>
            </a:r>
          </a:p>
        </p:txBody>
      </p:sp>
      <p:sp>
        <p:nvSpPr>
          <p:cNvPr id="75778" name="Content Placeholder 2"/>
          <p:cNvSpPr>
            <a:spLocks noGrp="1"/>
          </p:cNvSpPr>
          <p:nvPr>
            <p:ph sz="quarter" idx="4294967295"/>
          </p:nvPr>
        </p:nvSpPr>
        <p:spPr>
          <a:xfrm>
            <a:off x="798513" y="1214438"/>
            <a:ext cx="6604000" cy="5005387"/>
          </a:xfrm>
        </p:spPr>
        <p:txBody>
          <a:bodyPr lIns="91440" tIns="45720" rIns="91440" bIns="45720"/>
          <a:lstStyle/>
          <a:p>
            <a:pPr eaLnBrk="1" hangingPunct="1"/>
            <a:r>
              <a:rPr lang="en-US" sz="2100" smtClean="0"/>
              <a:t>Only HMO members? NO.</a:t>
            </a:r>
          </a:p>
          <a:p>
            <a:pPr eaLnBrk="1" hangingPunct="1"/>
            <a:r>
              <a:rPr lang="en-US" sz="2100" smtClean="0"/>
              <a:t>Only Insured people? NO.</a:t>
            </a:r>
          </a:p>
          <a:p>
            <a:pPr eaLnBrk="1" hangingPunct="1"/>
            <a:r>
              <a:rPr lang="en-US" sz="2100" smtClean="0"/>
              <a:t>Only (modern integrated) EMR data? NO.  </a:t>
            </a:r>
          </a:p>
          <a:p>
            <a:pPr eaLnBrk="1" hangingPunct="1"/>
            <a:r>
              <a:rPr lang="en-US" sz="2100" smtClean="0"/>
              <a:t>In general, we use data from all compatible sources, including:</a:t>
            </a:r>
          </a:p>
          <a:p>
            <a:pPr lvl="1" eaLnBrk="1" hangingPunct="1"/>
            <a:r>
              <a:rPr lang="en-US" smtClean="0"/>
              <a:t>Legacy (pre-modern EMR) internal systems</a:t>
            </a:r>
          </a:p>
          <a:p>
            <a:pPr lvl="1" eaLnBrk="1" hangingPunct="1"/>
            <a:r>
              <a:rPr lang="en-US" smtClean="0"/>
              <a:t>Claims (rx, facility, professional)</a:t>
            </a:r>
          </a:p>
          <a:p>
            <a:pPr lvl="1" eaLnBrk="1" hangingPunct="1"/>
            <a:r>
              <a:rPr lang="en-US" smtClean="0"/>
              <a:t>EMR</a:t>
            </a:r>
          </a:p>
          <a:p>
            <a:pPr lvl="1" eaLnBrk="1" hangingPunct="1"/>
            <a:endParaRPr lang="en-US" smtClean="0"/>
          </a:p>
          <a:p>
            <a:pPr lvl="1" eaLnBrk="1" hangingPunct="1"/>
            <a:endParaRPr lang="en-US" smtClean="0"/>
          </a:p>
        </p:txBody>
      </p:sp>
    </p:spTree>
  </p:cSld>
  <p:clrMapOvr>
    <a:masterClrMapping/>
  </p:clrMapOvr>
  <p:transition spd="med" advTm="54562">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555625" y="3175000"/>
          <a:ext cx="8610600" cy="3451225"/>
        </p:xfrm>
        <a:graphic>
          <a:graphicData uri="http://schemas.openxmlformats.org/presentationml/2006/ole">
            <p:oleObj spid="_x0000_s16386" name="Visio" r:id="rId4" imgW="23322915" imgH="6686906" progId="Visio.Drawing.11">
              <p:embed/>
            </p:oleObj>
          </a:graphicData>
        </a:graphic>
      </p:graphicFrame>
      <p:sp>
        <p:nvSpPr>
          <p:cNvPr id="16398" name="Rectangle 118"/>
          <p:cNvSpPr>
            <a:spLocks noChangeArrowheads="1"/>
          </p:cNvSpPr>
          <p:nvPr/>
        </p:nvSpPr>
        <p:spPr bwMode="auto">
          <a:xfrm>
            <a:off x="76200" y="111125"/>
            <a:ext cx="7216775" cy="793750"/>
          </a:xfrm>
          <a:prstGeom prst="rect">
            <a:avLst/>
          </a:prstGeom>
          <a:solidFill>
            <a:srgbClr val="004966"/>
          </a:solidFill>
          <a:ln w="9525" algn="ctr">
            <a:noFill/>
            <a:miter lim="800000"/>
            <a:headEnd/>
            <a:tailEnd/>
          </a:ln>
        </p:spPr>
        <p:txBody>
          <a:bodyPr wrap="none" lIns="30184" tIns="15092" rIns="30184" bIns="15092" anchor="ctr"/>
          <a:lstStyle/>
          <a:p>
            <a:endParaRPr lang="en-US"/>
          </a:p>
        </p:txBody>
      </p:sp>
      <p:sp>
        <p:nvSpPr>
          <p:cNvPr id="16399" name="Rectangle 86"/>
          <p:cNvSpPr>
            <a:spLocks noChangeArrowheads="1"/>
          </p:cNvSpPr>
          <p:nvPr/>
        </p:nvSpPr>
        <p:spPr bwMode="auto">
          <a:xfrm>
            <a:off x="65088" y="920750"/>
            <a:ext cx="8948737" cy="2524125"/>
          </a:xfrm>
          <a:prstGeom prst="rect">
            <a:avLst/>
          </a:prstGeom>
          <a:gradFill rotWithShape="1">
            <a:gsLst>
              <a:gs pos="0">
                <a:srgbClr val="6EA5AE"/>
              </a:gs>
              <a:gs pos="100000">
                <a:srgbClr val="004966"/>
              </a:gs>
            </a:gsLst>
            <a:lin ang="5400000" scaled="1"/>
          </a:gradFill>
          <a:ln w="9525" algn="ctr">
            <a:noFill/>
            <a:miter lim="800000"/>
            <a:headEnd/>
            <a:tailEnd/>
          </a:ln>
        </p:spPr>
        <p:txBody>
          <a:bodyPr wrap="none" lIns="30184" tIns="15092" rIns="30184" bIns="15092" anchor="ctr"/>
          <a:lstStyle/>
          <a:p>
            <a:pPr defTabSz="1241425"/>
            <a:r>
              <a:rPr lang="en-US"/>
              <a:t/>
            </a:r>
            <a:br>
              <a:rPr lang="en-US"/>
            </a:br>
            <a:r>
              <a:rPr lang="en-US"/>
              <a:t/>
            </a:r>
            <a:br>
              <a:rPr lang="en-US"/>
            </a:br>
            <a:r>
              <a:rPr lang="en-US"/>
              <a:t/>
            </a:r>
            <a:br>
              <a:rPr lang="en-US"/>
            </a:br>
            <a:r>
              <a:rPr lang="en-US"/>
              <a:t/>
            </a:r>
            <a:br>
              <a:rPr lang="en-US"/>
            </a:br>
            <a:r>
              <a:rPr lang="en-US"/>
              <a:t/>
            </a:r>
            <a:br>
              <a:rPr lang="en-US"/>
            </a:br>
            <a:r>
              <a:rPr lang="en-US"/>
              <a:t/>
            </a:r>
            <a:br>
              <a:rPr lang="en-US"/>
            </a:br>
            <a:endParaRPr lang="en-US"/>
          </a:p>
        </p:txBody>
      </p:sp>
      <p:graphicFrame>
        <p:nvGraphicFramePr>
          <p:cNvPr id="16387" name="Object 3"/>
          <p:cNvGraphicFramePr>
            <a:graphicFrameLocks noChangeAspect="1"/>
          </p:cNvGraphicFramePr>
          <p:nvPr/>
        </p:nvGraphicFramePr>
        <p:xfrm>
          <a:off x="6030913" y="2700338"/>
          <a:ext cx="1154112" cy="530225"/>
        </p:xfrm>
        <a:graphic>
          <a:graphicData uri="http://schemas.openxmlformats.org/presentationml/2006/ole">
            <p:oleObj spid="_x0000_s16387" name="Document" r:id="rId5" imgW="5635226" imgH="1775443" progId="Word.Document.8">
              <p:embed/>
            </p:oleObj>
          </a:graphicData>
        </a:graphic>
      </p:graphicFrame>
      <p:graphicFrame>
        <p:nvGraphicFramePr>
          <p:cNvPr id="16388" name="Object 4"/>
          <p:cNvGraphicFramePr>
            <a:graphicFrameLocks noChangeAspect="1"/>
          </p:cNvGraphicFramePr>
          <p:nvPr/>
        </p:nvGraphicFramePr>
        <p:xfrm>
          <a:off x="4506913" y="1968500"/>
          <a:ext cx="1298575" cy="2024063"/>
        </p:xfrm>
        <a:graphic>
          <a:graphicData uri="http://schemas.openxmlformats.org/presentationml/2006/ole">
            <p:oleObj spid="_x0000_s16388" name="Document" r:id="rId6" imgW="5635226" imgH="6011601" progId="Word.Document.8">
              <p:embed/>
            </p:oleObj>
          </a:graphicData>
        </a:graphic>
      </p:graphicFrame>
      <p:graphicFrame>
        <p:nvGraphicFramePr>
          <p:cNvPr id="16389" name="Object 5"/>
          <p:cNvGraphicFramePr>
            <a:graphicFrameLocks noChangeAspect="1"/>
          </p:cNvGraphicFramePr>
          <p:nvPr/>
        </p:nvGraphicFramePr>
        <p:xfrm>
          <a:off x="1284288" y="2684463"/>
          <a:ext cx="1230312" cy="565150"/>
        </p:xfrm>
        <a:graphic>
          <a:graphicData uri="http://schemas.openxmlformats.org/presentationml/2006/ole">
            <p:oleObj spid="_x0000_s16389" name="Document" r:id="rId7" imgW="5953420" imgH="1901901" progId="Word.Document.8">
              <p:embed/>
            </p:oleObj>
          </a:graphicData>
        </a:graphic>
      </p:graphicFrame>
      <p:graphicFrame>
        <p:nvGraphicFramePr>
          <p:cNvPr id="16390" name="Object 6"/>
          <p:cNvGraphicFramePr>
            <a:graphicFrameLocks noChangeAspect="1"/>
          </p:cNvGraphicFramePr>
          <p:nvPr/>
        </p:nvGraphicFramePr>
        <p:xfrm>
          <a:off x="804863" y="2000250"/>
          <a:ext cx="1219200" cy="730250"/>
        </p:xfrm>
        <a:graphic>
          <a:graphicData uri="http://schemas.openxmlformats.org/presentationml/2006/ole">
            <p:oleObj spid="_x0000_s16390" name="Document" r:id="rId8" imgW="5638376" imgH="2305989" progId="Word.Document.8">
              <p:embed/>
            </p:oleObj>
          </a:graphicData>
        </a:graphic>
      </p:graphicFrame>
      <p:graphicFrame>
        <p:nvGraphicFramePr>
          <p:cNvPr id="16391" name="Object 7"/>
          <p:cNvGraphicFramePr>
            <a:graphicFrameLocks noChangeAspect="1"/>
          </p:cNvGraphicFramePr>
          <p:nvPr/>
        </p:nvGraphicFramePr>
        <p:xfrm>
          <a:off x="1763713" y="1174750"/>
          <a:ext cx="1163637" cy="652463"/>
        </p:xfrm>
        <a:graphic>
          <a:graphicData uri="http://schemas.openxmlformats.org/presentationml/2006/ole">
            <p:oleObj spid="_x0000_s16391" name="Document" r:id="rId9" imgW="5635226" imgH="2302713" progId="Word.Document.8">
              <p:embed/>
            </p:oleObj>
          </a:graphicData>
        </a:graphic>
      </p:graphicFrame>
      <p:graphicFrame>
        <p:nvGraphicFramePr>
          <p:cNvPr id="16392" name="Object 8"/>
          <p:cNvGraphicFramePr>
            <a:graphicFrameLocks noChangeAspect="1"/>
          </p:cNvGraphicFramePr>
          <p:nvPr/>
        </p:nvGraphicFramePr>
        <p:xfrm>
          <a:off x="631825" y="1047750"/>
          <a:ext cx="1185863" cy="857250"/>
        </p:xfrm>
        <a:graphic>
          <a:graphicData uri="http://schemas.openxmlformats.org/presentationml/2006/ole">
            <p:oleObj spid="_x0000_s16392" name="Document" r:id="rId10" imgW="5635226" imgH="2802990" progId="Word.Document.8">
              <p:embed/>
            </p:oleObj>
          </a:graphicData>
        </a:graphic>
      </p:graphicFrame>
      <p:graphicFrame>
        <p:nvGraphicFramePr>
          <p:cNvPr id="16393" name="Object 9"/>
          <p:cNvGraphicFramePr>
            <a:graphicFrameLocks noChangeAspect="1"/>
          </p:cNvGraphicFramePr>
          <p:nvPr/>
        </p:nvGraphicFramePr>
        <p:xfrm>
          <a:off x="3044825" y="987425"/>
          <a:ext cx="1200150" cy="1547813"/>
        </p:xfrm>
        <a:graphic>
          <a:graphicData uri="http://schemas.openxmlformats.org/presentationml/2006/ole">
            <p:oleObj spid="_x0000_s16393" name="Document" r:id="rId11" imgW="5635226" imgH="4968937" progId="Word.Document.8">
              <p:embed/>
            </p:oleObj>
          </a:graphicData>
        </a:graphic>
      </p:graphicFrame>
      <p:sp>
        <p:nvSpPr>
          <p:cNvPr id="16400" name="Line 96"/>
          <p:cNvSpPr>
            <a:spLocks noChangeShapeType="1"/>
          </p:cNvSpPr>
          <p:nvPr/>
        </p:nvSpPr>
        <p:spPr bwMode="auto">
          <a:xfrm>
            <a:off x="696913" y="1778000"/>
            <a:ext cx="65087" cy="1841500"/>
          </a:xfrm>
          <a:prstGeom prst="line">
            <a:avLst/>
          </a:prstGeom>
          <a:noFill/>
          <a:ln w="28575">
            <a:solidFill>
              <a:schemeClr val="bg1"/>
            </a:solidFill>
            <a:round/>
            <a:headEnd/>
            <a:tailEnd/>
          </a:ln>
        </p:spPr>
        <p:txBody>
          <a:bodyPr lIns="30184" tIns="15092" rIns="30184" bIns="15092"/>
          <a:lstStyle/>
          <a:p>
            <a:endParaRPr lang="en-US"/>
          </a:p>
        </p:txBody>
      </p:sp>
      <p:sp>
        <p:nvSpPr>
          <p:cNvPr id="16401" name="Line 97"/>
          <p:cNvSpPr>
            <a:spLocks noChangeShapeType="1"/>
          </p:cNvSpPr>
          <p:nvPr/>
        </p:nvSpPr>
        <p:spPr bwMode="auto">
          <a:xfrm>
            <a:off x="1001713" y="2508250"/>
            <a:ext cx="412750" cy="1111250"/>
          </a:xfrm>
          <a:prstGeom prst="line">
            <a:avLst/>
          </a:prstGeom>
          <a:noFill/>
          <a:ln w="28575">
            <a:solidFill>
              <a:schemeClr val="bg1"/>
            </a:solidFill>
            <a:round/>
            <a:headEnd/>
            <a:tailEnd/>
          </a:ln>
        </p:spPr>
        <p:txBody>
          <a:bodyPr lIns="30184" tIns="15092" rIns="30184" bIns="15092"/>
          <a:lstStyle/>
          <a:p>
            <a:endParaRPr lang="en-US"/>
          </a:p>
        </p:txBody>
      </p:sp>
      <p:sp>
        <p:nvSpPr>
          <p:cNvPr id="16402" name="Line 98"/>
          <p:cNvSpPr>
            <a:spLocks noChangeShapeType="1"/>
          </p:cNvSpPr>
          <p:nvPr/>
        </p:nvSpPr>
        <p:spPr bwMode="auto">
          <a:xfrm flipH="1">
            <a:off x="5688013" y="3079750"/>
            <a:ext cx="430212" cy="482600"/>
          </a:xfrm>
          <a:prstGeom prst="line">
            <a:avLst/>
          </a:prstGeom>
          <a:noFill/>
          <a:ln w="28575">
            <a:solidFill>
              <a:schemeClr val="bg1"/>
            </a:solidFill>
            <a:round/>
            <a:headEnd/>
            <a:tailEnd/>
          </a:ln>
        </p:spPr>
        <p:txBody>
          <a:bodyPr lIns="30184" tIns="15092" rIns="30184" bIns="15092"/>
          <a:lstStyle/>
          <a:p>
            <a:endParaRPr lang="en-US"/>
          </a:p>
        </p:txBody>
      </p:sp>
      <p:sp>
        <p:nvSpPr>
          <p:cNvPr id="16403" name="Line 100"/>
          <p:cNvSpPr>
            <a:spLocks noChangeShapeType="1"/>
          </p:cNvSpPr>
          <p:nvPr/>
        </p:nvSpPr>
        <p:spPr bwMode="auto">
          <a:xfrm>
            <a:off x="1633538" y="3048000"/>
            <a:ext cx="347662" cy="476250"/>
          </a:xfrm>
          <a:prstGeom prst="line">
            <a:avLst/>
          </a:prstGeom>
          <a:noFill/>
          <a:ln w="28575">
            <a:solidFill>
              <a:schemeClr val="bg1"/>
            </a:solidFill>
            <a:round/>
            <a:headEnd/>
            <a:tailEnd/>
          </a:ln>
        </p:spPr>
        <p:txBody>
          <a:bodyPr lIns="30184" tIns="15092" rIns="30184" bIns="15092"/>
          <a:lstStyle/>
          <a:p>
            <a:endParaRPr lang="en-US"/>
          </a:p>
        </p:txBody>
      </p:sp>
      <p:sp>
        <p:nvSpPr>
          <p:cNvPr id="16404" name="AutoShape 101"/>
          <p:cNvSpPr>
            <a:spLocks/>
          </p:cNvSpPr>
          <p:nvPr/>
        </p:nvSpPr>
        <p:spPr bwMode="auto">
          <a:xfrm>
            <a:off x="4441825" y="2254250"/>
            <a:ext cx="20638" cy="539750"/>
          </a:xfrm>
          <a:prstGeom prst="leftBrace">
            <a:avLst>
              <a:gd name="adj1" fmla="val 149412"/>
              <a:gd name="adj2" fmla="val 50000"/>
            </a:avLst>
          </a:prstGeom>
          <a:noFill/>
          <a:ln w="12700">
            <a:solidFill>
              <a:schemeClr val="bg1"/>
            </a:solidFill>
            <a:round/>
            <a:headEnd/>
            <a:tailEnd/>
          </a:ln>
        </p:spPr>
        <p:txBody>
          <a:bodyPr wrap="none" lIns="30184" tIns="15092" rIns="30184" bIns="15092" anchor="ctr"/>
          <a:lstStyle/>
          <a:p>
            <a:endParaRPr lang="en-US"/>
          </a:p>
        </p:txBody>
      </p:sp>
      <p:sp>
        <p:nvSpPr>
          <p:cNvPr id="16405" name="AutoShape 102"/>
          <p:cNvSpPr>
            <a:spLocks/>
          </p:cNvSpPr>
          <p:nvPr/>
        </p:nvSpPr>
        <p:spPr bwMode="auto">
          <a:xfrm>
            <a:off x="4441825" y="2825750"/>
            <a:ext cx="20638" cy="222250"/>
          </a:xfrm>
          <a:prstGeom prst="leftBrace">
            <a:avLst>
              <a:gd name="adj1" fmla="val 61523"/>
              <a:gd name="adj2" fmla="val 50056"/>
            </a:avLst>
          </a:prstGeom>
          <a:noFill/>
          <a:ln w="19050">
            <a:solidFill>
              <a:schemeClr val="bg1"/>
            </a:solidFill>
            <a:round/>
            <a:headEnd/>
            <a:tailEnd/>
          </a:ln>
        </p:spPr>
        <p:txBody>
          <a:bodyPr wrap="none" lIns="30184" tIns="15092" rIns="30184" bIns="15092" anchor="ctr"/>
          <a:lstStyle/>
          <a:p>
            <a:endParaRPr lang="en-US"/>
          </a:p>
        </p:txBody>
      </p:sp>
      <p:sp>
        <p:nvSpPr>
          <p:cNvPr id="16406" name="Line 105"/>
          <p:cNvSpPr>
            <a:spLocks noChangeShapeType="1"/>
          </p:cNvSpPr>
          <p:nvPr/>
        </p:nvSpPr>
        <p:spPr bwMode="auto">
          <a:xfrm>
            <a:off x="2155825" y="1524000"/>
            <a:ext cx="587375" cy="2095500"/>
          </a:xfrm>
          <a:prstGeom prst="line">
            <a:avLst/>
          </a:prstGeom>
          <a:noFill/>
          <a:ln w="28575">
            <a:solidFill>
              <a:schemeClr val="bg1"/>
            </a:solidFill>
            <a:round/>
            <a:headEnd/>
            <a:tailEnd/>
          </a:ln>
        </p:spPr>
        <p:txBody>
          <a:bodyPr lIns="30184" tIns="15092" rIns="30184" bIns="15092"/>
          <a:lstStyle/>
          <a:p>
            <a:endParaRPr lang="en-US"/>
          </a:p>
        </p:txBody>
      </p:sp>
      <p:sp>
        <p:nvSpPr>
          <p:cNvPr id="16407" name="Text Box 107"/>
          <p:cNvSpPr txBox="1">
            <a:spLocks noChangeArrowheads="1"/>
          </p:cNvSpPr>
          <p:nvPr/>
        </p:nvSpPr>
        <p:spPr bwMode="auto">
          <a:xfrm>
            <a:off x="87313" y="127000"/>
            <a:ext cx="6291262" cy="722313"/>
          </a:xfrm>
          <a:prstGeom prst="rect">
            <a:avLst/>
          </a:prstGeom>
          <a:noFill/>
          <a:ln w="9525">
            <a:noFill/>
            <a:miter lim="800000"/>
            <a:headEnd/>
            <a:tailEnd/>
          </a:ln>
        </p:spPr>
        <p:txBody>
          <a:bodyPr lIns="30184" tIns="15092" rIns="30184" bIns="15092">
            <a:spAutoFit/>
          </a:bodyPr>
          <a:lstStyle/>
          <a:p>
            <a:pPr defTabSz="947738">
              <a:spcBef>
                <a:spcPct val="50000"/>
              </a:spcBef>
            </a:pPr>
            <a:r>
              <a:rPr lang="en-US" sz="1900">
                <a:solidFill>
                  <a:schemeClr val="bg1"/>
                </a:solidFill>
              </a:rPr>
              <a:t>Group Health VDW Data Sources</a:t>
            </a:r>
            <a:br>
              <a:rPr lang="en-US" sz="1900">
                <a:solidFill>
                  <a:schemeClr val="bg1"/>
                </a:solidFill>
              </a:rPr>
            </a:br>
            <a:r>
              <a:rPr lang="en-US" sz="1300">
                <a:solidFill>
                  <a:schemeClr val="bg1"/>
                </a:solidFill>
              </a:rPr>
              <a:t>Gene Hart, Roy Pardee, Tyler Ross</a:t>
            </a:r>
            <a:r>
              <a:rPr lang="en-US" sz="1300">
                <a:solidFill>
                  <a:schemeClr val="tx2"/>
                </a:solidFill>
              </a:rPr>
              <a:t/>
            </a:r>
            <a:br>
              <a:rPr lang="en-US" sz="1300">
                <a:solidFill>
                  <a:schemeClr val="tx2"/>
                </a:solidFill>
              </a:rPr>
            </a:br>
            <a:endParaRPr lang="en-US" sz="1300">
              <a:solidFill>
                <a:schemeClr val="tx2"/>
              </a:solidFill>
            </a:endParaRPr>
          </a:p>
        </p:txBody>
      </p:sp>
      <p:sp>
        <p:nvSpPr>
          <p:cNvPr id="16408" name="Oval 108"/>
          <p:cNvSpPr>
            <a:spLocks noChangeAspect="1" noChangeArrowheads="1"/>
          </p:cNvSpPr>
          <p:nvPr/>
        </p:nvSpPr>
        <p:spPr bwMode="auto">
          <a:xfrm>
            <a:off x="3417888" y="6392863"/>
            <a:ext cx="500062" cy="242887"/>
          </a:xfrm>
          <a:prstGeom prst="ellipse">
            <a:avLst/>
          </a:prstGeom>
          <a:noFill/>
          <a:ln w="9525">
            <a:solidFill>
              <a:schemeClr val="tx1"/>
            </a:solidFill>
            <a:round/>
            <a:headEnd/>
            <a:tailEnd/>
          </a:ln>
        </p:spPr>
        <p:txBody>
          <a:bodyPr wrap="none" lIns="26119" tIns="13059" rIns="26119" bIns="13059" anchor="ctr"/>
          <a:lstStyle/>
          <a:p>
            <a:pPr defTabSz="1550988"/>
            <a:r>
              <a:rPr lang="en-US" sz="700"/>
              <a:t>N=87M</a:t>
            </a:r>
          </a:p>
        </p:txBody>
      </p:sp>
      <p:sp>
        <p:nvSpPr>
          <p:cNvPr id="16409" name="Oval 109"/>
          <p:cNvSpPr>
            <a:spLocks noChangeAspect="1" noChangeArrowheads="1"/>
          </p:cNvSpPr>
          <p:nvPr/>
        </p:nvSpPr>
        <p:spPr bwMode="auto">
          <a:xfrm>
            <a:off x="3367088" y="4995863"/>
            <a:ext cx="500062" cy="242887"/>
          </a:xfrm>
          <a:prstGeom prst="ellipse">
            <a:avLst/>
          </a:prstGeom>
          <a:noFill/>
          <a:ln w="9525">
            <a:solidFill>
              <a:schemeClr val="tx1"/>
            </a:solidFill>
            <a:round/>
            <a:headEnd/>
            <a:tailEnd/>
          </a:ln>
        </p:spPr>
        <p:txBody>
          <a:bodyPr wrap="none" lIns="26119" tIns="13059" rIns="26119" bIns="13059" anchor="ctr"/>
          <a:lstStyle/>
          <a:p>
            <a:pPr defTabSz="1550988"/>
            <a:r>
              <a:rPr lang="en-US" sz="700"/>
              <a:t>N=56M</a:t>
            </a:r>
          </a:p>
        </p:txBody>
      </p:sp>
      <p:sp>
        <p:nvSpPr>
          <p:cNvPr id="16410" name="Oval 110"/>
          <p:cNvSpPr>
            <a:spLocks noChangeAspect="1" noChangeArrowheads="1"/>
          </p:cNvSpPr>
          <p:nvPr/>
        </p:nvSpPr>
        <p:spPr bwMode="auto">
          <a:xfrm>
            <a:off x="2652713" y="4476750"/>
            <a:ext cx="500062" cy="263525"/>
          </a:xfrm>
          <a:prstGeom prst="ellipse">
            <a:avLst/>
          </a:prstGeom>
          <a:noFill/>
          <a:ln w="9525">
            <a:solidFill>
              <a:schemeClr val="tx1"/>
            </a:solidFill>
            <a:round/>
            <a:headEnd/>
            <a:tailEnd/>
          </a:ln>
        </p:spPr>
        <p:txBody>
          <a:bodyPr wrap="none" lIns="26119" tIns="13059" rIns="26119" bIns="13059" anchor="ctr"/>
          <a:lstStyle/>
          <a:p>
            <a:pPr defTabSz="1550988"/>
            <a:r>
              <a:rPr lang="en-US" sz="700"/>
              <a:t>N=116M</a:t>
            </a:r>
          </a:p>
        </p:txBody>
      </p:sp>
      <p:sp>
        <p:nvSpPr>
          <p:cNvPr id="16411" name="Oval 111"/>
          <p:cNvSpPr>
            <a:spLocks noChangeAspect="1" noChangeArrowheads="1"/>
          </p:cNvSpPr>
          <p:nvPr/>
        </p:nvSpPr>
        <p:spPr bwMode="auto">
          <a:xfrm>
            <a:off x="2655888" y="5969000"/>
            <a:ext cx="500062" cy="242888"/>
          </a:xfrm>
          <a:prstGeom prst="ellipse">
            <a:avLst/>
          </a:prstGeom>
          <a:noFill/>
          <a:ln w="9525">
            <a:solidFill>
              <a:schemeClr val="tx1"/>
            </a:solidFill>
            <a:round/>
            <a:headEnd/>
            <a:tailEnd/>
          </a:ln>
        </p:spPr>
        <p:txBody>
          <a:bodyPr wrap="none" lIns="26119" tIns="13059" rIns="26119" bIns="13059" anchor="ctr"/>
          <a:lstStyle/>
          <a:p>
            <a:pPr defTabSz="1550988"/>
            <a:r>
              <a:rPr lang="en-US" sz="700"/>
              <a:t>N=85M</a:t>
            </a:r>
          </a:p>
        </p:txBody>
      </p:sp>
      <p:sp>
        <p:nvSpPr>
          <p:cNvPr id="16412" name="Oval 112"/>
          <p:cNvSpPr>
            <a:spLocks noChangeAspect="1" noChangeArrowheads="1"/>
          </p:cNvSpPr>
          <p:nvPr/>
        </p:nvSpPr>
        <p:spPr bwMode="auto">
          <a:xfrm>
            <a:off x="1985963" y="4540250"/>
            <a:ext cx="500062" cy="242888"/>
          </a:xfrm>
          <a:prstGeom prst="ellipse">
            <a:avLst/>
          </a:prstGeom>
          <a:noFill/>
          <a:ln w="9525">
            <a:solidFill>
              <a:schemeClr val="tx1"/>
            </a:solidFill>
            <a:round/>
            <a:headEnd/>
            <a:tailEnd/>
          </a:ln>
        </p:spPr>
        <p:txBody>
          <a:bodyPr wrap="none" lIns="26119" tIns="13059" rIns="26119" bIns="13059" anchor="ctr"/>
          <a:lstStyle/>
          <a:p>
            <a:pPr defTabSz="1550988"/>
            <a:r>
              <a:rPr lang="en-US" sz="700"/>
              <a:t>N=54K</a:t>
            </a:r>
          </a:p>
        </p:txBody>
      </p:sp>
      <p:sp>
        <p:nvSpPr>
          <p:cNvPr id="16413" name="Oval 113"/>
          <p:cNvSpPr>
            <a:spLocks noChangeAspect="1" noChangeArrowheads="1"/>
          </p:cNvSpPr>
          <p:nvPr/>
        </p:nvSpPr>
        <p:spPr bwMode="auto">
          <a:xfrm>
            <a:off x="1262063" y="4413250"/>
            <a:ext cx="500062" cy="242888"/>
          </a:xfrm>
          <a:prstGeom prst="ellipse">
            <a:avLst/>
          </a:prstGeom>
          <a:noFill/>
          <a:ln w="9525">
            <a:solidFill>
              <a:schemeClr val="tx1"/>
            </a:solidFill>
            <a:round/>
            <a:headEnd/>
            <a:tailEnd/>
          </a:ln>
        </p:spPr>
        <p:txBody>
          <a:bodyPr wrap="none" lIns="26119" tIns="13059" rIns="26119" bIns="13059" anchor="ctr"/>
          <a:lstStyle/>
          <a:p>
            <a:pPr defTabSz="1550988"/>
            <a:r>
              <a:rPr lang="en-US" sz="700"/>
              <a:t>N=2.9M</a:t>
            </a:r>
          </a:p>
        </p:txBody>
      </p:sp>
      <p:sp>
        <p:nvSpPr>
          <p:cNvPr id="16414" name="Oval 114"/>
          <p:cNvSpPr>
            <a:spLocks noChangeAspect="1" noChangeArrowheads="1"/>
          </p:cNvSpPr>
          <p:nvPr/>
        </p:nvSpPr>
        <p:spPr bwMode="auto">
          <a:xfrm>
            <a:off x="4703763" y="4799013"/>
            <a:ext cx="500062" cy="244475"/>
          </a:xfrm>
          <a:prstGeom prst="ellipse">
            <a:avLst/>
          </a:prstGeom>
          <a:noFill/>
          <a:ln w="9525">
            <a:solidFill>
              <a:schemeClr val="tx1"/>
            </a:solidFill>
            <a:round/>
            <a:headEnd/>
            <a:tailEnd/>
          </a:ln>
        </p:spPr>
        <p:txBody>
          <a:bodyPr wrap="none" lIns="26119" tIns="13059" rIns="26119" bIns="13059" anchor="ctr"/>
          <a:lstStyle/>
          <a:p>
            <a:pPr defTabSz="1550988"/>
            <a:r>
              <a:rPr lang="en-US" sz="700"/>
              <a:t>N=554K</a:t>
            </a:r>
          </a:p>
        </p:txBody>
      </p:sp>
      <p:sp>
        <p:nvSpPr>
          <p:cNvPr id="16415" name="Oval 115"/>
          <p:cNvSpPr>
            <a:spLocks noChangeAspect="1" noChangeArrowheads="1"/>
          </p:cNvSpPr>
          <p:nvPr/>
        </p:nvSpPr>
        <p:spPr bwMode="auto">
          <a:xfrm>
            <a:off x="4129088" y="4783138"/>
            <a:ext cx="425450" cy="203200"/>
          </a:xfrm>
          <a:prstGeom prst="ellipse">
            <a:avLst/>
          </a:prstGeom>
          <a:noFill/>
          <a:ln w="9525">
            <a:solidFill>
              <a:schemeClr val="tx1"/>
            </a:solidFill>
            <a:round/>
            <a:headEnd/>
            <a:tailEnd/>
          </a:ln>
        </p:spPr>
        <p:txBody>
          <a:bodyPr wrap="none" lIns="26119" tIns="13059" rIns="26119" bIns="13059" anchor="ctr"/>
          <a:lstStyle/>
          <a:p>
            <a:pPr defTabSz="1550988"/>
            <a:r>
              <a:rPr lang="en-US" sz="700"/>
              <a:t>N=5M</a:t>
            </a:r>
          </a:p>
        </p:txBody>
      </p:sp>
      <p:sp>
        <p:nvSpPr>
          <p:cNvPr id="16416" name="Oval 116"/>
          <p:cNvSpPr>
            <a:spLocks noChangeAspect="1" noChangeArrowheads="1"/>
          </p:cNvSpPr>
          <p:nvPr/>
        </p:nvSpPr>
        <p:spPr bwMode="auto">
          <a:xfrm>
            <a:off x="4116388" y="5635625"/>
            <a:ext cx="498475" cy="244475"/>
          </a:xfrm>
          <a:prstGeom prst="ellipse">
            <a:avLst/>
          </a:prstGeom>
          <a:noFill/>
          <a:ln w="9525">
            <a:solidFill>
              <a:schemeClr val="tx1"/>
            </a:solidFill>
            <a:round/>
            <a:headEnd/>
            <a:tailEnd/>
          </a:ln>
        </p:spPr>
        <p:txBody>
          <a:bodyPr wrap="none" lIns="26119" tIns="13059" rIns="26119" bIns="13059" anchor="ctr"/>
          <a:lstStyle/>
          <a:p>
            <a:pPr defTabSz="1550988"/>
            <a:r>
              <a:rPr lang="en-US" sz="700"/>
              <a:t>N=77K</a:t>
            </a:r>
          </a:p>
        </p:txBody>
      </p:sp>
      <p:sp>
        <p:nvSpPr>
          <p:cNvPr id="16417" name="Oval 117"/>
          <p:cNvSpPr>
            <a:spLocks noChangeAspect="1" noChangeArrowheads="1"/>
          </p:cNvSpPr>
          <p:nvPr/>
        </p:nvSpPr>
        <p:spPr bwMode="auto">
          <a:xfrm>
            <a:off x="631825" y="4773613"/>
            <a:ext cx="500063" cy="242887"/>
          </a:xfrm>
          <a:prstGeom prst="ellipse">
            <a:avLst/>
          </a:prstGeom>
          <a:noFill/>
          <a:ln w="9525">
            <a:solidFill>
              <a:schemeClr val="tx1"/>
            </a:solidFill>
            <a:round/>
            <a:headEnd/>
            <a:tailEnd/>
          </a:ln>
        </p:spPr>
        <p:txBody>
          <a:bodyPr wrap="none" lIns="26119" tIns="13059" rIns="26119" bIns="13059" anchor="ctr"/>
          <a:lstStyle/>
          <a:p>
            <a:pPr defTabSz="1550988"/>
            <a:r>
              <a:rPr lang="en-US" sz="700"/>
              <a:t>N=6.5M</a:t>
            </a:r>
          </a:p>
        </p:txBody>
      </p:sp>
      <p:sp>
        <p:nvSpPr>
          <p:cNvPr id="16418" name="Rectangle 121"/>
          <p:cNvSpPr>
            <a:spLocks noChangeArrowheads="1"/>
          </p:cNvSpPr>
          <p:nvPr/>
        </p:nvSpPr>
        <p:spPr bwMode="auto">
          <a:xfrm>
            <a:off x="7358063" y="111125"/>
            <a:ext cx="1687512" cy="793750"/>
          </a:xfrm>
          <a:prstGeom prst="rect">
            <a:avLst/>
          </a:prstGeom>
          <a:solidFill>
            <a:srgbClr val="3D8793"/>
          </a:solidFill>
          <a:ln w="9525" algn="ctr">
            <a:noFill/>
            <a:miter lim="800000"/>
            <a:headEnd/>
            <a:tailEnd/>
          </a:ln>
        </p:spPr>
        <p:txBody>
          <a:bodyPr wrap="none" lIns="30184" tIns="15092" rIns="30184" bIns="15092" anchor="ctr"/>
          <a:lstStyle/>
          <a:p>
            <a:endParaRPr lang="en-US"/>
          </a:p>
        </p:txBody>
      </p:sp>
      <p:sp>
        <p:nvSpPr>
          <p:cNvPr id="16419" name="Rectangle 124"/>
          <p:cNvSpPr>
            <a:spLocks noChangeArrowheads="1"/>
          </p:cNvSpPr>
          <p:nvPr/>
        </p:nvSpPr>
        <p:spPr bwMode="auto">
          <a:xfrm>
            <a:off x="65088" y="3556000"/>
            <a:ext cx="392112" cy="3206750"/>
          </a:xfrm>
          <a:prstGeom prst="rect">
            <a:avLst/>
          </a:prstGeom>
          <a:solidFill>
            <a:srgbClr val="6EA5AE"/>
          </a:solidFill>
          <a:ln w="9525" algn="ctr">
            <a:noFill/>
            <a:miter lim="800000"/>
            <a:headEnd/>
            <a:tailEnd/>
          </a:ln>
        </p:spPr>
        <p:txBody>
          <a:bodyPr wrap="none" lIns="30184" tIns="15092" rIns="30184" bIns="15092" anchor="ctr"/>
          <a:lstStyle/>
          <a:p>
            <a:pPr defTabSz="1241425"/>
            <a:r>
              <a:rPr lang="en-US" sz="2100"/>
              <a:t>V</a:t>
            </a:r>
          </a:p>
          <a:p>
            <a:pPr defTabSz="1241425"/>
            <a:r>
              <a:rPr lang="en-US" sz="2100"/>
              <a:t>D</a:t>
            </a:r>
          </a:p>
          <a:p>
            <a:pPr defTabSz="1241425"/>
            <a:r>
              <a:rPr lang="en-US" sz="2100"/>
              <a:t>W</a:t>
            </a:r>
          </a:p>
        </p:txBody>
      </p:sp>
      <p:sp>
        <p:nvSpPr>
          <p:cNvPr id="16420" name="Rectangle 125"/>
          <p:cNvSpPr>
            <a:spLocks noChangeArrowheads="1"/>
          </p:cNvSpPr>
          <p:nvPr/>
        </p:nvSpPr>
        <p:spPr bwMode="auto">
          <a:xfrm>
            <a:off x="65088" y="984250"/>
            <a:ext cx="392112" cy="2508250"/>
          </a:xfrm>
          <a:prstGeom prst="rect">
            <a:avLst/>
          </a:prstGeom>
          <a:noFill/>
          <a:ln w="9525" algn="ctr">
            <a:noFill/>
            <a:miter lim="800000"/>
            <a:headEnd/>
            <a:tailEnd/>
          </a:ln>
        </p:spPr>
        <p:txBody>
          <a:bodyPr wrap="none" lIns="30184" tIns="15092" rIns="30184" bIns="15092" anchor="ctr"/>
          <a:lstStyle/>
          <a:p>
            <a:pPr defTabSz="947738"/>
            <a:r>
              <a:rPr lang="en-US" sz="2100">
                <a:solidFill>
                  <a:schemeClr val="bg1"/>
                </a:solidFill>
              </a:rPr>
              <a:t>L</a:t>
            </a:r>
          </a:p>
          <a:p>
            <a:pPr defTabSz="947738"/>
            <a:r>
              <a:rPr lang="en-US" sz="2100">
                <a:solidFill>
                  <a:schemeClr val="bg1"/>
                </a:solidFill>
              </a:rPr>
              <a:t>E</a:t>
            </a:r>
          </a:p>
          <a:p>
            <a:pPr defTabSz="947738"/>
            <a:r>
              <a:rPr lang="en-US" sz="2100">
                <a:solidFill>
                  <a:schemeClr val="bg1"/>
                </a:solidFill>
              </a:rPr>
              <a:t>G</a:t>
            </a:r>
          </a:p>
          <a:p>
            <a:pPr defTabSz="947738"/>
            <a:r>
              <a:rPr lang="en-US" sz="2100">
                <a:solidFill>
                  <a:schemeClr val="bg1"/>
                </a:solidFill>
              </a:rPr>
              <a:t>A</a:t>
            </a:r>
          </a:p>
          <a:p>
            <a:pPr defTabSz="947738"/>
            <a:r>
              <a:rPr lang="en-US" sz="2100">
                <a:solidFill>
                  <a:schemeClr val="bg1"/>
                </a:solidFill>
              </a:rPr>
              <a:t>C</a:t>
            </a:r>
          </a:p>
          <a:p>
            <a:pPr defTabSz="947738"/>
            <a:r>
              <a:rPr lang="en-US" sz="2100">
                <a:solidFill>
                  <a:schemeClr val="bg1"/>
                </a:solidFill>
              </a:rPr>
              <a:t>Y</a:t>
            </a:r>
          </a:p>
        </p:txBody>
      </p:sp>
      <p:graphicFrame>
        <p:nvGraphicFramePr>
          <p:cNvPr id="16394" name="Object 10"/>
          <p:cNvGraphicFramePr>
            <a:graphicFrameLocks noChangeAspect="1"/>
          </p:cNvGraphicFramePr>
          <p:nvPr/>
        </p:nvGraphicFramePr>
        <p:xfrm>
          <a:off x="5840413" y="1746250"/>
          <a:ext cx="1322387" cy="606425"/>
        </p:xfrm>
        <a:graphic>
          <a:graphicData uri="http://schemas.openxmlformats.org/presentationml/2006/ole">
            <p:oleObj spid="_x0000_s16394" name="Document" r:id="rId12" imgW="5625497" imgH="1778682" progId="Word.Document.8">
              <p:embed/>
            </p:oleObj>
          </a:graphicData>
        </a:graphic>
      </p:graphicFrame>
      <p:graphicFrame>
        <p:nvGraphicFramePr>
          <p:cNvPr id="16395" name="Object 11"/>
          <p:cNvGraphicFramePr>
            <a:graphicFrameLocks noChangeAspect="1"/>
          </p:cNvGraphicFramePr>
          <p:nvPr/>
        </p:nvGraphicFramePr>
        <p:xfrm>
          <a:off x="7227888" y="2382838"/>
          <a:ext cx="1328737" cy="609600"/>
        </p:xfrm>
        <a:graphic>
          <a:graphicData uri="http://schemas.openxmlformats.org/presentationml/2006/ole">
            <p:oleObj spid="_x0000_s16395" name="Document" r:id="rId13" imgW="5625497" imgH="1778682" progId="Word.Document.8">
              <p:embed/>
            </p:oleObj>
          </a:graphicData>
        </a:graphic>
      </p:graphicFrame>
      <p:graphicFrame>
        <p:nvGraphicFramePr>
          <p:cNvPr id="16396" name="Object 12"/>
          <p:cNvGraphicFramePr>
            <a:graphicFrameLocks noChangeAspect="1"/>
          </p:cNvGraphicFramePr>
          <p:nvPr/>
        </p:nvGraphicFramePr>
        <p:xfrm>
          <a:off x="7750175" y="1646238"/>
          <a:ext cx="1274763" cy="584200"/>
        </p:xfrm>
        <a:graphic>
          <a:graphicData uri="http://schemas.openxmlformats.org/presentationml/2006/ole">
            <p:oleObj spid="_x0000_s16396" name="Document" r:id="rId14" imgW="5625497" imgH="1778682" progId="Word.Document.8">
              <p:embed/>
            </p:oleObj>
          </a:graphicData>
        </a:graphic>
      </p:graphicFrame>
      <p:sp>
        <p:nvSpPr>
          <p:cNvPr id="16421" name="Oval 140"/>
          <p:cNvSpPr>
            <a:spLocks noChangeAspect="1" noChangeArrowheads="1"/>
          </p:cNvSpPr>
          <p:nvPr/>
        </p:nvSpPr>
        <p:spPr bwMode="auto">
          <a:xfrm>
            <a:off x="5443538" y="5842000"/>
            <a:ext cx="498475" cy="242888"/>
          </a:xfrm>
          <a:prstGeom prst="ellipse">
            <a:avLst/>
          </a:prstGeom>
          <a:noFill/>
          <a:ln w="9525">
            <a:solidFill>
              <a:schemeClr val="tx1"/>
            </a:solidFill>
            <a:round/>
            <a:headEnd/>
            <a:tailEnd/>
          </a:ln>
        </p:spPr>
        <p:txBody>
          <a:bodyPr wrap="none" lIns="26119" tIns="13059" rIns="26119" bIns="13059" anchor="ctr"/>
          <a:lstStyle/>
          <a:p>
            <a:pPr defTabSz="1550988"/>
            <a:r>
              <a:rPr lang="en-US" sz="700"/>
              <a:t>N=331K</a:t>
            </a:r>
          </a:p>
        </p:txBody>
      </p:sp>
      <p:sp>
        <p:nvSpPr>
          <p:cNvPr id="16422" name="Oval 141"/>
          <p:cNvSpPr>
            <a:spLocks noChangeAspect="1" noChangeArrowheads="1"/>
          </p:cNvSpPr>
          <p:nvPr/>
        </p:nvSpPr>
        <p:spPr bwMode="auto">
          <a:xfrm>
            <a:off x="5421313" y="4560888"/>
            <a:ext cx="500062" cy="242887"/>
          </a:xfrm>
          <a:prstGeom prst="ellipse">
            <a:avLst/>
          </a:prstGeom>
          <a:noFill/>
          <a:ln w="9525">
            <a:solidFill>
              <a:schemeClr val="tx1"/>
            </a:solidFill>
            <a:round/>
            <a:headEnd/>
            <a:tailEnd/>
          </a:ln>
        </p:spPr>
        <p:txBody>
          <a:bodyPr wrap="none" lIns="26119" tIns="13059" rIns="26119" bIns="13059" anchor="ctr"/>
          <a:lstStyle/>
          <a:p>
            <a:pPr defTabSz="1550988"/>
            <a:r>
              <a:rPr lang="en-US" sz="700"/>
              <a:t>N=145K</a:t>
            </a:r>
          </a:p>
        </p:txBody>
      </p:sp>
      <p:sp>
        <p:nvSpPr>
          <p:cNvPr id="16423" name="Line 143"/>
          <p:cNvSpPr>
            <a:spLocks noChangeShapeType="1"/>
          </p:cNvSpPr>
          <p:nvPr/>
        </p:nvSpPr>
        <p:spPr bwMode="auto">
          <a:xfrm>
            <a:off x="1893888" y="2317750"/>
            <a:ext cx="3706812" cy="1228725"/>
          </a:xfrm>
          <a:prstGeom prst="line">
            <a:avLst/>
          </a:prstGeom>
          <a:noFill/>
          <a:ln w="28575">
            <a:solidFill>
              <a:schemeClr val="bg1"/>
            </a:solidFill>
            <a:round/>
            <a:headEnd/>
            <a:tailEnd/>
          </a:ln>
        </p:spPr>
        <p:txBody>
          <a:bodyPr lIns="30184" tIns="15092" rIns="30184" bIns="15092"/>
          <a:lstStyle/>
          <a:p>
            <a:endParaRPr lang="en-US"/>
          </a:p>
        </p:txBody>
      </p:sp>
      <p:sp>
        <p:nvSpPr>
          <p:cNvPr id="16424" name="Line 144"/>
          <p:cNvSpPr>
            <a:spLocks noChangeShapeType="1"/>
          </p:cNvSpPr>
          <p:nvPr/>
        </p:nvSpPr>
        <p:spPr bwMode="auto">
          <a:xfrm>
            <a:off x="2481263" y="2952750"/>
            <a:ext cx="3065462" cy="606425"/>
          </a:xfrm>
          <a:prstGeom prst="line">
            <a:avLst/>
          </a:prstGeom>
          <a:noFill/>
          <a:ln w="28575">
            <a:solidFill>
              <a:schemeClr val="bg1"/>
            </a:solidFill>
            <a:round/>
            <a:headEnd/>
            <a:tailEnd/>
          </a:ln>
        </p:spPr>
        <p:txBody>
          <a:bodyPr lIns="30184" tIns="15092" rIns="30184" bIns="15092"/>
          <a:lstStyle/>
          <a:p>
            <a:endParaRPr lang="en-US"/>
          </a:p>
        </p:txBody>
      </p:sp>
      <p:sp>
        <p:nvSpPr>
          <p:cNvPr id="16425" name="Line 145"/>
          <p:cNvSpPr>
            <a:spLocks noChangeShapeType="1"/>
          </p:cNvSpPr>
          <p:nvPr/>
        </p:nvSpPr>
        <p:spPr bwMode="auto">
          <a:xfrm flipH="1">
            <a:off x="5691188" y="2063750"/>
            <a:ext cx="404812" cy="1497013"/>
          </a:xfrm>
          <a:prstGeom prst="line">
            <a:avLst/>
          </a:prstGeom>
          <a:noFill/>
          <a:ln w="28575">
            <a:solidFill>
              <a:schemeClr val="bg1"/>
            </a:solidFill>
            <a:round/>
            <a:headEnd/>
            <a:tailEnd/>
          </a:ln>
        </p:spPr>
        <p:txBody>
          <a:bodyPr lIns="30184" tIns="15092" rIns="30184" bIns="15092"/>
          <a:lstStyle/>
          <a:p>
            <a:endParaRPr lang="en-US"/>
          </a:p>
        </p:txBody>
      </p:sp>
      <p:sp>
        <p:nvSpPr>
          <p:cNvPr id="16426" name="Line 148"/>
          <p:cNvSpPr>
            <a:spLocks noChangeShapeType="1"/>
          </p:cNvSpPr>
          <p:nvPr/>
        </p:nvSpPr>
        <p:spPr bwMode="auto">
          <a:xfrm>
            <a:off x="7729538" y="2825750"/>
            <a:ext cx="0" cy="730250"/>
          </a:xfrm>
          <a:prstGeom prst="line">
            <a:avLst/>
          </a:prstGeom>
          <a:noFill/>
          <a:ln w="28575">
            <a:solidFill>
              <a:schemeClr val="bg1"/>
            </a:solidFill>
            <a:round/>
            <a:headEnd/>
            <a:tailEnd/>
          </a:ln>
        </p:spPr>
        <p:txBody>
          <a:bodyPr lIns="30184" tIns="15092" rIns="30184" bIns="15092"/>
          <a:lstStyle/>
          <a:p>
            <a:endParaRPr lang="en-US"/>
          </a:p>
        </p:txBody>
      </p:sp>
      <p:sp>
        <p:nvSpPr>
          <p:cNvPr id="16427" name="Line 149"/>
          <p:cNvSpPr>
            <a:spLocks noChangeShapeType="1"/>
          </p:cNvSpPr>
          <p:nvPr/>
        </p:nvSpPr>
        <p:spPr bwMode="auto">
          <a:xfrm>
            <a:off x="8491538" y="2095500"/>
            <a:ext cx="0" cy="1460500"/>
          </a:xfrm>
          <a:prstGeom prst="line">
            <a:avLst/>
          </a:prstGeom>
          <a:noFill/>
          <a:ln w="28575">
            <a:solidFill>
              <a:schemeClr val="bg1"/>
            </a:solidFill>
            <a:round/>
            <a:headEnd/>
            <a:tailEnd/>
          </a:ln>
        </p:spPr>
        <p:txBody>
          <a:bodyPr lIns="30184" tIns="15092" rIns="30184" bIns="15092"/>
          <a:lstStyle/>
          <a:p>
            <a:endParaRPr lang="en-US"/>
          </a:p>
        </p:txBody>
      </p:sp>
      <p:pic>
        <p:nvPicPr>
          <p:cNvPr id="16428" name="Picture 150" descr="ghlogo_h_rev_rgb"/>
          <p:cNvPicPr>
            <a:picLocks noChangeAspect="1" noChangeArrowheads="1"/>
          </p:cNvPicPr>
          <p:nvPr/>
        </p:nvPicPr>
        <p:blipFill>
          <a:blip r:embed="rId15"/>
          <a:srcRect r="-10001" b="-38461"/>
          <a:stretch>
            <a:fillRect/>
          </a:stretch>
        </p:blipFill>
        <p:spPr bwMode="auto">
          <a:xfrm>
            <a:off x="7523163" y="317500"/>
            <a:ext cx="1436687" cy="476250"/>
          </a:xfrm>
          <a:prstGeom prst="rect">
            <a:avLst/>
          </a:prstGeom>
          <a:noFill/>
          <a:ln w="9525">
            <a:noFill/>
            <a:miter lim="800000"/>
            <a:headEnd/>
            <a:tailEnd/>
          </a:ln>
        </p:spPr>
      </p:pic>
      <p:graphicFrame>
        <p:nvGraphicFramePr>
          <p:cNvPr id="16397" name="Object 13"/>
          <p:cNvGraphicFramePr>
            <a:graphicFrameLocks noChangeAspect="1"/>
          </p:cNvGraphicFramePr>
          <p:nvPr/>
        </p:nvGraphicFramePr>
        <p:xfrm>
          <a:off x="6727825" y="1047750"/>
          <a:ext cx="1219200" cy="730250"/>
        </p:xfrm>
        <a:graphic>
          <a:graphicData uri="http://schemas.openxmlformats.org/presentationml/2006/ole">
            <p:oleObj spid="_x0000_s16397" name="Document" r:id="rId16" imgW="5635226" imgH="2307392" progId="Word.Document.8">
              <p:embed/>
            </p:oleObj>
          </a:graphicData>
        </a:graphic>
      </p:graphicFrame>
      <p:sp>
        <p:nvSpPr>
          <p:cNvPr id="16429" name="Line 152"/>
          <p:cNvSpPr>
            <a:spLocks noChangeShapeType="1"/>
          </p:cNvSpPr>
          <p:nvPr/>
        </p:nvSpPr>
        <p:spPr bwMode="auto">
          <a:xfrm>
            <a:off x="3570288" y="2413000"/>
            <a:ext cx="22225" cy="1174750"/>
          </a:xfrm>
          <a:prstGeom prst="line">
            <a:avLst/>
          </a:prstGeom>
          <a:noFill/>
          <a:ln w="28575">
            <a:solidFill>
              <a:schemeClr val="bg1"/>
            </a:solidFill>
            <a:round/>
            <a:headEnd/>
            <a:tailEnd/>
          </a:ln>
        </p:spPr>
        <p:txBody>
          <a:bodyPr lIns="30184" tIns="15092" rIns="30184" bIns="15092"/>
          <a:lstStyle/>
          <a:p>
            <a:endParaRPr lang="en-US"/>
          </a:p>
        </p:txBody>
      </p:sp>
      <p:sp>
        <p:nvSpPr>
          <p:cNvPr id="16430" name="Line 153"/>
          <p:cNvSpPr>
            <a:spLocks noChangeShapeType="1"/>
          </p:cNvSpPr>
          <p:nvPr/>
        </p:nvSpPr>
        <p:spPr bwMode="auto">
          <a:xfrm flipH="1">
            <a:off x="2917825" y="2508250"/>
            <a:ext cx="1524000" cy="1079500"/>
          </a:xfrm>
          <a:prstGeom prst="line">
            <a:avLst/>
          </a:prstGeom>
          <a:noFill/>
          <a:ln w="28575">
            <a:solidFill>
              <a:schemeClr val="bg1"/>
            </a:solidFill>
            <a:round/>
            <a:headEnd/>
            <a:tailEnd/>
          </a:ln>
        </p:spPr>
        <p:txBody>
          <a:bodyPr lIns="30184" tIns="15092" rIns="30184" bIns="15092"/>
          <a:lstStyle/>
          <a:p>
            <a:endParaRPr lang="en-US"/>
          </a:p>
        </p:txBody>
      </p:sp>
      <p:sp>
        <p:nvSpPr>
          <p:cNvPr id="16431" name="Line 154"/>
          <p:cNvSpPr>
            <a:spLocks noChangeShapeType="1"/>
          </p:cNvSpPr>
          <p:nvPr/>
        </p:nvSpPr>
        <p:spPr bwMode="auto">
          <a:xfrm flipH="1">
            <a:off x="3635375" y="2952750"/>
            <a:ext cx="806450" cy="635000"/>
          </a:xfrm>
          <a:prstGeom prst="line">
            <a:avLst/>
          </a:prstGeom>
          <a:noFill/>
          <a:ln w="28575">
            <a:solidFill>
              <a:schemeClr val="bg1"/>
            </a:solidFill>
            <a:round/>
            <a:headEnd/>
            <a:tailEnd/>
          </a:ln>
        </p:spPr>
        <p:txBody>
          <a:bodyPr lIns="30184" tIns="15092" rIns="30184" bIns="15092"/>
          <a:lstStyle/>
          <a:p>
            <a:endParaRPr lang="en-US"/>
          </a:p>
        </p:txBody>
      </p:sp>
      <p:sp>
        <p:nvSpPr>
          <p:cNvPr id="16432" name="Line 155"/>
          <p:cNvSpPr>
            <a:spLocks noChangeShapeType="1"/>
          </p:cNvSpPr>
          <p:nvPr/>
        </p:nvSpPr>
        <p:spPr bwMode="auto">
          <a:xfrm flipH="1">
            <a:off x="4332288" y="3079750"/>
            <a:ext cx="1806575" cy="539750"/>
          </a:xfrm>
          <a:prstGeom prst="line">
            <a:avLst/>
          </a:prstGeom>
          <a:noFill/>
          <a:ln w="28575">
            <a:solidFill>
              <a:schemeClr val="bg1"/>
            </a:solidFill>
            <a:round/>
            <a:headEnd/>
            <a:tailEnd/>
          </a:ln>
        </p:spPr>
        <p:txBody>
          <a:bodyPr lIns="30184" tIns="15092" rIns="30184" bIns="15092"/>
          <a:lstStyle/>
          <a:p>
            <a:endParaRPr lang="en-US"/>
          </a:p>
        </p:txBody>
      </p:sp>
      <p:sp>
        <p:nvSpPr>
          <p:cNvPr id="16433" name="Line 156"/>
          <p:cNvSpPr>
            <a:spLocks noChangeShapeType="1"/>
          </p:cNvSpPr>
          <p:nvPr/>
        </p:nvSpPr>
        <p:spPr bwMode="auto">
          <a:xfrm flipH="1">
            <a:off x="6357938" y="3143250"/>
            <a:ext cx="782637" cy="444500"/>
          </a:xfrm>
          <a:prstGeom prst="line">
            <a:avLst/>
          </a:prstGeom>
          <a:noFill/>
          <a:ln w="28575">
            <a:solidFill>
              <a:schemeClr val="bg1"/>
            </a:solidFill>
            <a:round/>
            <a:headEnd/>
            <a:tailEnd/>
          </a:ln>
        </p:spPr>
        <p:txBody>
          <a:bodyPr lIns="30184" tIns="15092" rIns="30184" bIns="15092"/>
          <a:lstStyle/>
          <a:p>
            <a:endParaRPr lang="en-US"/>
          </a:p>
        </p:txBody>
      </p:sp>
      <p:sp>
        <p:nvSpPr>
          <p:cNvPr id="16434" name="Line 157"/>
          <p:cNvSpPr>
            <a:spLocks noChangeShapeType="1"/>
          </p:cNvSpPr>
          <p:nvPr/>
        </p:nvSpPr>
        <p:spPr bwMode="auto">
          <a:xfrm>
            <a:off x="7140575" y="1555750"/>
            <a:ext cx="0" cy="1587500"/>
          </a:xfrm>
          <a:prstGeom prst="line">
            <a:avLst/>
          </a:prstGeom>
          <a:noFill/>
          <a:ln w="28575">
            <a:solidFill>
              <a:schemeClr val="bg1"/>
            </a:solidFill>
            <a:round/>
            <a:headEnd/>
            <a:tailEnd/>
          </a:ln>
        </p:spPr>
        <p:txBody>
          <a:bodyPr lIns="30184" tIns="15092" rIns="30184" bIns="15092"/>
          <a:lstStyle/>
          <a:p>
            <a:endParaRPr lang="en-US"/>
          </a:p>
        </p:txBody>
      </p:sp>
      <p:sp>
        <p:nvSpPr>
          <p:cNvPr id="16435" name="Line 158"/>
          <p:cNvSpPr>
            <a:spLocks noChangeShapeType="1"/>
          </p:cNvSpPr>
          <p:nvPr/>
        </p:nvSpPr>
        <p:spPr bwMode="auto">
          <a:xfrm>
            <a:off x="6530975" y="3079750"/>
            <a:ext cx="566738" cy="476250"/>
          </a:xfrm>
          <a:prstGeom prst="line">
            <a:avLst/>
          </a:prstGeom>
          <a:noFill/>
          <a:ln w="28575">
            <a:solidFill>
              <a:schemeClr val="bg1"/>
            </a:solidFill>
            <a:round/>
            <a:headEnd/>
            <a:tailEnd/>
          </a:ln>
        </p:spPr>
        <p:txBody>
          <a:bodyPr lIns="30184" tIns="15092" rIns="30184" bIns="15092"/>
          <a:lstStyle/>
          <a:p>
            <a:endParaRPr lang="en-US"/>
          </a:p>
        </p:txBody>
      </p:sp>
      <p:sp>
        <p:nvSpPr>
          <p:cNvPr id="52" name="Rectangle 51"/>
          <p:cNvSpPr/>
          <p:nvPr/>
        </p:nvSpPr>
        <p:spPr>
          <a:xfrm>
            <a:off x="7467600" y="3459163"/>
            <a:ext cx="1600200"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Rectangle 52"/>
          <p:cNvSpPr/>
          <p:nvPr/>
        </p:nvSpPr>
        <p:spPr>
          <a:xfrm>
            <a:off x="6705600" y="4495800"/>
            <a:ext cx="914400"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Rectangle 53"/>
          <p:cNvSpPr/>
          <p:nvPr/>
        </p:nvSpPr>
        <p:spPr>
          <a:xfrm>
            <a:off x="6684963" y="5105400"/>
            <a:ext cx="2362200"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Rectangle 54"/>
          <p:cNvSpPr/>
          <p:nvPr/>
        </p:nvSpPr>
        <p:spPr>
          <a:xfrm>
            <a:off x="5964238" y="5181600"/>
            <a:ext cx="6858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med" advTm="102828">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idx="4294967295"/>
          </p:nvPr>
        </p:nvSpPr>
        <p:spPr>
          <a:xfrm>
            <a:off x="511175" y="214313"/>
            <a:ext cx="6553200" cy="714375"/>
          </a:xfrm>
        </p:spPr>
        <p:txBody>
          <a:bodyPr lIns="91440" tIns="45720" rIns="91440" bIns="45720" anchor="ctr"/>
          <a:lstStyle/>
          <a:p>
            <a:pPr eaLnBrk="1" hangingPunct="1"/>
            <a:r>
              <a:rPr lang="en-US" smtClean="0"/>
              <a:t>Where is VDW Documented?</a:t>
            </a:r>
          </a:p>
        </p:txBody>
      </p:sp>
      <p:sp>
        <p:nvSpPr>
          <p:cNvPr id="80898" name="Content Placeholder 2"/>
          <p:cNvSpPr>
            <a:spLocks noGrp="1"/>
          </p:cNvSpPr>
          <p:nvPr>
            <p:ph sz="quarter" idx="4294967295"/>
          </p:nvPr>
        </p:nvSpPr>
        <p:spPr>
          <a:xfrm>
            <a:off x="457200" y="1143000"/>
            <a:ext cx="8229600" cy="4267200"/>
          </a:xfrm>
        </p:spPr>
        <p:txBody>
          <a:bodyPr lIns="91440" tIns="45720" rIns="91440" bIns="45720"/>
          <a:lstStyle/>
          <a:p>
            <a:pPr eaLnBrk="1" hangingPunct="1"/>
            <a:r>
              <a:rPr lang="en-US" sz="2100" smtClean="0"/>
              <a:t>Primarily On the CRN Portal</a:t>
            </a:r>
          </a:p>
          <a:p>
            <a:pPr lvl="1" eaLnBrk="1" hangingPunct="1"/>
            <a:r>
              <a:rPr lang="en-US" smtClean="0">
                <a:hlinkClick r:id="rId3"/>
              </a:rPr>
              <a:t>Implementation Overview</a:t>
            </a:r>
            <a:endParaRPr lang="en-US" smtClean="0"/>
          </a:p>
          <a:p>
            <a:pPr lvl="2" eaLnBrk="1" hangingPunct="1"/>
            <a:r>
              <a:rPr lang="en-US" smtClean="0"/>
              <a:t>Dataset Specifications (left column)</a:t>
            </a:r>
          </a:p>
          <a:p>
            <a:pPr lvl="2" eaLnBrk="1" hangingPunct="1"/>
            <a:r>
              <a:rPr lang="en-US" smtClean="0"/>
              <a:t>Site implementation pages (cells)</a:t>
            </a:r>
          </a:p>
          <a:p>
            <a:pPr lvl="1" eaLnBrk="1" hangingPunct="1"/>
            <a:r>
              <a:rPr lang="en-US" smtClean="0">
                <a:hlinkClick r:id="rId4"/>
              </a:rPr>
              <a:t>Site Data Managers folder</a:t>
            </a:r>
            <a:endParaRPr lang="en-US" smtClean="0"/>
          </a:p>
          <a:p>
            <a:pPr lvl="2" eaLnBrk="1" hangingPunct="1"/>
            <a:r>
              <a:rPr lang="en-US" smtClean="0"/>
              <a:t>list of</a:t>
            </a:r>
          </a:p>
          <a:p>
            <a:pPr lvl="2" eaLnBrk="1" hangingPunct="1"/>
            <a:r>
              <a:rPr lang="en-US" smtClean="0"/>
              <a:t>File Implementation guidelines</a:t>
            </a:r>
          </a:p>
          <a:p>
            <a:pPr lvl="1" eaLnBrk="1" hangingPunct="1"/>
            <a:r>
              <a:rPr lang="en-US" smtClean="0">
                <a:hlinkClick r:id="rId5"/>
              </a:rPr>
              <a:t>Programmer’s Guide</a:t>
            </a:r>
            <a:endParaRPr lang="en-US" smtClean="0"/>
          </a:p>
          <a:p>
            <a:pPr lvl="1" eaLnBrk="1" hangingPunct="1"/>
            <a:r>
              <a:rPr lang="en-US" smtClean="0">
                <a:hlinkClick r:id="rId6"/>
              </a:rPr>
              <a:t>Issue Tracker</a:t>
            </a:r>
            <a:endParaRPr lang="en-US" smtClean="0"/>
          </a:p>
        </p:txBody>
      </p:sp>
    </p:spTree>
  </p:cSld>
  <p:clrMapOvr>
    <a:masterClrMapping/>
  </p:clrMapOvr>
  <p:transition spd="med" advTm="138109">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idx="4294967295"/>
          </p:nvPr>
        </p:nvSpPr>
        <p:spPr>
          <a:xfrm>
            <a:off x="511175" y="214313"/>
            <a:ext cx="6553200" cy="714375"/>
          </a:xfrm>
        </p:spPr>
        <p:txBody>
          <a:bodyPr lIns="91440" tIns="45720" rIns="91440" bIns="45720" anchor="ctr"/>
          <a:lstStyle/>
          <a:p>
            <a:pPr eaLnBrk="1" hangingPunct="1"/>
            <a:r>
              <a:rPr lang="en-US" smtClean="0"/>
              <a:t>Additional Material of Interest</a:t>
            </a:r>
          </a:p>
        </p:txBody>
      </p:sp>
      <p:sp>
        <p:nvSpPr>
          <p:cNvPr id="82946" name="Content Placeholder 2"/>
          <p:cNvSpPr>
            <a:spLocks noGrp="1"/>
          </p:cNvSpPr>
          <p:nvPr>
            <p:ph sz="quarter" idx="4294967295"/>
          </p:nvPr>
        </p:nvSpPr>
        <p:spPr>
          <a:xfrm>
            <a:off x="798513" y="1214438"/>
            <a:ext cx="6604000" cy="5005387"/>
          </a:xfrm>
        </p:spPr>
        <p:txBody>
          <a:bodyPr lIns="91440" tIns="45720" rIns="91440" bIns="45720"/>
          <a:lstStyle/>
          <a:p>
            <a:pPr eaLnBrk="1" hangingPunct="1"/>
            <a:r>
              <a:rPr lang="en-US" sz="2100" smtClean="0">
                <a:hlinkClick r:id="rId3"/>
              </a:rPr>
              <a:t>HMORN.org’s Collaboration Toolkit</a:t>
            </a:r>
            <a:r>
              <a:rPr lang="en-US" sz="2100" smtClean="0"/>
              <a:t> has a wealth of information, including some great presentations:</a:t>
            </a:r>
          </a:p>
          <a:p>
            <a:pPr lvl="1" eaLnBrk="1" hangingPunct="1"/>
            <a:r>
              <a:rPr lang="en-US" smtClean="0">
                <a:hlinkClick r:id="rId4"/>
              </a:rPr>
              <a:t>Getting Your Questions Answered with the VDW</a:t>
            </a:r>
            <a:r>
              <a:rPr lang="en-US" smtClean="0"/>
              <a:t>  </a:t>
            </a:r>
          </a:p>
          <a:p>
            <a:pPr lvl="1" eaLnBrk="1" hangingPunct="1"/>
            <a:r>
              <a:rPr lang="en-US" smtClean="0">
                <a:hlinkClick r:id="rId5"/>
              </a:rPr>
              <a:t>Using the VDW</a:t>
            </a:r>
            <a:r>
              <a:rPr lang="en-US" smtClean="0"/>
              <a:t> </a:t>
            </a:r>
          </a:p>
          <a:p>
            <a:pPr lvl="1" eaLnBrk="1" hangingPunct="1"/>
            <a:r>
              <a:rPr lang="en-US" smtClean="0">
                <a:hlinkClick r:id="rId6"/>
              </a:rPr>
              <a:t>VDW Tutorial for Programmers</a:t>
            </a:r>
            <a:r>
              <a:rPr lang="en-US" smtClean="0"/>
              <a:t> </a:t>
            </a:r>
          </a:p>
          <a:p>
            <a:pPr eaLnBrk="1" hangingPunct="1"/>
            <a:r>
              <a:rPr lang="en-US" sz="2000" smtClean="0"/>
              <a:t>Note: </a:t>
            </a:r>
          </a:p>
          <a:p>
            <a:pPr lvl="1" eaLnBrk="1" hangingPunct="1"/>
            <a:r>
              <a:rPr lang="en-US" smtClean="0"/>
              <a:t>CRN Portal requires a login, which requires affiliation w/an HMORN member organization.</a:t>
            </a:r>
          </a:p>
          <a:p>
            <a:pPr lvl="1" eaLnBrk="1" hangingPunct="1"/>
            <a:r>
              <a:rPr lang="en-US" smtClean="0"/>
              <a:t>HMORN.org is entirely open to the public.</a:t>
            </a:r>
          </a:p>
          <a:p>
            <a:pPr lvl="1" eaLnBrk="1" hangingPunct="1"/>
            <a:endParaRPr lang="en-US" smtClean="0"/>
          </a:p>
        </p:txBody>
      </p:sp>
    </p:spTree>
  </p:cSld>
  <p:clrMapOvr>
    <a:masterClrMapping/>
  </p:clrMapOvr>
  <p:transition spd="med" advTm="110219">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idx="4294967295"/>
          </p:nvPr>
        </p:nvSpPr>
        <p:spPr>
          <a:xfrm>
            <a:off x="511175" y="214313"/>
            <a:ext cx="6553200" cy="714375"/>
          </a:xfrm>
        </p:spPr>
        <p:txBody>
          <a:bodyPr lIns="91440" tIns="45720" rIns="91440" bIns="45720" anchor="ctr"/>
          <a:lstStyle/>
          <a:p>
            <a:pPr eaLnBrk="1" hangingPunct="1"/>
            <a:r>
              <a:rPr lang="en-US" smtClean="0"/>
              <a:t>Using the VDW</a:t>
            </a:r>
          </a:p>
        </p:txBody>
      </p:sp>
      <p:sp>
        <p:nvSpPr>
          <p:cNvPr id="84994" name="Content Placeholder 2"/>
          <p:cNvSpPr>
            <a:spLocks noGrp="1"/>
          </p:cNvSpPr>
          <p:nvPr>
            <p:ph sz="quarter" idx="4294967295"/>
          </p:nvPr>
        </p:nvSpPr>
        <p:spPr>
          <a:xfrm>
            <a:off x="798513" y="1214438"/>
            <a:ext cx="6604000" cy="5005387"/>
          </a:xfrm>
        </p:spPr>
        <p:txBody>
          <a:bodyPr lIns="91440" tIns="45720" rIns="91440" bIns="45720"/>
          <a:lstStyle/>
          <a:p>
            <a:pPr marL="514350" indent="-514350" eaLnBrk="1" hangingPunct="1">
              <a:lnSpc>
                <a:spcPct val="90000"/>
              </a:lnSpc>
            </a:pPr>
            <a:r>
              <a:rPr lang="en-US" sz="2400" smtClean="0"/>
              <a:t>Whose permission do I need?</a:t>
            </a:r>
          </a:p>
          <a:p>
            <a:pPr marL="914400" lvl="1" indent="-514350" eaLnBrk="1" hangingPunct="1">
              <a:lnSpc>
                <a:spcPct val="90000"/>
              </a:lnSpc>
            </a:pPr>
            <a:r>
              <a:rPr lang="en-US" smtClean="0"/>
              <a:t>People at the Sites whose data you want.</a:t>
            </a:r>
          </a:p>
          <a:p>
            <a:pPr marL="1314450" lvl="2" indent="-514350" eaLnBrk="1" hangingPunct="1">
              <a:lnSpc>
                <a:spcPct val="90000"/>
              </a:lnSpc>
            </a:pPr>
            <a:r>
              <a:rPr lang="en-US" sz="1800" smtClean="0"/>
              <a:t>Typically you find Investigators at the sites to collaborate or sponsor your project.</a:t>
            </a:r>
          </a:p>
          <a:p>
            <a:pPr marL="1314450" lvl="2" indent="-514350" eaLnBrk="1" hangingPunct="1">
              <a:lnSpc>
                <a:spcPct val="90000"/>
              </a:lnSpc>
            </a:pPr>
            <a:r>
              <a:rPr lang="en-US" sz="1800" smtClean="0"/>
              <a:t>Those people navigate whatever IRB/Compliance requirements are in place locally.</a:t>
            </a:r>
          </a:p>
          <a:p>
            <a:pPr marL="514350" indent="-514350" eaLnBrk="1" hangingPunct="1">
              <a:lnSpc>
                <a:spcPct val="90000"/>
              </a:lnSpc>
            </a:pPr>
            <a:r>
              <a:rPr lang="en-US" sz="2400" smtClean="0"/>
              <a:t>Who can write a VDW program?</a:t>
            </a:r>
          </a:p>
          <a:p>
            <a:pPr marL="914400" lvl="1" indent="-514350" eaLnBrk="1" hangingPunct="1">
              <a:lnSpc>
                <a:spcPct val="90000"/>
              </a:lnSpc>
            </a:pPr>
            <a:r>
              <a:rPr lang="en-US" smtClean="0"/>
              <a:t>Any reasonably skilled SAS programmer with access to </a:t>
            </a:r>
          </a:p>
          <a:p>
            <a:pPr marL="1314450" lvl="2" indent="-514350" eaLnBrk="1" hangingPunct="1">
              <a:lnSpc>
                <a:spcPct val="90000"/>
              </a:lnSpc>
            </a:pPr>
            <a:r>
              <a:rPr lang="en-US" sz="1800" smtClean="0"/>
              <a:t>The dataset specifications,</a:t>
            </a:r>
          </a:p>
          <a:p>
            <a:pPr marL="1314450" lvl="2" indent="-514350" eaLnBrk="1" hangingPunct="1">
              <a:lnSpc>
                <a:spcPct val="90000"/>
              </a:lnSpc>
            </a:pPr>
            <a:r>
              <a:rPr lang="en-US" sz="1800" smtClean="0"/>
              <a:t>(preferably) a set of local VDW files, and</a:t>
            </a:r>
          </a:p>
          <a:p>
            <a:pPr marL="1314450" lvl="2" indent="-514350" eaLnBrk="1" hangingPunct="1">
              <a:lnSpc>
                <a:spcPct val="90000"/>
              </a:lnSpc>
            </a:pPr>
            <a:r>
              <a:rPr lang="en-US" sz="1800" smtClean="0">
                <a:hlinkClick r:id="rId2"/>
              </a:rPr>
              <a:t>the programmer’s guide</a:t>
            </a:r>
            <a:r>
              <a:rPr lang="en-US" sz="1800" smtClean="0"/>
              <a:t>.</a:t>
            </a:r>
          </a:p>
          <a:p>
            <a:pPr marL="914400" lvl="1" indent="-514350" eaLnBrk="1" hangingPunct="1">
              <a:lnSpc>
                <a:spcPct val="90000"/>
              </a:lnSpc>
            </a:pPr>
            <a:r>
              <a:rPr lang="en-US" smtClean="0"/>
              <a:t>There is no central programming service or authority.</a:t>
            </a:r>
          </a:p>
          <a:p>
            <a:pPr marL="514350" indent="-514350" eaLnBrk="1" hangingPunct="1">
              <a:lnSpc>
                <a:spcPct val="90000"/>
              </a:lnSpc>
              <a:buFont typeface="Tw Cen MT"/>
              <a:buAutoNum type="arabicPeriod"/>
            </a:pPr>
            <a:endParaRPr lang="en-US" sz="2400" smtClean="0"/>
          </a:p>
        </p:txBody>
      </p:sp>
    </p:spTree>
  </p:cSld>
  <p:clrMapOvr>
    <a:masterClrMapping/>
  </p:clrMapOvr>
  <p:transition spd="med" advTm="144437">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idx="4294967295"/>
          </p:nvPr>
        </p:nvSpPr>
        <p:spPr>
          <a:xfrm>
            <a:off x="511175" y="214313"/>
            <a:ext cx="6553200" cy="714375"/>
          </a:xfrm>
        </p:spPr>
        <p:txBody>
          <a:bodyPr lIns="91440" tIns="45720" rIns="91440" bIns="45720" anchor="ctr"/>
          <a:lstStyle/>
          <a:p>
            <a:pPr eaLnBrk="1" hangingPunct="1"/>
            <a:r>
              <a:rPr lang="en-US" smtClean="0"/>
              <a:t>Using (cont)</a:t>
            </a:r>
          </a:p>
        </p:txBody>
      </p:sp>
      <p:sp>
        <p:nvSpPr>
          <p:cNvPr id="86018" name="Content Placeholder 2"/>
          <p:cNvSpPr>
            <a:spLocks noGrp="1"/>
          </p:cNvSpPr>
          <p:nvPr>
            <p:ph sz="quarter" idx="4294967295"/>
          </p:nvPr>
        </p:nvSpPr>
        <p:spPr>
          <a:xfrm>
            <a:off x="798513" y="1214438"/>
            <a:ext cx="6604000" cy="5005387"/>
          </a:xfrm>
        </p:spPr>
        <p:txBody>
          <a:bodyPr lIns="91440" tIns="45720" rIns="91440" bIns="45720"/>
          <a:lstStyle/>
          <a:p>
            <a:pPr eaLnBrk="1" hangingPunct="1"/>
            <a:r>
              <a:rPr lang="en-US" sz="2100" smtClean="0"/>
              <a:t>Who will run my program?</a:t>
            </a:r>
          </a:p>
          <a:p>
            <a:pPr lvl="1" eaLnBrk="1" hangingPunct="1"/>
            <a:r>
              <a:rPr lang="en-US" smtClean="0"/>
              <a:t>Again, people at the sites whose data you want.</a:t>
            </a:r>
          </a:p>
          <a:p>
            <a:pPr lvl="1" eaLnBrk="1" hangingPunct="1"/>
            <a:r>
              <a:rPr lang="en-US" smtClean="0"/>
              <a:t>Take-home: budget for some site staff.</a:t>
            </a:r>
          </a:p>
          <a:p>
            <a:pPr lvl="1" eaLnBrk="1" hangingPunct="1"/>
            <a:r>
              <a:rPr lang="en-US" smtClean="0"/>
              <a:t>Some large projects/networks have something like a blanket IRB approval for more trivial requests (counts for feasiblility) and standing staff to run things.</a:t>
            </a:r>
          </a:p>
        </p:txBody>
      </p:sp>
    </p:spTree>
  </p:cSld>
  <p:clrMapOvr>
    <a:masterClrMapping/>
  </p:clrMapOvr>
  <p:transition spd="med" advTm="92969">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idx="4294967295"/>
          </p:nvPr>
        </p:nvSpPr>
        <p:spPr>
          <a:xfrm>
            <a:off x="511175" y="214313"/>
            <a:ext cx="6553200" cy="714375"/>
          </a:xfrm>
        </p:spPr>
        <p:txBody>
          <a:bodyPr lIns="91440" tIns="45720" rIns="91440" bIns="45720" anchor="ctr"/>
          <a:lstStyle/>
          <a:p>
            <a:pPr eaLnBrk="1" hangingPunct="1"/>
            <a:r>
              <a:rPr lang="en-US" smtClean="0"/>
              <a:t>Common Pitfalls Using VDW</a:t>
            </a:r>
          </a:p>
        </p:txBody>
      </p:sp>
      <p:sp>
        <p:nvSpPr>
          <p:cNvPr id="87042" name="Content Placeholder 2"/>
          <p:cNvSpPr>
            <a:spLocks noGrp="1"/>
          </p:cNvSpPr>
          <p:nvPr>
            <p:ph sz="quarter" idx="4294967295"/>
          </p:nvPr>
        </p:nvSpPr>
        <p:spPr>
          <a:xfrm>
            <a:off x="798513" y="1214438"/>
            <a:ext cx="6604000" cy="5005387"/>
          </a:xfrm>
        </p:spPr>
        <p:txBody>
          <a:bodyPr lIns="91440" tIns="45720" rIns="91440" bIns="45720"/>
          <a:lstStyle/>
          <a:p>
            <a:pPr eaLnBrk="1" hangingPunct="1"/>
            <a:r>
              <a:rPr lang="en-US" sz="2100" smtClean="0"/>
              <a:t>Biggest is assuming that all HMORN sites are like yours.</a:t>
            </a:r>
          </a:p>
          <a:p>
            <a:pPr lvl="1" eaLnBrk="1" hangingPunct="1"/>
            <a:r>
              <a:rPr lang="en-US" smtClean="0"/>
              <a:t>Utilization comes completely from claims, or from non-claims.</a:t>
            </a:r>
          </a:p>
          <a:p>
            <a:pPr lvl="1" eaLnBrk="1" hangingPunct="1"/>
            <a:r>
              <a:rPr lang="en-US" smtClean="0"/>
              <a:t>We only treat people we insure.</a:t>
            </a:r>
          </a:p>
          <a:p>
            <a:pPr lvl="1" eaLnBrk="1" hangingPunct="1"/>
            <a:r>
              <a:rPr lang="en-US" smtClean="0"/>
              <a:t>Vast majority of inpatient stays are at external hospitals.</a:t>
            </a:r>
          </a:p>
          <a:p>
            <a:pPr lvl="1" eaLnBrk="1" hangingPunct="1"/>
            <a:r>
              <a:rPr lang="en-US" smtClean="0"/>
              <a:t>We have our own Tumor registry.</a:t>
            </a:r>
          </a:p>
        </p:txBody>
      </p:sp>
    </p:spTree>
  </p:cSld>
  <p:clrMapOvr>
    <a:masterClrMapping/>
  </p:clrMapOvr>
  <p:transition spd="med" advTm="105016">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p:cNvSpPr>
            <a:spLocks noGrp="1" noChangeArrowheads="1"/>
          </p:cNvSpPr>
          <p:nvPr>
            <p:ph type="title"/>
          </p:nvPr>
        </p:nvSpPr>
        <p:spPr/>
        <p:txBody>
          <a:bodyPr/>
          <a:lstStyle/>
          <a:p>
            <a:r>
              <a:rPr lang="en-US" smtClean="0"/>
              <a:t>Meta</a:t>
            </a:r>
          </a:p>
        </p:txBody>
      </p:sp>
      <p:sp>
        <p:nvSpPr>
          <p:cNvPr id="53250" name="Rectangle 5"/>
          <p:cNvSpPr>
            <a:spLocks noGrp="1" noChangeArrowheads="1"/>
          </p:cNvSpPr>
          <p:nvPr>
            <p:ph type="body" idx="1"/>
          </p:nvPr>
        </p:nvSpPr>
        <p:spPr/>
        <p:txBody>
          <a:bodyPr/>
          <a:lstStyle/>
          <a:p>
            <a:r>
              <a:rPr lang="en-US" smtClean="0"/>
              <a:t>Agenda</a:t>
            </a:r>
          </a:p>
          <a:p>
            <a:pPr lvl="1"/>
            <a:r>
              <a:rPr lang="en-US" smtClean="0"/>
              <a:t>What VDW Is/Isn’t</a:t>
            </a:r>
          </a:p>
          <a:p>
            <a:pPr lvl="1"/>
            <a:r>
              <a:rPr lang="en-US" smtClean="0"/>
              <a:t>Brief Hx</a:t>
            </a:r>
          </a:p>
          <a:p>
            <a:pPr lvl="1"/>
            <a:r>
              <a:rPr lang="en-US" smtClean="0"/>
              <a:t>Use Overview + Benefits</a:t>
            </a:r>
          </a:p>
          <a:p>
            <a:pPr lvl="1"/>
            <a:r>
              <a:rPr lang="en-US" smtClean="0"/>
              <a:t>Survey Existing Implementations</a:t>
            </a:r>
          </a:p>
          <a:p>
            <a:pPr lvl="1"/>
            <a:r>
              <a:rPr lang="en-US" smtClean="0"/>
              <a:t>Documentation &amp; Reference</a:t>
            </a:r>
          </a:p>
          <a:p>
            <a:pPr lvl="1"/>
            <a:r>
              <a:rPr lang="en-US" smtClean="0"/>
              <a:t>Common pitfalls</a:t>
            </a:r>
          </a:p>
          <a:p>
            <a:pPr lvl="1"/>
            <a:r>
              <a:rPr lang="en-US" smtClean="0"/>
              <a:t>Governance &amp; Communications</a:t>
            </a:r>
          </a:p>
          <a:p>
            <a:pPr lvl="1"/>
            <a:r>
              <a:rPr lang="en-US" smtClean="0"/>
              <a:t>Discussion/Q&amp;A</a:t>
            </a:r>
          </a:p>
          <a:p>
            <a:r>
              <a:rPr lang="en-US" smtClean="0"/>
              <a:t>Feel free to interrupt with questions.</a:t>
            </a:r>
          </a:p>
        </p:txBody>
      </p:sp>
    </p:spTree>
  </p:cSld>
  <p:clrMapOvr>
    <a:masterClrMapping/>
  </p:clrMapOvr>
  <p:transition spd="med" advTm="47703">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idx="4294967295"/>
          </p:nvPr>
        </p:nvSpPr>
        <p:spPr>
          <a:xfrm>
            <a:off x="511175" y="214313"/>
            <a:ext cx="6553200" cy="714375"/>
          </a:xfrm>
        </p:spPr>
        <p:txBody>
          <a:bodyPr lIns="91440" tIns="45720" rIns="91440" bIns="45720" anchor="ctr"/>
          <a:lstStyle/>
          <a:p>
            <a:pPr eaLnBrk="1" hangingPunct="1"/>
            <a:r>
              <a:rPr lang="en-US" smtClean="0"/>
              <a:t>More Pitfalls</a:t>
            </a:r>
          </a:p>
        </p:txBody>
      </p:sp>
      <p:sp>
        <p:nvSpPr>
          <p:cNvPr id="88066" name="Content Placeholder 2"/>
          <p:cNvSpPr>
            <a:spLocks noGrp="1"/>
          </p:cNvSpPr>
          <p:nvPr>
            <p:ph sz="quarter" idx="4294967295"/>
          </p:nvPr>
        </p:nvSpPr>
        <p:spPr>
          <a:xfrm>
            <a:off x="798513" y="1214438"/>
            <a:ext cx="6604000" cy="5005387"/>
          </a:xfrm>
        </p:spPr>
        <p:txBody>
          <a:bodyPr lIns="91440" tIns="45720" rIns="91440" bIns="45720"/>
          <a:lstStyle/>
          <a:p>
            <a:pPr eaLnBrk="1" hangingPunct="1"/>
            <a:r>
              <a:rPr lang="en-US" sz="2100" smtClean="0"/>
              <a:t>More “like me” assumptions:</a:t>
            </a:r>
          </a:p>
          <a:p>
            <a:pPr lvl="1" eaLnBrk="1" hangingPunct="1"/>
            <a:r>
              <a:rPr lang="en-US" smtClean="0"/>
              <a:t>We run the EPIC EMR, and have the Clarity reporting system.</a:t>
            </a:r>
          </a:p>
          <a:p>
            <a:pPr lvl="1" eaLnBrk="1" hangingPunct="1"/>
            <a:r>
              <a:rPr lang="en-US" smtClean="0"/>
              <a:t>Chemo data winds up in Procedures data, not Pharmacy.</a:t>
            </a:r>
          </a:p>
          <a:p>
            <a:pPr eaLnBrk="1" hangingPunct="1"/>
            <a:r>
              <a:rPr lang="en-US" sz="2100" smtClean="0"/>
              <a:t>Assuming all variables will be populated over all time (e.g., Race in Demographics is patchy).</a:t>
            </a:r>
          </a:p>
          <a:p>
            <a:pPr eaLnBrk="1" hangingPunct="1"/>
            <a:r>
              <a:rPr lang="en-US" sz="2100" smtClean="0"/>
              <a:t>Assuming uniformity of data across sites.</a:t>
            </a:r>
          </a:p>
          <a:p>
            <a:pPr lvl="1" eaLnBrk="1" hangingPunct="1"/>
            <a:r>
              <a:rPr lang="en-US" smtClean="0"/>
              <a:t>VDW does </a:t>
            </a:r>
            <a:r>
              <a:rPr lang="en-US" i="1" smtClean="0"/>
              <a:t>some</a:t>
            </a:r>
            <a:r>
              <a:rPr lang="en-US" smtClean="0"/>
              <a:t> cleaning/normalization, but not as much as most people assume.</a:t>
            </a:r>
          </a:p>
        </p:txBody>
      </p:sp>
    </p:spTree>
  </p:cSld>
  <p:clrMapOvr>
    <a:masterClrMapping/>
  </p:clrMapOvr>
  <p:transition spd="med" advTm="106297">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idx="4294967295"/>
          </p:nvPr>
        </p:nvSpPr>
        <p:spPr>
          <a:xfrm>
            <a:off x="511175" y="214313"/>
            <a:ext cx="6553200" cy="714375"/>
          </a:xfrm>
        </p:spPr>
        <p:txBody>
          <a:bodyPr lIns="91440" tIns="45720" rIns="91440" bIns="45720" anchor="ctr"/>
          <a:lstStyle/>
          <a:p>
            <a:pPr eaLnBrk="1" hangingPunct="1"/>
            <a:r>
              <a:rPr lang="en-US" smtClean="0"/>
              <a:t>Still more pitfalls</a:t>
            </a:r>
          </a:p>
        </p:txBody>
      </p:sp>
      <p:sp>
        <p:nvSpPr>
          <p:cNvPr id="89090" name="Content Placeholder 2"/>
          <p:cNvSpPr>
            <a:spLocks noGrp="1"/>
          </p:cNvSpPr>
          <p:nvPr>
            <p:ph sz="quarter" idx="4294967295"/>
          </p:nvPr>
        </p:nvSpPr>
        <p:spPr>
          <a:xfrm>
            <a:off x="798513" y="1214438"/>
            <a:ext cx="6604000" cy="5005387"/>
          </a:xfrm>
        </p:spPr>
        <p:txBody>
          <a:bodyPr lIns="91440" tIns="45720" rIns="91440" bIns="45720"/>
          <a:lstStyle/>
          <a:p>
            <a:pPr eaLnBrk="1" hangingPunct="1"/>
            <a:r>
              <a:rPr lang="en-US" sz="2100" smtClean="0"/>
              <a:t>Assuming &lt;&lt;some data element you need&gt;&gt; is available in VDW.</a:t>
            </a:r>
          </a:p>
          <a:p>
            <a:pPr lvl="1" eaLnBrk="1" hangingPunct="1"/>
            <a:r>
              <a:rPr lang="en-US" smtClean="0"/>
              <a:t>Study the specifications!</a:t>
            </a:r>
          </a:p>
          <a:p>
            <a:pPr eaLnBrk="1" hangingPunct="1"/>
            <a:r>
              <a:rPr lang="en-US" sz="2100" smtClean="0"/>
              <a:t>In general:</a:t>
            </a:r>
          </a:p>
          <a:p>
            <a:pPr lvl="1" eaLnBrk="1" hangingPunct="1"/>
            <a:r>
              <a:rPr lang="en-US" smtClean="0"/>
              <a:t>Go slow.</a:t>
            </a:r>
          </a:p>
          <a:p>
            <a:pPr lvl="1" eaLnBrk="1" hangingPunct="1"/>
            <a:r>
              <a:rPr lang="en-US" smtClean="0"/>
              <a:t>Explore.</a:t>
            </a:r>
          </a:p>
          <a:p>
            <a:pPr lvl="1" eaLnBrk="1" hangingPunct="1"/>
            <a:r>
              <a:rPr lang="en-US" smtClean="0"/>
              <a:t>Take nothing for granted.</a:t>
            </a:r>
          </a:p>
          <a:p>
            <a:pPr lvl="1" eaLnBrk="1" hangingPunct="1"/>
            <a:r>
              <a:rPr lang="en-US" smtClean="0"/>
              <a:t>Don’t hesitate to consult with </a:t>
            </a:r>
            <a:r>
              <a:rPr lang="en-US" smtClean="0">
                <a:hlinkClick r:id="rId2"/>
              </a:rPr>
              <a:t>Dan</a:t>
            </a:r>
            <a:r>
              <a:rPr lang="en-US" smtClean="0"/>
              <a:t> &amp; </a:t>
            </a:r>
            <a:r>
              <a:rPr lang="en-US" smtClean="0">
                <a:hlinkClick r:id="rId3"/>
              </a:rPr>
              <a:t>Roy</a:t>
            </a:r>
            <a:r>
              <a:rPr lang="en-US" smtClean="0"/>
              <a:t>.</a:t>
            </a:r>
          </a:p>
          <a:p>
            <a:pPr eaLnBrk="1" hangingPunct="1"/>
            <a:endParaRPr lang="en-US" sz="2100" smtClean="0"/>
          </a:p>
        </p:txBody>
      </p:sp>
    </p:spTree>
  </p:cSld>
  <p:clrMapOvr>
    <a:masterClrMapping/>
  </p:clrMapOvr>
  <p:transition spd="med" advTm="123047">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idx="4294967295"/>
          </p:nvPr>
        </p:nvSpPr>
        <p:spPr>
          <a:xfrm>
            <a:off x="511175" y="214313"/>
            <a:ext cx="8175625" cy="714375"/>
          </a:xfrm>
        </p:spPr>
        <p:txBody>
          <a:bodyPr lIns="91440" tIns="45720" rIns="91440" bIns="45720" anchor="ctr"/>
          <a:lstStyle/>
          <a:p>
            <a:pPr eaLnBrk="1" hangingPunct="1"/>
            <a:r>
              <a:rPr lang="en-US" sz="3400" smtClean="0"/>
              <a:t>What do I need to implement VDW here?</a:t>
            </a:r>
          </a:p>
        </p:txBody>
      </p:sp>
      <p:sp>
        <p:nvSpPr>
          <p:cNvPr id="90114" name="Content Placeholder 2"/>
          <p:cNvSpPr>
            <a:spLocks noGrp="1"/>
          </p:cNvSpPr>
          <p:nvPr>
            <p:ph sz="quarter" idx="4294967295"/>
          </p:nvPr>
        </p:nvSpPr>
        <p:spPr>
          <a:xfrm>
            <a:off x="798513" y="1214438"/>
            <a:ext cx="6604000" cy="5005387"/>
          </a:xfrm>
        </p:spPr>
        <p:txBody>
          <a:bodyPr lIns="91440" tIns="45720" rIns="91440" bIns="45720"/>
          <a:lstStyle/>
          <a:p>
            <a:pPr eaLnBrk="1" hangingPunct="1"/>
            <a:r>
              <a:rPr lang="en-US" sz="2100" smtClean="0"/>
              <a:t>Programmers: intermediate-or-better in SAS or other ETL tools.</a:t>
            </a:r>
          </a:p>
          <a:p>
            <a:pPr eaLnBrk="1" hangingPunct="1"/>
            <a:r>
              <a:rPr lang="en-US" sz="2100" smtClean="0"/>
              <a:t>SAS Software</a:t>
            </a:r>
          </a:p>
          <a:p>
            <a:pPr lvl="1" eaLnBrk="1" hangingPunct="1"/>
            <a:r>
              <a:rPr lang="en-US" smtClean="0"/>
              <a:t>Required: BASE and STAT, possibly ACCESS (if RDBMS back-end).</a:t>
            </a:r>
          </a:p>
          <a:p>
            <a:pPr lvl="1" eaLnBrk="1" hangingPunct="1"/>
            <a:r>
              <a:rPr lang="en-US" smtClean="0"/>
              <a:t>Recommended: CONNECT, GRAPH</a:t>
            </a:r>
          </a:p>
          <a:p>
            <a:pPr eaLnBrk="1" hangingPunct="1"/>
            <a:r>
              <a:rPr lang="en-US" sz="2100" smtClean="0"/>
              <a:t>Some sites use an RDBMS (e.g. Oracle, MS SQL Server) for actual data storage—not required.</a:t>
            </a:r>
          </a:p>
          <a:p>
            <a:pPr eaLnBrk="1" hangingPunct="1"/>
            <a:r>
              <a:rPr lang="en-US" sz="2100" smtClean="0"/>
              <a:t>Hardware</a:t>
            </a:r>
          </a:p>
          <a:p>
            <a:pPr lvl="1" eaLnBrk="1" hangingPunct="1"/>
            <a:r>
              <a:rPr lang="en-US" smtClean="0"/>
              <a:t>Needs here vary wildly—happy to consult.</a:t>
            </a:r>
          </a:p>
        </p:txBody>
      </p:sp>
    </p:spTree>
  </p:cSld>
  <p:clrMapOvr>
    <a:masterClrMapping/>
  </p:clrMapOvr>
  <p:transition spd="med" advTm="138156">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idx="4294967295"/>
          </p:nvPr>
        </p:nvSpPr>
        <p:spPr>
          <a:xfrm>
            <a:off x="511175" y="214313"/>
            <a:ext cx="6553200" cy="714375"/>
          </a:xfrm>
        </p:spPr>
        <p:txBody>
          <a:bodyPr lIns="91440" tIns="45720" rIns="91440" bIns="45720" anchor="ctr"/>
          <a:lstStyle/>
          <a:p>
            <a:pPr eaLnBrk="1" hangingPunct="1"/>
            <a:r>
              <a:rPr lang="en-US" smtClean="0"/>
              <a:t>How is VDW Governed?</a:t>
            </a:r>
          </a:p>
        </p:txBody>
      </p:sp>
      <p:sp>
        <p:nvSpPr>
          <p:cNvPr id="91138" name="Content Placeholder 2"/>
          <p:cNvSpPr>
            <a:spLocks noGrp="1"/>
          </p:cNvSpPr>
          <p:nvPr>
            <p:ph sz="quarter" idx="4294967295"/>
          </p:nvPr>
        </p:nvSpPr>
        <p:spPr>
          <a:xfrm>
            <a:off x="798513" y="1214438"/>
            <a:ext cx="7431087" cy="5005387"/>
          </a:xfrm>
        </p:spPr>
        <p:txBody>
          <a:bodyPr lIns="91440" tIns="45720" rIns="91440" bIns="45720"/>
          <a:lstStyle/>
          <a:p>
            <a:pPr eaLnBrk="1" hangingPunct="1">
              <a:lnSpc>
                <a:spcPct val="80000"/>
              </a:lnSpc>
            </a:pPr>
            <a:r>
              <a:rPr lang="en-US" sz="2100" smtClean="0"/>
              <a:t>The VDW Operations Committee (VOC) is a consortium of selected Investigators and Programmers from various Research Networks (CRN, CESR, etc.).</a:t>
            </a:r>
          </a:p>
          <a:p>
            <a:pPr lvl="1" eaLnBrk="1" hangingPunct="1">
              <a:lnSpc>
                <a:spcPct val="80000"/>
              </a:lnSpc>
            </a:pPr>
            <a:r>
              <a:rPr lang="en-US" smtClean="0"/>
              <a:t>Charged with maintaining and setting priorities for the VDW in consultation with HMORN Asset Stewardship.</a:t>
            </a:r>
          </a:p>
          <a:p>
            <a:pPr lvl="1" eaLnBrk="1" hangingPunct="1">
              <a:lnSpc>
                <a:spcPct val="80000"/>
              </a:lnSpc>
            </a:pPr>
            <a:r>
              <a:rPr lang="en-US" smtClean="0"/>
              <a:t>Two co-leads: Dan Ng (KPNC) and Roy Pardee (Group Health) &amp; one Administrative Coordinator: Sarah McDonald (Group Health).</a:t>
            </a:r>
          </a:p>
          <a:p>
            <a:pPr lvl="1" eaLnBrk="1" hangingPunct="1">
              <a:lnSpc>
                <a:spcPct val="80000"/>
              </a:lnSpc>
            </a:pPr>
            <a:r>
              <a:rPr lang="en-US" smtClean="0"/>
              <a:t>One Workgroup per data area (almost) each of which has one Investigator lead and one Technical lead.</a:t>
            </a:r>
          </a:p>
          <a:p>
            <a:pPr eaLnBrk="1" hangingPunct="1">
              <a:lnSpc>
                <a:spcPct val="80000"/>
              </a:lnSpc>
            </a:pPr>
            <a:r>
              <a:rPr lang="en-US" sz="2100" smtClean="0"/>
              <a:t>The VDW Implementation Group (VIG) is the set of Site Data Managers and interested programmers from all sites.</a:t>
            </a:r>
          </a:p>
          <a:p>
            <a:pPr lvl="1" eaLnBrk="1" hangingPunct="1">
              <a:lnSpc>
                <a:spcPct val="80000"/>
              </a:lnSpc>
            </a:pPr>
            <a:r>
              <a:rPr lang="en-US" smtClean="0"/>
              <a:t>A support group for implementers.</a:t>
            </a:r>
          </a:p>
          <a:p>
            <a:pPr lvl="1" eaLnBrk="1" hangingPunct="1">
              <a:lnSpc>
                <a:spcPct val="80000"/>
              </a:lnSpc>
            </a:pPr>
            <a:r>
              <a:rPr lang="en-US" smtClean="0"/>
              <a:t>Charged with vetting technical/data issues, including especially the feasibility of proposed spec changes.</a:t>
            </a:r>
          </a:p>
        </p:txBody>
      </p:sp>
    </p:spTree>
  </p:cSld>
  <p:clrMapOvr>
    <a:masterClrMapping/>
  </p:clrMapOvr>
  <p:transition spd="med" advTm="135641">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p:cNvSpPr>
          <p:nvPr>
            <p:ph type="title" idx="4294967295"/>
          </p:nvPr>
        </p:nvSpPr>
        <p:spPr/>
        <p:txBody>
          <a:bodyPr lIns="91440" tIns="45720" rIns="91440" bIns="45720" anchor="ctr"/>
          <a:lstStyle/>
          <a:p>
            <a:pPr eaLnBrk="1" hangingPunct="1"/>
            <a:r>
              <a:rPr lang="en-US" smtClean="0"/>
              <a:t>How is VDW Governed?</a:t>
            </a:r>
          </a:p>
        </p:txBody>
      </p:sp>
      <p:pic>
        <p:nvPicPr>
          <p:cNvPr id="93186" name="Picture 5"/>
          <p:cNvPicPr>
            <a:picLocks noChangeAspect="1" noChangeArrowheads="1"/>
          </p:cNvPicPr>
          <p:nvPr/>
        </p:nvPicPr>
        <p:blipFill>
          <a:blip r:embed="rId3"/>
          <a:srcRect/>
          <a:stretch>
            <a:fillRect/>
          </a:stretch>
        </p:blipFill>
        <p:spPr bwMode="auto">
          <a:xfrm>
            <a:off x="228600" y="990600"/>
            <a:ext cx="8610600" cy="4632325"/>
          </a:xfrm>
          <a:prstGeom prst="rect">
            <a:avLst/>
          </a:prstGeom>
          <a:noFill/>
          <a:ln w="9525">
            <a:noFill/>
            <a:miter lim="800000"/>
            <a:headEnd/>
            <a:tailEnd/>
          </a:ln>
        </p:spPr>
      </p:pic>
    </p:spTree>
  </p:cSld>
  <p:clrMapOvr>
    <a:masterClrMapping/>
  </p:clrMapOvr>
  <p:transition spd="med" advTm="4761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idx="4294967295"/>
          </p:nvPr>
        </p:nvSpPr>
        <p:spPr>
          <a:xfrm>
            <a:off x="511175" y="214313"/>
            <a:ext cx="6553200" cy="714375"/>
          </a:xfrm>
        </p:spPr>
        <p:txBody>
          <a:bodyPr lIns="91440" tIns="45720" rIns="91440" bIns="45720" anchor="ctr"/>
          <a:lstStyle/>
          <a:p>
            <a:pPr eaLnBrk="1" hangingPunct="1"/>
            <a:r>
              <a:rPr lang="en-US" smtClean="0"/>
              <a:t>How is the VDW governed?</a:t>
            </a:r>
          </a:p>
        </p:txBody>
      </p:sp>
      <p:sp>
        <p:nvSpPr>
          <p:cNvPr id="95234" name="Content Placeholder 2"/>
          <p:cNvSpPr>
            <a:spLocks noGrp="1"/>
          </p:cNvSpPr>
          <p:nvPr>
            <p:ph sz="quarter" idx="4294967295"/>
          </p:nvPr>
        </p:nvSpPr>
        <p:spPr>
          <a:xfrm>
            <a:off x="798513" y="1214438"/>
            <a:ext cx="6604000" cy="5005387"/>
          </a:xfrm>
        </p:spPr>
        <p:txBody>
          <a:bodyPr lIns="91440" tIns="45720" rIns="91440" bIns="45720"/>
          <a:lstStyle/>
          <a:p>
            <a:pPr eaLnBrk="1" hangingPunct="1">
              <a:lnSpc>
                <a:spcPct val="90000"/>
              </a:lnSpc>
            </a:pPr>
            <a:r>
              <a:rPr lang="en-US" sz="2100" smtClean="0"/>
              <a:t>The VOC Workgroups</a:t>
            </a:r>
          </a:p>
          <a:p>
            <a:pPr lvl="1" eaLnBrk="1" hangingPunct="1">
              <a:lnSpc>
                <a:spcPct val="90000"/>
              </a:lnSpc>
            </a:pPr>
            <a:r>
              <a:rPr lang="en-US" smtClean="0"/>
              <a:t>Steward their specifications</a:t>
            </a:r>
          </a:p>
          <a:p>
            <a:pPr lvl="2" eaLnBrk="1" hangingPunct="1">
              <a:lnSpc>
                <a:spcPct val="90000"/>
              </a:lnSpc>
            </a:pPr>
            <a:r>
              <a:rPr lang="en-US" smtClean="0"/>
              <a:t>Correct any errors</a:t>
            </a:r>
          </a:p>
          <a:p>
            <a:pPr lvl="2" eaLnBrk="1" hangingPunct="1">
              <a:lnSpc>
                <a:spcPct val="90000"/>
              </a:lnSpc>
            </a:pPr>
            <a:r>
              <a:rPr lang="en-US" smtClean="0"/>
              <a:t>Clarify anything unclear</a:t>
            </a:r>
          </a:p>
          <a:p>
            <a:pPr lvl="2" eaLnBrk="1" hangingPunct="1">
              <a:lnSpc>
                <a:spcPct val="90000"/>
              </a:lnSpc>
            </a:pPr>
            <a:r>
              <a:rPr lang="en-US" smtClean="0"/>
              <a:t>Take suggestions for spec improvements &amp; periodically submit to VIG for ratification for spec revision.</a:t>
            </a:r>
          </a:p>
          <a:p>
            <a:pPr lvl="1" eaLnBrk="1" hangingPunct="1">
              <a:lnSpc>
                <a:spcPct val="90000"/>
              </a:lnSpc>
            </a:pPr>
            <a:r>
              <a:rPr lang="en-US" smtClean="0"/>
              <a:t>Consult with implementers.</a:t>
            </a:r>
          </a:p>
          <a:p>
            <a:pPr lvl="1" eaLnBrk="1" hangingPunct="1">
              <a:lnSpc>
                <a:spcPct val="90000"/>
              </a:lnSpc>
            </a:pPr>
            <a:r>
              <a:rPr lang="en-US" smtClean="0"/>
              <a:t>Generate QA programs and periodically synthesize &amp; report results.</a:t>
            </a:r>
          </a:p>
          <a:p>
            <a:pPr eaLnBrk="1" hangingPunct="1">
              <a:lnSpc>
                <a:spcPct val="90000"/>
              </a:lnSpc>
            </a:pPr>
            <a:r>
              <a:rPr lang="en-US" sz="2100" smtClean="0"/>
              <a:t>Where there is interest, new working groups can be chartered.</a:t>
            </a:r>
          </a:p>
        </p:txBody>
      </p:sp>
    </p:spTree>
  </p:cSld>
  <p:clrMapOvr>
    <a:masterClrMapping/>
  </p:clrMapOvr>
  <p:transition spd="med" advTm="120266">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idx="4294967295"/>
          </p:nvPr>
        </p:nvSpPr>
        <p:spPr>
          <a:xfrm>
            <a:off x="511175" y="214313"/>
            <a:ext cx="6553200" cy="714375"/>
          </a:xfrm>
        </p:spPr>
        <p:txBody>
          <a:bodyPr lIns="91440" tIns="45720" rIns="91440" bIns="45720" anchor="ctr"/>
          <a:lstStyle/>
          <a:p>
            <a:pPr eaLnBrk="1" hangingPunct="1"/>
            <a:r>
              <a:rPr lang="en-US" smtClean="0"/>
              <a:t>Communications</a:t>
            </a:r>
          </a:p>
        </p:txBody>
      </p:sp>
      <p:sp>
        <p:nvSpPr>
          <p:cNvPr id="97282" name="Content Placeholder 2"/>
          <p:cNvSpPr>
            <a:spLocks noGrp="1"/>
          </p:cNvSpPr>
          <p:nvPr>
            <p:ph sz="quarter" idx="4294967295"/>
          </p:nvPr>
        </p:nvSpPr>
        <p:spPr>
          <a:xfrm>
            <a:off x="798513" y="1214438"/>
            <a:ext cx="6604000" cy="5005387"/>
          </a:xfrm>
        </p:spPr>
        <p:txBody>
          <a:bodyPr lIns="91440" tIns="45720" rIns="91440" bIns="45720"/>
          <a:lstStyle/>
          <a:p>
            <a:pPr eaLnBrk="1" hangingPunct="1">
              <a:lnSpc>
                <a:spcPct val="80000"/>
              </a:lnSpc>
            </a:pPr>
            <a:r>
              <a:rPr lang="en-US" sz="2000" smtClean="0"/>
              <a:t>Conference Calls</a:t>
            </a:r>
          </a:p>
          <a:p>
            <a:pPr lvl="1" eaLnBrk="1" hangingPunct="1">
              <a:lnSpc>
                <a:spcPct val="80000"/>
              </a:lnSpc>
            </a:pPr>
            <a:r>
              <a:rPr lang="en-US" sz="1700" smtClean="0"/>
              <a:t>VIG Conference Calls: Fourth Tuesdays @ 12:00-1:00 pm Pacific Time.</a:t>
            </a:r>
          </a:p>
          <a:p>
            <a:pPr lvl="1" eaLnBrk="1" hangingPunct="1">
              <a:lnSpc>
                <a:spcPct val="80000"/>
              </a:lnSpc>
            </a:pPr>
            <a:r>
              <a:rPr lang="en-US" sz="1700" smtClean="0"/>
              <a:t>Workgroups: various—documented on CRN Portal on </a:t>
            </a:r>
            <a:r>
              <a:rPr lang="en-US" sz="1700" smtClean="0">
                <a:hlinkClick r:id="rId2"/>
              </a:rPr>
              <a:t>this page</a:t>
            </a:r>
            <a:r>
              <a:rPr lang="en-US" sz="1700" smtClean="0"/>
              <a:t>.</a:t>
            </a:r>
          </a:p>
          <a:p>
            <a:pPr eaLnBrk="1" hangingPunct="1">
              <a:lnSpc>
                <a:spcPct val="80000"/>
              </a:lnSpc>
            </a:pPr>
            <a:r>
              <a:rPr lang="en-US" sz="2000" smtClean="0"/>
              <a:t>E-Mail Lists</a:t>
            </a:r>
          </a:p>
          <a:p>
            <a:pPr lvl="1" eaLnBrk="1" hangingPunct="1">
              <a:lnSpc>
                <a:spcPct val="80000"/>
              </a:lnSpc>
            </a:pPr>
            <a:r>
              <a:rPr lang="en-US" sz="1700" smtClean="0"/>
              <a:t>One for VDW Users.</a:t>
            </a:r>
          </a:p>
          <a:p>
            <a:pPr lvl="1" eaLnBrk="1" hangingPunct="1">
              <a:lnSpc>
                <a:spcPct val="80000"/>
              </a:lnSpc>
            </a:pPr>
            <a:r>
              <a:rPr lang="en-US" sz="1700" smtClean="0"/>
              <a:t>One for VIG.</a:t>
            </a:r>
          </a:p>
          <a:p>
            <a:pPr lvl="1" eaLnBrk="1" hangingPunct="1">
              <a:lnSpc>
                <a:spcPct val="80000"/>
              </a:lnSpc>
            </a:pPr>
            <a:r>
              <a:rPr lang="en-US" sz="1700" smtClean="0"/>
              <a:t>One per Workgroup.</a:t>
            </a:r>
          </a:p>
          <a:p>
            <a:pPr lvl="1" eaLnBrk="1" hangingPunct="1">
              <a:lnSpc>
                <a:spcPct val="80000"/>
              </a:lnSpc>
            </a:pPr>
            <a:r>
              <a:rPr lang="en-US" sz="1700" smtClean="0"/>
              <a:t>Subscribe to any or all on </a:t>
            </a:r>
            <a:r>
              <a:rPr lang="en-US" sz="1700" smtClean="0">
                <a:hlinkClick r:id="rId3"/>
              </a:rPr>
              <a:t>this page</a:t>
            </a:r>
            <a:r>
              <a:rPr lang="en-US" sz="1700" smtClean="0"/>
              <a:t>.</a:t>
            </a:r>
          </a:p>
          <a:p>
            <a:pPr eaLnBrk="1" hangingPunct="1">
              <a:lnSpc>
                <a:spcPct val="80000"/>
              </a:lnSpc>
            </a:pPr>
            <a:r>
              <a:rPr lang="en-US" sz="2000" smtClean="0"/>
              <a:t>We need you!</a:t>
            </a:r>
          </a:p>
          <a:p>
            <a:pPr lvl="1" eaLnBrk="1" hangingPunct="1">
              <a:lnSpc>
                <a:spcPct val="80000"/>
              </a:lnSpc>
            </a:pPr>
            <a:r>
              <a:rPr lang="en-US" sz="1700" smtClean="0"/>
              <a:t>Nearly all of this is volunteer effort.</a:t>
            </a:r>
          </a:p>
          <a:p>
            <a:pPr lvl="1" eaLnBrk="1" hangingPunct="1">
              <a:lnSpc>
                <a:spcPct val="80000"/>
              </a:lnSpc>
            </a:pPr>
            <a:r>
              <a:rPr lang="en-US" sz="1700" smtClean="0"/>
              <a:t>Please consider joining one or more Workgroups.</a:t>
            </a:r>
          </a:p>
        </p:txBody>
      </p:sp>
    </p:spTree>
  </p:cSld>
  <p:clrMapOvr>
    <a:masterClrMapping/>
  </p:clrMapOvr>
  <p:transition spd="med" advTm="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4"/>
          <p:cNvSpPr>
            <a:spLocks noGrp="1"/>
          </p:cNvSpPr>
          <p:nvPr>
            <p:ph type="ctrTitle" idx="4294967295"/>
          </p:nvPr>
        </p:nvSpPr>
        <p:spPr>
          <a:xfrm>
            <a:off x="685800" y="2130425"/>
            <a:ext cx="7772400" cy="1470025"/>
          </a:xfrm>
        </p:spPr>
        <p:txBody>
          <a:bodyPr lIns="91440" tIns="45720" rIns="91440" bIns="45720" anchor="ctr"/>
          <a:lstStyle/>
          <a:p>
            <a:r>
              <a:rPr lang="en-US" smtClean="0"/>
              <a:t>Thank You!</a:t>
            </a:r>
          </a:p>
        </p:txBody>
      </p:sp>
      <p:sp>
        <p:nvSpPr>
          <p:cNvPr id="98306" name="Rectangle 5"/>
          <p:cNvSpPr>
            <a:spLocks noGrp="1"/>
          </p:cNvSpPr>
          <p:nvPr>
            <p:ph type="subTitle" idx="4294967295"/>
          </p:nvPr>
        </p:nvSpPr>
        <p:spPr>
          <a:xfrm>
            <a:off x="1412875" y="5116513"/>
            <a:ext cx="2840038" cy="593725"/>
          </a:xfrm>
        </p:spPr>
        <p:txBody>
          <a:bodyPr lIns="91440" tIns="45720" rIns="91440" bIns="45720"/>
          <a:lstStyle/>
          <a:p>
            <a:pPr marL="0" indent="0" algn="ctr">
              <a:buFont typeface="Wingdings" pitchFamily="2" charset="2"/>
              <a:buNone/>
            </a:pPr>
            <a:r>
              <a:rPr lang="en-US" smtClean="0"/>
              <a:t>pardee.r@ghc.org</a:t>
            </a:r>
          </a:p>
        </p:txBody>
      </p:sp>
    </p:spTree>
  </p:cSld>
  <p:clrMapOvr>
    <a:masterClrMapping/>
  </p:clrMapOvr>
  <p:transition spd="med" advTm="13563">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511175" y="214313"/>
            <a:ext cx="6553200" cy="714375"/>
          </a:xfrm>
        </p:spPr>
        <p:txBody>
          <a:bodyPr lIns="91440" tIns="45720" rIns="91440" bIns="45720" anchor="ctr"/>
          <a:lstStyle/>
          <a:p>
            <a:pPr eaLnBrk="1" hangingPunct="1"/>
            <a:r>
              <a:rPr lang="en-US" smtClean="0"/>
              <a:t>The VDW is…</a:t>
            </a:r>
          </a:p>
        </p:txBody>
      </p:sp>
      <p:sp>
        <p:nvSpPr>
          <p:cNvPr id="55298" name="Rectangle 3"/>
          <p:cNvSpPr>
            <a:spLocks noGrp="1" noChangeArrowheads="1"/>
          </p:cNvSpPr>
          <p:nvPr>
            <p:ph sz="quarter" idx="4294967295"/>
          </p:nvPr>
        </p:nvSpPr>
        <p:spPr>
          <a:xfrm>
            <a:off x="798513" y="1214438"/>
            <a:ext cx="6604000" cy="5005387"/>
          </a:xfrm>
        </p:spPr>
        <p:txBody>
          <a:bodyPr lIns="91440" tIns="45720" rIns="91440" bIns="45720"/>
          <a:lstStyle/>
          <a:p>
            <a:pPr eaLnBrk="1" hangingPunct="1"/>
            <a:r>
              <a:rPr lang="en-US" sz="2100" i="1" smtClean="0"/>
              <a:t>a series of </a:t>
            </a:r>
            <a:r>
              <a:rPr lang="en-US" sz="2100" b="0" i="1" smtClean="0"/>
              <a:t>dataset standards</a:t>
            </a:r>
            <a:r>
              <a:rPr lang="en-US" sz="2100" i="1" smtClean="0"/>
              <a:t> and </a:t>
            </a:r>
            <a:r>
              <a:rPr lang="en-US" sz="2100" b="0" i="1" smtClean="0"/>
              <a:t>automated processes in place at each of 15 HMORN sites,</a:t>
            </a:r>
            <a:endParaRPr lang="en-US" sz="2100" i="1" smtClean="0"/>
          </a:p>
          <a:p>
            <a:pPr eaLnBrk="1" hangingPunct="1"/>
            <a:r>
              <a:rPr lang="en-US" sz="2100" i="1" smtClean="0"/>
              <a:t>that allow SAS programs written at one HMORN Site to be run against all the others</a:t>
            </a:r>
          </a:p>
          <a:p>
            <a:pPr lvl="1" eaLnBrk="1" hangingPunct="1"/>
            <a:r>
              <a:rPr lang="en-US" b="1" i="1" smtClean="0"/>
              <a:t>quickly</a:t>
            </a:r>
            <a:r>
              <a:rPr lang="en-US" i="1" smtClean="0"/>
              <a:t>, and </a:t>
            </a:r>
          </a:p>
          <a:p>
            <a:pPr lvl="1" eaLnBrk="1" hangingPunct="1"/>
            <a:r>
              <a:rPr lang="en-US" i="1" smtClean="0"/>
              <a:t>with a minimum of site-specific customization. </a:t>
            </a:r>
          </a:p>
        </p:txBody>
      </p:sp>
    </p:spTree>
  </p:cSld>
  <p:clrMapOvr>
    <a:masterClrMapping/>
  </p:clrMapOvr>
  <p:transition spd="med" advTm="255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511175" y="214313"/>
            <a:ext cx="6553200" cy="714375"/>
          </a:xfrm>
        </p:spPr>
        <p:txBody>
          <a:bodyPr lIns="91440" tIns="45720" rIns="91440" bIns="45720" anchor="ctr"/>
          <a:lstStyle/>
          <a:p>
            <a:pPr eaLnBrk="1" hangingPunct="1"/>
            <a:r>
              <a:rPr lang="en-US" smtClean="0"/>
              <a:t>It is </a:t>
            </a:r>
            <a:r>
              <a:rPr lang="en-US" i="1" smtClean="0"/>
              <a:t>Not</a:t>
            </a:r>
            <a:r>
              <a:rPr lang="en-US" smtClean="0"/>
              <a:t>…</a:t>
            </a:r>
          </a:p>
        </p:txBody>
      </p:sp>
      <p:sp>
        <p:nvSpPr>
          <p:cNvPr id="57346" name="Rectangle 3"/>
          <p:cNvSpPr>
            <a:spLocks noGrp="1" noChangeArrowheads="1"/>
          </p:cNvSpPr>
          <p:nvPr>
            <p:ph sz="quarter" idx="4294967295"/>
          </p:nvPr>
        </p:nvSpPr>
        <p:spPr>
          <a:xfrm>
            <a:off x="798513" y="1214438"/>
            <a:ext cx="6604000" cy="5005387"/>
          </a:xfrm>
        </p:spPr>
        <p:txBody>
          <a:bodyPr lIns="91440" tIns="45720" rIns="91440" bIns="45720"/>
          <a:lstStyle/>
          <a:p>
            <a:pPr eaLnBrk="1" hangingPunct="1"/>
            <a:r>
              <a:rPr lang="en-US" sz="2100" smtClean="0"/>
              <a:t>A centralized database.</a:t>
            </a:r>
          </a:p>
          <a:p>
            <a:pPr lvl="1" eaLnBrk="1" hangingPunct="1"/>
            <a:r>
              <a:rPr lang="en-US" smtClean="0"/>
              <a:t>No secret bunker where you can get at all the data at once.</a:t>
            </a:r>
          </a:p>
          <a:p>
            <a:pPr lvl="1" eaLnBrk="1" hangingPunct="1"/>
            <a:r>
              <a:rPr lang="en-US" smtClean="0"/>
              <a:t>Data stay at the originating sites.</a:t>
            </a:r>
          </a:p>
          <a:p>
            <a:pPr eaLnBrk="1" hangingPunct="1"/>
            <a:r>
              <a:rPr lang="en-US" sz="2100" smtClean="0"/>
              <a:t>A means for fully automating data-based research.  </a:t>
            </a:r>
          </a:p>
          <a:p>
            <a:pPr lvl="1" eaLnBrk="1" hangingPunct="1"/>
            <a:r>
              <a:rPr lang="en-US" smtClean="0"/>
              <a:t>VDW is very human-mediated.</a:t>
            </a:r>
          </a:p>
          <a:p>
            <a:pPr eaLnBrk="1" hangingPunct="1"/>
            <a:r>
              <a:rPr lang="en-US" sz="2000" smtClean="0"/>
              <a:t>A replacement for the local data you already know &amp; love.</a:t>
            </a:r>
          </a:p>
        </p:txBody>
      </p:sp>
    </p:spTree>
  </p:cSld>
  <p:clrMapOvr>
    <a:masterClrMapping/>
  </p:clrMapOvr>
  <p:transition spd="med" advTm="14661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idx="4294967295"/>
          </p:nvPr>
        </p:nvSpPr>
        <p:spPr>
          <a:xfrm>
            <a:off x="511175" y="214313"/>
            <a:ext cx="6553200" cy="714375"/>
          </a:xfrm>
        </p:spPr>
        <p:txBody>
          <a:bodyPr lIns="91440" tIns="45720" rIns="91440" bIns="45720" anchor="ctr"/>
          <a:lstStyle/>
          <a:p>
            <a:pPr eaLnBrk="1" hangingPunct="1"/>
            <a:r>
              <a:rPr lang="en-US" smtClean="0"/>
              <a:t>Brief History</a:t>
            </a:r>
          </a:p>
        </p:txBody>
      </p:sp>
      <p:sp>
        <p:nvSpPr>
          <p:cNvPr id="59394" name="Rectangle 3"/>
          <p:cNvSpPr>
            <a:spLocks noGrp="1" noChangeArrowheads="1"/>
          </p:cNvSpPr>
          <p:nvPr>
            <p:ph sz="quarter" idx="4294967295"/>
          </p:nvPr>
        </p:nvSpPr>
        <p:spPr>
          <a:xfrm>
            <a:off x="798513" y="1214438"/>
            <a:ext cx="6604000" cy="5005387"/>
          </a:xfrm>
        </p:spPr>
        <p:txBody>
          <a:bodyPr lIns="91440" tIns="45720" rIns="91440" bIns="45720"/>
          <a:lstStyle/>
          <a:p>
            <a:pPr eaLnBrk="1" hangingPunct="1">
              <a:lnSpc>
                <a:spcPct val="90000"/>
              </a:lnSpc>
            </a:pPr>
            <a:r>
              <a:rPr lang="en-US" sz="2100" smtClean="0"/>
              <a:t>Pre-2002: No VDW. Collaborative studies had each site doing its own custom programming.  </a:t>
            </a:r>
          </a:p>
          <a:p>
            <a:pPr lvl="1" eaLnBrk="1" hangingPunct="1">
              <a:lnSpc>
                <a:spcPct val="90000"/>
              </a:lnSpc>
            </a:pPr>
            <a:r>
              <a:rPr lang="en-US" smtClean="0"/>
              <a:t>At project end—toss the data (!)</a:t>
            </a:r>
          </a:p>
          <a:p>
            <a:pPr lvl="1" eaLnBrk="1" hangingPunct="1">
              <a:lnSpc>
                <a:spcPct val="90000"/>
              </a:lnSpc>
            </a:pPr>
            <a:r>
              <a:rPr lang="en-US" smtClean="0"/>
              <a:t>Expensive &amp; Inefficient</a:t>
            </a:r>
          </a:p>
          <a:p>
            <a:pPr eaLnBrk="1" hangingPunct="1">
              <a:lnSpc>
                <a:spcPct val="90000"/>
              </a:lnSpc>
            </a:pPr>
            <a:r>
              <a:rPr lang="en-US" sz="2100" smtClean="0"/>
              <a:t>2002: Cancer Research Network uses infrastructure $ to </a:t>
            </a:r>
          </a:p>
          <a:p>
            <a:pPr lvl="1" eaLnBrk="1" hangingPunct="1">
              <a:lnSpc>
                <a:spcPct val="90000"/>
              </a:lnSpc>
            </a:pPr>
            <a:r>
              <a:rPr lang="en-US" smtClean="0"/>
              <a:t>develop standardized dataset specifications,</a:t>
            </a:r>
          </a:p>
          <a:p>
            <a:pPr lvl="1" eaLnBrk="1" hangingPunct="1">
              <a:lnSpc>
                <a:spcPct val="90000"/>
              </a:lnSpc>
            </a:pPr>
            <a:r>
              <a:rPr lang="en-US" smtClean="0"/>
              <a:t>fund the effort of reshaping local data into these standard specifications.</a:t>
            </a:r>
          </a:p>
        </p:txBody>
      </p:sp>
    </p:spTree>
  </p:cSld>
  <p:clrMapOvr>
    <a:masterClrMapping/>
  </p:clrMapOvr>
  <p:transition spd="med" advTm="176126">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a:xfrm>
            <a:off x="511175" y="214313"/>
            <a:ext cx="6553200" cy="714375"/>
          </a:xfrm>
        </p:spPr>
        <p:txBody>
          <a:bodyPr lIns="91440" tIns="45720" rIns="91440" bIns="45720" anchor="ctr"/>
          <a:lstStyle/>
          <a:p>
            <a:pPr eaLnBrk="1" hangingPunct="1"/>
            <a:r>
              <a:rPr lang="en-US" smtClean="0"/>
              <a:t>Brief History (cont)</a:t>
            </a:r>
          </a:p>
        </p:txBody>
      </p:sp>
      <p:sp>
        <p:nvSpPr>
          <p:cNvPr id="61442" name="Rectangle 3"/>
          <p:cNvSpPr>
            <a:spLocks noGrp="1" noChangeArrowheads="1"/>
          </p:cNvSpPr>
          <p:nvPr>
            <p:ph sz="quarter" idx="4294967295"/>
          </p:nvPr>
        </p:nvSpPr>
        <p:spPr>
          <a:xfrm>
            <a:off x="798513" y="1214438"/>
            <a:ext cx="6604000" cy="5005387"/>
          </a:xfrm>
        </p:spPr>
        <p:txBody>
          <a:bodyPr lIns="91440" tIns="45720" rIns="91440" bIns="45720"/>
          <a:lstStyle/>
          <a:p>
            <a:pPr eaLnBrk="1" hangingPunct="1">
              <a:lnSpc>
                <a:spcPct val="90000"/>
              </a:lnSpc>
            </a:pPr>
            <a:r>
              <a:rPr lang="en-US" sz="2100" smtClean="0"/>
              <a:t>2009: Seeing its benefits &amp; general applicability, HMORN took on governance of the VDW.</a:t>
            </a:r>
          </a:p>
          <a:p>
            <a:pPr eaLnBrk="1" hangingPunct="1">
              <a:lnSpc>
                <a:spcPct val="90000"/>
              </a:lnSpc>
            </a:pPr>
            <a:r>
              <a:rPr lang="en-US" sz="2100" smtClean="0"/>
              <a:t>Site VDW activities funded variously by project infrastructure + Indirect $.</a:t>
            </a:r>
          </a:p>
          <a:p>
            <a:pPr eaLnBrk="1" hangingPunct="1">
              <a:lnSpc>
                <a:spcPct val="90000"/>
              </a:lnSpc>
            </a:pPr>
            <a:r>
              <a:rPr lang="en-US" sz="2100" smtClean="0"/>
              <a:t>HMORN VDW Operations Committee (VOC) formed to manage &amp; coordinate:</a:t>
            </a:r>
          </a:p>
          <a:p>
            <a:pPr lvl="1" eaLnBrk="1" hangingPunct="1">
              <a:lnSpc>
                <a:spcPct val="90000"/>
              </a:lnSpc>
            </a:pPr>
            <a:r>
              <a:rPr lang="en-US" smtClean="0"/>
              <a:t>Specifications</a:t>
            </a:r>
          </a:p>
          <a:p>
            <a:pPr lvl="1" eaLnBrk="1" hangingPunct="1">
              <a:lnSpc>
                <a:spcPct val="90000"/>
              </a:lnSpc>
            </a:pPr>
            <a:r>
              <a:rPr lang="en-US" smtClean="0"/>
              <a:t>Documentation</a:t>
            </a:r>
          </a:p>
          <a:p>
            <a:pPr lvl="1" eaLnBrk="1" hangingPunct="1">
              <a:lnSpc>
                <a:spcPct val="90000"/>
              </a:lnSpc>
            </a:pPr>
            <a:r>
              <a:rPr lang="en-US" smtClean="0"/>
              <a:t>QA Work</a:t>
            </a:r>
          </a:p>
        </p:txBody>
      </p:sp>
    </p:spTree>
  </p:cSld>
  <p:clrMapOvr>
    <a:masterClrMapping/>
  </p:clrMapOvr>
  <p:transition spd="med" advTm="136969">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p:txBody>
          <a:bodyPr lIns="91440" tIns="45720" rIns="91440" bIns="45720" anchor="ctr"/>
          <a:lstStyle/>
          <a:p>
            <a:pPr eaLnBrk="1" hangingPunct="1"/>
            <a:r>
              <a:rPr lang="en-US" smtClean="0"/>
              <a:t>How does it work?</a:t>
            </a:r>
          </a:p>
        </p:txBody>
      </p:sp>
      <p:pic>
        <p:nvPicPr>
          <p:cNvPr id="63490" name="Picture 5" descr="vdw_schematic2"/>
          <p:cNvPicPr>
            <a:picLocks noChangeAspect="1" noChangeArrowheads="1"/>
          </p:cNvPicPr>
          <p:nvPr/>
        </p:nvPicPr>
        <p:blipFill>
          <a:blip r:embed="rId3"/>
          <a:srcRect/>
          <a:stretch>
            <a:fillRect/>
          </a:stretch>
        </p:blipFill>
        <p:spPr bwMode="auto">
          <a:xfrm>
            <a:off x="304800" y="1798638"/>
            <a:ext cx="8534400" cy="3230562"/>
          </a:xfrm>
          <a:prstGeom prst="rect">
            <a:avLst/>
          </a:prstGeom>
          <a:noFill/>
          <a:ln w="9525">
            <a:noFill/>
            <a:miter lim="800000"/>
            <a:headEnd/>
            <a:tailEnd/>
          </a:ln>
        </p:spPr>
      </p:pic>
    </p:spTree>
  </p:cSld>
  <p:clrMapOvr>
    <a:masterClrMapping/>
  </p:clrMapOvr>
  <p:transition spd="med" advTm="180781">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idx="4294967295"/>
          </p:nvPr>
        </p:nvSpPr>
        <p:spPr>
          <a:xfrm>
            <a:off x="511175" y="214313"/>
            <a:ext cx="6553200" cy="714375"/>
          </a:xfrm>
        </p:spPr>
        <p:txBody>
          <a:bodyPr lIns="91440" tIns="45720" rIns="91440" bIns="45720" anchor="ctr"/>
          <a:lstStyle/>
          <a:p>
            <a:pPr eaLnBrk="1" hangingPunct="1"/>
            <a:r>
              <a:rPr lang="en-US" smtClean="0"/>
              <a:t>What are the benefits?</a:t>
            </a:r>
          </a:p>
        </p:txBody>
      </p:sp>
      <p:sp>
        <p:nvSpPr>
          <p:cNvPr id="65538" name="Rectangle 3"/>
          <p:cNvSpPr>
            <a:spLocks noGrp="1" noChangeArrowheads="1"/>
          </p:cNvSpPr>
          <p:nvPr>
            <p:ph sz="quarter" idx="4294967295"/>
          </p:nvPr>
        </p:nvSpPr>
        <p:spPr>
          <a:xfrm>
            <a:off x="457200" y="1600200"/>
            <a:ext cx="8229600" cy="3810000"/>
          </a:xfrm>
        </p:spPr>
        <p:txBody>
          <a:bodyPr lIns="91440" tIns="45720" rIns="91440" bIns="45720"/>
          <a:lstStyle/>
          <a:p>
            <a:pPr marL="341313" indent="-341313" eaLnBrk="1" hangingPunct="1"/>
            <a:r>
              <a:rPr lang="en-US" sz="2100" smtClean="0"/>
              <a:t>Eases collaborative data-based research.</a:t>
            </a:r>
          </a:p>
          <a:p>
            <a:pPr marL="341313" indent="-341313" eaLnBrk="1" hangingPunct="1"/>
            <a:r>
              <a:rPr lang="en-US" sz="2100" smtClean="0"/>
              <a:t>Standard macros &amp; utility code.</a:t>
            </a:r>
          </a:p>
          <a:p>
            <a:pPr marL="341313" indent="-341313" eaLnBrk="1" hangingPunct="1"/>
            <a:r>
              <a:rPr lang="en-US" sz="2100" smtClean="0"/>
              <a:t>Depending on your existing assets, could be your first unified research data warehouse: one-stop shopping.</a:t>
            </a:r>
          </a:p>
          <a:p>
            <a:pPr marL="341313" indent="-341313" eaLnBrk="1" hangingPunct="1"/>
            <a:r>
              <a:rPr lang="en-US" sz="2100" smtClean="0"/>
              <a:t>Data vetted through repeated use &amp; the bug reporting/remediation process.</a:t>
            </a:r>
          </a:p>
        </p:txBody>
      </p:sp>
      <p:sp>
        <p:nvSpPr>
          <p:cNvPr id="65539" name="Text Box 4"/>
          <p:cNvSpPr txBox="1">
            <a:spLocks noChangeArrowheads="1"/>
          </p:cNvSpPr>
          <p:nvPr/>
        </p:nvSpPr>
        <p:spPr bwMode="auto">
          <a:xfrm>
            <a:off x="533400" y="5181600"/>
            <a:ext cx="8001000" cy="822325"/>
          </a:xfrm>
          <a:prstGeom prst="rect">
            <a:avLst/>
          </a:prstGeom>
          <a:noFill/>
          <a:ln w="9525">
            <a:noFill/>
            <a:miter lim="800000"/>
            <a:headEnd/>
            <a:tailEnd/>
          </a:ln>
        </p:spPr>
        <p:txBody>
          <a:bodyPr>
            <a:spAutoFit/>
          </a:bodyPr>
          <a:lstStyle/>
          <a:p>
            <a:r>
              <a:rPr lang="en-US" sz="2400"/>
              <a:t>At its best, VDW is </a:t>
            </a:r>
            <a:r>
              <a:rPr lang="en-US" sz="2400" i="1"/>
              <a:t>a vehicle for preserving &amp; cumulating the benefits / fruits of project-specific work</a:t>
            </a:r>
            <a:r>
              <a:rPr lang="en-US" sz="2400"/>
              <a:t>.</a:t>
            </a:r>
          </a:p>
        </p:txBody>
      </p:sp>
    </p:spTree>
  </p:cSld>
  <p:clrMapOvr>
    <a:masterClrMapping/>
  </p:clrMapOvr>
  <p:transition spd="med" advTm="312344">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idx="4294967295"/>
          </p:nvPr>
        </p:nvSpPr>
        <p:spPr>
          <a:xfrm>
            <a:off x="511175" y="214313"/>
            <a:ext cx="6553200" cy="714375"/>
          </a:xfrm>
        </p:spPr>
        <p:txBody>
          <a:bodyPr lIns="91440" tIns="45720" rIns="91440" bIns="45720" anchor="ctr"/>
          <a:lstStyle/>
          <a:p>
            <a:pPr eaLnBrk="1" hangingPunct="1"/>
            <a:r>
              <a:rPr lang="en-US" sz="3400" smtClean="0"/>
              <a:t>How Much Data Is There?</a:t>
            </a:r>
          </a:p>
        </p:txBody>
      </p:sp>
      <p:sp>
        <p:nvSpPr>
          <p:cNvPr id="67586" name="Rectangle 3"/>
          <p:cNvSpPr>
            <a:spLocks noGrp="1" noChangeArrowheads="1"/>
          </p:cNvSpPr>
          <p:nvPr>
            <p:ph sz="quarter" idx="4294967295"/>
          </p:nvPr>
        </p:nvSpPr>
        <p:spPr>
          <a:xfrm>
            <a:off x="457200" y="1219200"/>
            <a:ext cx="8229600" cy="2209800"/>
          </a:xfrm>
        </p:spPr>
        <p:txBody>
          <a:bodyPr lIns="91440" tIns="45720" rIns="91440" bIns="45720"/>
          <a:lstStyle/>
          <a:p>
            <a:pPr eaLnBrk="1" hangingPunct="1"/>
            <a:r>
              <a:rPr lang="en-US" sz="2100" smtClean="0"/>
              <a:t>15 HMORN sites have implemented one or more VDW datasets.</a:t>
            </a:r>
          </a:p>
          <a:p>
            <a:pPr eaLnBrk="1" hangingPunct="1"/>
            <a:r>
              <a:rPr lang="en-US" sz="2100" smtClean="0"/>
              <a:t>Currently 8 data areas, comprising 15 datasets.</a:t>
            </a:r>
          </a:p>
        </p:txBody>
      </p:sp>
      <p:sp>
        <p:nvSpPr>
          <p:cNvPr id="67587" name="TextBox 9"/>
          <p:cNvSpPr txBox="1">
            <a:spLocks noChangeArrowheads="1"/>
          </p:cNvSpPr>
          <p:nvPr/>
        </p:nvSpPr>
        <p:spPr bwMode="auto">
          <a:xfrm>
            <a:off x="528638" y="2971800"/>
            <a:ext cx="4038600" cy="3013075"/>
          </a:xfrm>
          <a:prstGeom prst="rect">
            <a:avLst/>
          </a:prstGeom>
          <a:noFill/>
          <a:ln w="9525">
            <a:noFill/>
            <a:miter lim="800000"/>
            <a:headEnd/>
            <a:tailEnd/>
          </a:ln>
        </p:spPr>
        <p:txBody>
          <a:bodyPr wrap="none">
            <a:spAutoFit/>
          </a:bodyPr>
          <a:lstStyle/>
          <a:p>
            <a:pPr marL="342900" indent="-342900">
              <a:buFont typeface="Tw Cen MT"/>
              <a:buAutoNum type="arabicPeriod"/>
            </a:pPr>
            <a:r>
              <a:rPr lang="en-US" sz="2400"/>
              <a:t>Tumor</a:t>
            </a:r>
          </a:p>
          <a:p>
            <a:pPr marL="342900" indent="-342900">
              <a:buFont typeface="Tw Cen MT"/>
              <a:buAutoNum type="arabicPeriod"/>
            </a:pPr>
            <a:r>
              <a:rPr lang="en-US" sz="2400"/>
              <a:t>Utilization (encounters)</a:t>
            </a:r>
          </a:p>
          <a:p>
            <a:pPr marL="342900" indent="-342900">
              <a:buFont typeface="Tw Cen MT"/>
              <a:buAutoNum type="arabicPeriod"/>
            </a:pPr>
            <a:r>
              <a:rPr lang="en-US" sz="2400"/>
              <a:t>Enrollment/Demographics</a:t>
            </a:r>
          </a:p>
          <a:p>
            <a:pPr marL="342900" indent="-342900">
              <a:buFont typeface="Tw Cen MT"/>
              <a:buAutoNum type="arabicPeriod"/>
            </a:pPr>
            <a:r>
              <a:rPr lang="en-US" sz="2400"/>
              <a:t>Rx Fills</a:t>
            </a:r>
          </a:p>
          <a:p>
            <a:pPr marL="342900" indent="-342900">
              <a:buFont typeface="Tw Cen MT"/>
              <a:buAutoNum type="arabicPeriod"/>
            </a:pPr>
            <a:r>
              <a:rPr lang="en-US" sz="2400"/>
              <a:t>Lab Results</a:t>
            </a:r>
          </a:p>
          <a:p>
            <a:pPr marL="342900" indent="-342900">
              <a:buFont typeface="Tw Cen MT"/>
              <a:buAutoNum type="arabicPeriod"/>
            </a:pPr>
            <a:r>
              <a:rPr lang="en-US" sz="2400"/>
              <a:t>Vital Signs</a:t>
            </a:r>
          </a:p>
          <a:p>
            <a:pPr marL="342900" indent="-342900">
              <a:buFont typeface="Tw Cen MT"/>
              <a:buAutoNum type="arabicPeriod"/>
            </a:pPr>
            <a:r>
              <a:rPr lang="en-US" sz="2400"/>
              <a:t>Census</a:t>
            </a:r>
          </a:p>
          <a:p>
            <a:pPr marL="342900" indent="-342900">
              <a:buFont typeface="Tw Cen MT"/>
              <a:buAutoNum type="arabicPeriod"/>
            </a:pPr>
            <a:r>
              <a:rPr lang="en-US" sz="2400"/>
              <a:t>Death</a:t>
            </a:r>
          </a:p>
        </p:txBody>
      </p:sp>
      <p:sp>
        <p:nvSpPr>
          <p:cNvPr id="11" name="TextBox 10"/>
          <p:cNvSpPr txBox="1"/>
          <p:nvPr/>
        </p:nvSpPr>
        <p:spPr>
          <a:xfrm>
            <a:off x="5100638" y="2971800"/>
            <a:ext cx="2709862" cy="1552575"/>
          </a:xfrm>
          <a:prstGeom prst="rect">
            <a:avLst/>
          </a:prstGeom>
          <a:noFill/>
        </p:spPr>
        <p:txBody>
          <a:bodyPr wrap="none">
            <a:spAutoFit/>
          </a:bodyPr>
          <a:lstStyle/>
          <a:p>
            <a:pPr>
              <a:defRPr/>
            </a:pPr>
            <a:r>
              <a:rPr lang="en-US" sz="2400" dirty="0">
                <a:ea typeface="+mn-ea"/>
              </a:rPr>
              <a:t>Coming Soon:</a:t>
            </a:r>
          </a:p>
          <a:p>
            <a:pPr marL="342900" indent="-342900">
              <a:buFont typeface="+mj-lt"/>
              <a:buAutoNum type="arabicPeriod"/>
              <a:defRPr/>
            </a:pPr>
            <a:r>
              <a:rPr lang="en-US" sz="2400" dirty="0">
                <a:ea typeface="+mn-ea"/>
              </a:rPr>
              <a:t>Infusion (chemo)</a:t>
            </a:r>
          </a:p>
          <a:p>
            <a:pPr marL="342900" indent="-342900">
              <a:buFont typeface="+mj-lt"/>
              <a:buAutoNum type="arabicPeriod"/>
              <a:defRPr/>
            </a:pPr>
            <a:r>
              <a:rPr lang="en-US" sz="2400" dirty="0">
                <a:ea typeface="+mn-ea"/>
              </a:rPr>
              <a:t>Orders</a:t>
            </a:r>
          </a:p>
          <a:p>
            <a:pPr marL="342900" indent="-342900">
              <a:buFont typeface="+mj-lt"/>
              <a:buAutoNum type="arabicPeriod"/>
              <a:defRPr/>
            </a:pPr>
            <a:r>
              <a:rPr lang="en-US" sz="2400" dirty="0">
                <a:ea typeface="+mn-ea"/>
              </a:rPr>
              <a:t>Dental</a:t>
            </a:r>
          </a:p>
        </p:txBody>
      </p:sp>
    </p:spTree>
  </p:cSld>
  <p:clrMapOvr>
    <a:masterClrMapping/>
  </p:clrMapOvr>
  <p:transition spd="med" advTm="131594">
    <p:fade/>
  </p:transition>
  <p:timing>
    <p:tnLst>
      <p:par>
        <p:cTn id="1" dur="indefinite" restart="never" nodeType="tmRoot"/>
      </p:par>
    </p:tnLst>
  </p:timing>
</p:sld>
</file>

<file path=ppt/theme/theme1.xml><?xml version="1.0" encoding="utf-8"?>
<a:theme xmlns:a="http://schemas.openxmlformats.org/drawingml/2006/main" name="testdoc">
  <a:themeElements>
    <a:clrScheme name="">
      <a:dk1>
        <a:srgbClr val="000000"/>
      </a:dk1>
      <a:lt1>
        <a:srgbClr val="FFFFFF"/>
      </a:lt1>
      <a:dk2>
        <a:srgbClr val="FFFFFF"/>
      </a:dk2>
      <a:lt2>
        <a:srgbClr val="080808"/>
      </a:lt2>
      <a:accent1>
        <a:srgbClr val="459CBD"/>
      </a:accent1>
      <a:accent2>
        <a:srgbClr val="BAA125"/>
      </a:accent2>
      <a:accent3>
        <a:srgbClr val="FFFFFF"/>
      </a:accent3>
      <a:accent4>
        <a:srgbClr val="000000"/>
      </a:accent4>
      <a:accent5>
        <a:srgbClr val="B0CBDB"/>
      </a:accent5>
      <a:accent6>
        <a:srgbClr val="A89120"/>
      </a:accent6>
      <a:hlink>
        <a:srgbClr val="788CB6"/>
      </a:hlink>
      <a:folHlink>
        <a:srgbClr val="956026"/>
      </a:folHlink>
    </a:clrScheme>
    <a:fontScheme name="testdoc">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stdo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do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do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do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do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do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do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estdoc 8">
        <a:dk1>
          <a:srgbClr val="000000"/>
        </a:dk1>
        <a:lt1>
          <a:srgbClr val="FFFFFF"/>
        </a:lt1>
        <a:dk2>
          <a:srgbClr val="FFFFFF"/>
        </a:dk2>
        <a:lt2>
          <a:srgbClr val="080808"/>
        </a:lt2>
        <a:accent1>
          <a:srgbClr val="006666"/>
        </a:accent1>
        <a:accent2>
          <a:srgbClr val="336699"/>
        </a:accent2>
        <a:accent3>
          <a:srgbClr val="FFFFFF"/>
        </a:accent3>
        <a:accent4>
          <a:srgbClr val="000000"/>
        </a:accent4>
        <a:accent5>
          <a:srgbClr val="AAB8B8"/>
        </a:accent5>
        <a:accent6>
          <a:srgbClr val="2D5C8A"/>
        </a:accent6>
        <a:hlink>
          <a:srgbClr val="FFB089"/>
        </a:hlink>
        <a:folHlink>
          <a:srgbClr val="F9FEB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doc">
  <a:themeElements>
    <a:clrScheme name="">
      <a:dk1>
        <a:srgbClr val="000000"/>
      </a:dk1>
      <a:lt1>
        <a:srgbClr val="FFFFFF"/>
      </a:lt1>
      <a:dk2>
        <a:srgbClr val="FFFFFF"/>
      </a:dk2>
      <a:lt2>
        <a:srgbClr val="080808"/>
      </a:lt2>
      <a:accent1>
        <a:srgbClr val="459CBD"/>
      </a:accent1>
      <a:accent2>
        <a:srgbClr val="BAA125"/>
      </a:accent2>
      <a:accent3>
        <a:srgbClr val="FFFFFF"/>
      </a:accent3>
      <a:accent4>
        <a:srgbClr val="000000"/>
      </a:accent4>
      <a:accent5>
        <a:srgbClr val="B0CBDB"/>
      </a:accent5>
      <a:accent6>
        <a:srgbClr val="A89120"/>
      </a:accent6>
      <a:hlink>
        <a:srgbClr val="788CB6"/>
      </a:hlink>
      <a:folHlink>
        <a:srgbClr val="956026"/>
      </a:folHlink>
    </a:clrScheme>
    <a:fontScheme name="1_testdoc">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estdo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testdo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testdo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testdo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testdo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testdo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testdo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testdoc 8">
        <a:dk1>
          <a:srgbClr val="000000"/>
        </a:dk1>
        <a:lt1>
          <a:srgbClr val="FFFFFF"/>
        </a:lt1>
        <a:dk2>
          <a:srgbClr val="FFFFFF"/>
        </a:dk2>
        <a:lt2>
          <a:srgbClr val="080808"/>
        </a:lt2>
        <a:accent1>
          <a:srgbClr val="006666"/>
        </a:accent1>
        <a:accent2>
          <a:srgbClr val="336699"/>
        </a:accent2>
        <a:accent3>
          <a:srgbClr val="FFFFFF"/>
        </a:accent3>
        <a:accent4>
          <a:srgbClr val="000000"/>
        </a:accent4>
        <a:accent5>
          <a:srgbClr val="AAB8B8"/>
        </a:accent5>
        <a:accent6>
          <a:srgbClr val="2D5C8A"/>
        </a:accent6>
        <a:hlink>
          <a:srgbClr val="FFB089"/>
        </a:hlink>
        <a:folHlink>
          <a:srgbClr val="F9FEB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testdoc">
  <a:themeElements>
    <a:clrScheme name="">
      <a:dk1>
        <a:srgbClr val="000000"/>
      </a:dk1>
      <a:lt1>
        <a:srgbClr val="FFFFFF"/>
      </a:lt1>
      <a:dk2>
        <a:srgbClr val="FFFFFF"/>
      </a:dk2>
      <a:lt2>
        <a:srgbClr val="080808"/>
      </a:lt2>
      <a:accent1>
        <a:srgbClr val="459CBD"/>
      </a:accent1>
      <a:accent2>
        <a:srgbClr val="BAA125"/>
      </a:accent2>
      <a:accent3>
        <a:srgbClr val="FFFFFF"/>
      </a:accent3>
      <a:accent4>
        <a:srgbClr val="000000"/>
      </a:accent4>
      <a:accent5>
        <a:srgbClr val="B0CBDB"/>
      </a:accent5>
      <a:accent6>
        <a:srgbClr val="A89120"/>
      </a:accent6>
      <a:hlink>
        <a:srgbClr val="788CB6"/>
      </a:hlink>
      <a:folHlink>
        <a:srgbClr val="956026"/>
      </a:folHlink>
    </a:clrScheme>
    <a:fontScheme name="2_testdoc">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testdo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testdo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testdo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testdo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testdo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testdo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testdo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testdoc 8">
        <a:dk1>
          <a:srgbClr val="000000"/>
        </a:dk1>
        <a:lt1>
          <a:srgbClr val="FFFFFF"/>
        </a:lt1>
        <a:dk2>
          <a:srgbClr val="FFFFFF"/>
        </a:dk2>
        <a:lt2>
          <a:srgbClr val="080808"/>
        </a:lt2>
        <a:accent1>
          <a:srgbClr val="006666"/>
        </a:accent1>
        <a:accent2>
          <a:srgbClr val="336699"/>
        </a:accent2>
        <a:accent3>
          <a:srgbClr val="FFFFFF"/>
        </a:accent3>
        <a:accent4>
          <a:srgbClr val="000000"/>
        </a:accent4>
        <a:accent5>
          <a:srgbClr val="AAB8B8"/>
        </a:accent5>
        <a:accent6>
          <a:srgbClr val="2D5C8A"/>
        </a:accent6>
        <a:hlink>
          <a:srgbClr val="FFB089"/>
        </a:hlink>
        <a:folHlink>
          <a:srgbClr val="F9FEB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892</TotalTime>
  <Words>2113</Words>
  <Application>Microsoft Office PowerPoint</Application>
  <PresentationFormat>On-screen Show (4:3)</PresentationFormat>
  <Paragraphs>246</Paragraphs>
  <Slides>27</Slides>
  <Notes>19</Notes>
  <HiddenSlides>0</HiddenSlides>
  <MMClips>0</MMClips>
  <ScaleCrop>false</ScaleCrop>
  <HeadingPairs>
    <vt:vector size="8" baseType="variant">
      <vt:variant>
        <vt:lpstr>Fonts Used</vt:lpstr>
      </vt:variant>
      <vt:variant>
        <vt:i4>6</vt:i4>
      </vt:variant>
      <vt:variant>
        <vt:lpstr>Design Template</vt:lpstr>
      </vt:variant>
      <vt:variant>
        <vt:i4>4</vt:i4>
      </vt:variant>
      <vt:variant>
        <vt:lpstr>Embedded OLE Servers</vt:lpstr>
      </vt:variant>
      <vt:variant>
        <vt:i4>2</vt:i4>
      </vt:variant>
      <vt:variant>
        <vt:lpstr>Slide Titles</vt:lpstr>
      </vt:variant>
      <vt:variant>
        <vt:i4>27</vt:i4>
      </vt:variant>
    </vt:vector>
  </HeadingPairs>
  <TitlesOfParts>
    <vt:vector size="39" baseType="lpstr">
      <vt:lpstr>Arial</vt:lpstr>
      <vt:lpstr>MS PGothic</vt:lpstr>
      <vt:lpstr>Wingdings</vt:lpstr>
      <vt:lpstr>Monotype Sorts</vt:lpstr>
      <vt:lpstr>Tw Cen MT</vt:lpstr>
      <vt:lpstr>Times New Roman</vt:lpstr>
      <vt:lpstr>testdoc</vt:lpstr>
      <vt:lpstr>1_testdoc</vt:lpstr>
      <vt:lpstr>2_testdoc</vt:lpstr>
      <vt:lpstr>Default Design</vt:lpstr>
      <vt:lpstr>Visio</vt:lpstr>
      <vt:lpstr>Document</vt:lpstr>
      <vt:lpstr>QUESTIONS &amp; ANSWERS ABOUT THE VIRTUAL DATA WAREHOUSE</vt:lpstr>
      <vt:lpstr>Meta</vt:lpstr>
      <vt:lpstr>The VDW is…</vt:lpstr>
      <vt:lpstr>It is Not…</vt:lpstr>
      <vt:lpstr>Brief History</vt:lpstr>
      <vt:lpstr>Brief History (cont)</vt:lpstr>
      <vt:lpstr>How does it work?</vt:lpstr>
      <vt:lpstr>What are the benefits?</vt:lpstr>
      <vt:lpstr>How Much Data Is There?</vt:lpstr>
      <vt:lpstr>HMORN Sites</vt:lpstr>
      <vt:lpstr>VDW Data Areas</vt:lpstr>
      <vt:lpstr>Over what span of time?</vt:lpstr>
      <vt:lpstr>What types of people/data?</vt:lpstr>
      <vt:lpstr>Slide 14</vt:lpstr>
      <vt:lpstr>Where is VDW Documented?</vt:lpstr>
      <vt:lpstr>Additional Material of Interest</vt:lpstr>
      <vt:lpstr>Using the VDW</vt:lpstr>
      <vt:lpstr>Using (cont)</vt:lpstr>
      <vt:lpstr>Common Pitfalls Using VDW</vt:lpstr>
      <vt:lpstr>More Pitfalls</vt:lpstr>
      <vt:lpstr>Still more pitfalls</vt:lpstr>
      <vt:lpstr>What do I need to implement VDW here?</vt:lpstr>
      <vt:lpstr>How is VDW Governed?</vt:lpstr>
      <vt:lpstr>How is VDW Governed?</vt:lpstr>
      <vt:lpstr>How is the VDW governed?</vt:lpstr>
      <vt:lpstr>Communications</vt:lpstr>
      <vt:lpstr>Thank You!</vt:lpstr>
    </vt:vector>
  </TitlesOfParts>
  <Company>GHC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 &amp; Answers about the Virtual Data Warehouse</dc:title>
  <dc:creator>Roy Pardee</dc:creator>
  <cp:lastModifiedBy>Roy Pardee</cp:lastModifiedBy>
  <cp:revision>109</cp:revision>
  <dcterms:created xsi:type="dcterms:W3CDTF">2011-09-20T23:12:36Z</dcterms:created>
  <dcterms:modified xsi:type="dcterms:W3CDTF">2012-03-08T23:11:31Z</dcterms:modified>
</cp:coreProperties>
</file>