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11.jpeg" ContentType="image/jpeg"/>
  <Override PartName="/ppt/media/image9.jpeg" ContentType="image/jpeg"/>
  <Override PartName="/ppt/media/image10.png" ContentType="image/png"/>
  <Override PartName="/ppt/media/image13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1.png" ContentType="image/png"/>
  <Override PartName="/ppt/media/image17.jpeg" ContentType="image/jpeg"/>
  <Override PartName="/ppt/media/image3.png" ContentType="image/png"/>
  <Override PartName="/ppt/media/image2.png" ContentType="image/png"/>
  <Override PartName="/ppt/media/image4.jpeg" ContentType="image/jpeg"/>
  <Override PartName="/ppt/media/image5.jpeg" ContentType="image/jpeg"/>
  <Override PartName="/ppt/media/image6.png" ContentType="image/png"/>
  <Override PartName="/ppt/media/image7.jpeg" ContentType="image/jpeg"/>
  <Override PartName="/ppt/media/image12.jpeg" ContentType="image/jpeg"/>
  <Override PartName="/ppt/media/image8.jpeg" ContentType="image/jpe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31.xml" ContentType="application/vnd.openxmlformats-officedocument.presentationml.slide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560" cy="43502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000" cy="435024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000" cy="435024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000" cy="435024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000" cy="435024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www.thomas-krenn.com/en/wiki/Cmd_commands_under_Windows" TargetMode="Externa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www.youtube.com/playlist?list=PL6gx4Cwl9DGDV6SnbINlVUd0o2xT4JbMu" TargetMode="Externa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6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6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6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www.webdesignmuseum.org/web-design-history" TargetMode="External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www.w3schools.com/tags/" TargetMode="External"/><Relationship Id="rId2" Type="http://schemas.openxmlformats.org/officeDocument/2006/relationships/hyperlink" Target="https://www.w3schools.com/tags/ref_attributes.asp" TargetMode="External"/><Relationship Id="rId3" Type="http://schemas.openxmlformats.org/officeDocument/2006/relationships/hyperlink" Target="https://dev.w3.org/html5/html-author/" TargetMode="External"/><Relationship Id="rId4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5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hyperlink" Target="https://code.visualstudio.com/" TargetMode="External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hyperlink" Target="https://git-scm.com/downloads" TargetMode="External"/><Relationship Id="rId2" Type="http://schemas.openxmlformats.org/officeDocument/2006/relationships/hyperlink" Target="https://git-scm.com/book/en/v2/Getting-Started-Installing-Git" TargetMode="External"/><Relationship Id="rId3" Type="http://schemas.openxmlformats.org/officeDocument/2006/relationships/slideLayout" Target="../slideLayouts/slideLayout5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hyperlink" Target="https://code.visualstudio.com/download" TargetMode="External"/><Relationship Id="rId2" Type="http://schemas.openxmlformats.org/officeDocument/2006/relationships/slideLayout" Target="../slideLayouts/slideLayout5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hyperlink" Target="http://ampps.com/mamp" TargetMode="External"/><Relationship Id="rId2" Type="http://schemas.openxmlformats.org/officeDocument/2006/relationships/hyperlink" Target="https://www.wampserver.com/en/" TargetMode="External"/><Relationship Id="rId3" Type="http://schemas.openxmlformats.org/officeDocument/2006/relationships/slideLayout" Target="../slideLayouts/slideLayout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Where am I?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640080" y="109728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364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OK! That’s over…</a:t>
            </a:r>
            <a:endParaRPr b="0" lang="en-US" sz="4400" spc="-1" strike="noStrike">
              <a:latin typeface="Arial"/>
            </a:endParaRPr>
          </a:p>
          <a:p>
            <a:pPr marL="432000" indent="-32364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Phew...</a:t>
            </a:r>
            <a:endParaRPr b="0" lang="en-US" sz="4400" spc="-1" strike="noStrike">
              <a:latin typeface="Arial"/>
            </a:endParaRPr>
          </a:p>
          <a:p>
            <a:pPr marL="432000" indent="-32364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Time to learn...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83880" y="2200320"/>
            <a:ext cx="914292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Computer Basics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83880" y="3309120"/>
            <a:ext cx="91429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Hold on tight, this is going to go quick!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6772320" y="2651760"/>
            <a:ext cx="4815360" cy="390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Computers &amp; Networking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94" name="Content Placeholder 6" descr=""/>
          <p:cNvPicPr/>
          <p:nvPr/>
        </p:nvPicPr>
        <p:blipFill>
          <a:blip r:embed="rId1"/>
          <a:stretch/>
        </p:blipFill>
        <p:spPr>
          <a:xfrm>
            <a:off x="838080" y="2130840"/>
            <a:ext cx="5180400" cy="3740040"/>
          </a:xfrm>
          <a:prstGeom prst="rect">
            <a:avLst/>
          </a:prstGeom>
          <a:ln>
            <a:noFill/>
          </a:ln>
        </p:spPr>
      </p:pic>
      <p:sp>
        <p:nvSpPr>
          <p:cNvPr id="295" name="CustomShape 2"/>
          <p:cNvSpPr/>
          <p:nvPr/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Monitor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Computer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CPU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Memory (RAM)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Graphics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Storage (Hard Drive)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Mouse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Keyboard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How does a computer connect to the Internet?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97" name="Content Placeholder 5" descr=""/>
          <p:cNvPicPr/>
          <p:nvPr/>
        </p:nvPicPr>
        <p:blipFill>
          <a:blip r:embed="rId1"/>
          <a:stretch/>
        </p:blipFill>
        <p:spPr>
          <a:xfrm>
            <a:off x="838080" y="2124000"/>
            <a:ext cx="5180400" cy="3753720"/>
          </a:xfrm>
          <a:prstGeom prst="rect">
            <a:avLst/>
          </a:prstGeom>
          <a:ln>
            <a:noFill/>
          </a:ln>
        </p:spPr>
      </p:pic>
      <p:sp>
        <p:nvSpPr>
          <p:cNvPr id="298" name="CustomShape 2"/>
          <p:cNvSpPr/>
          <p:nvPr/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Your computer connects to a modem, either through a wired connection or a wireless connection.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That modem connects to an Internet Service Provider (ISP), like Spectrum or Verizon.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ISP connects your computer to the Internet.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1554480" y="6018480"/>
            <a:ext cx="26485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Source: http://beonservices.com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But How Does that work?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IP Addressing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IPv4 (255.255.255.255)</a:t>
            </a:r>
            <a:endParaRPr b="0" lang="en-US" sz="24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Decimal (0-9)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IPv6 (ffff:ffff:ffff:ffff:ffff:ffff:ffff:ffff)</a:t>
            </a:r>
            <a:endParaRPr b="0" lang="en-US" sz="24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Hexidecimal (0-f)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Localhost (127.0.0.1)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Domain Names (DNS)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TLD (.com, .net, .org, etc)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Subdomains (dev.example.com)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Protocols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So, we have domains and IP addresses, but what are protocols?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HTTP(S) – secure and non-secure web traffic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FTP(S) – secure and non-secure file transfer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SSH – secure shell access to servers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Web Browsers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05" name="Content Placeholder 5" descr=""/>
          <p:cNvPicPr/>
          <p:nvPr/>
        </p:nvPicPr>
        <p:blipFill>
          <a:blip r:embed="rId1"/>
          <a:stretch/>
        </p:blipFill>
        <p:spPr>
          <a:xfrm>
            <a:off x="7223760" y="2136240"/>
            <a:ext cx="4219200" cy="316404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6940440" y="1825560"/>
            <a:ext cx="4412160" cy="38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07" name="Picture 7" descr=""/>
          <p:cNvPicPr/>
          <p:nvPr/>
        </p:nvPicPr>
        <p:blipFill>
          <a:blip r:embed="rId2"/>
          <a:stretch/>
        </p:blipFill>
        <p:spPr>
          <a:xfrm>
            <a:off x="453600" y="1630440"/>
            <a:ext cx="6302880" cy="4094640"/>
          </a:xfrm>
          <a:prstGeom prst="rect">
            <a:avLst/>
          </a:prstGeom>
          <a:ln>
            <a:noFill/>
          </a:ln>
        </p:spPr>
      </p:pic>
      <p:sp>
        <p:nvSpPr>
          <p:cNvPr id="308" name="CustomShape 3"/>
          <p:cNvSpPr/>
          <p:nvPr/>
        </p:nvSpPr>
        <p:spPr>
          <a:xfrm>
            <a:off x="2263320" y="5891040"/>
            <a:ext cx="22172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Source: Wikipedia.com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Command Line Tools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Windows, click the Start button, then in the search box type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cmd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and hit enter.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You should see the window at the right.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11" name="Content Placeholder 5" descr=""/>
          <p:cNvPicPr/>
          <p:nvPr/>
        </p:nvPicPr>
        <p:blipFill>
          <a:blip r:embed="rId1"/>
          <a:srcRect l="10205" t="0" r="13048" b="0"/>
          <a:stretch/>
        </p:blipFill>
        <p:spPr>
          <a:xfrm>
            <a:off x="6309360" y="2278800"/>
            <a:ext cx="5606640" cy="337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Command Line Tools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838080" y="1825560"/>
            <a:ext cx="575388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Common Commands: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cd – change directory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dir / ls - list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copy / cp – copy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move / mv – move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del / rm – delete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More Information: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https://www.thomas-krenn.com/en/wiki/Cmd_commands_under_Windows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14" name="Content Placeholder 5" descr=""/>
          <p:cNvPicPr/>
          <p:nvPr/>
        </p:nvPicPr>
        <p:blipFill>
          <a:blip r:embed="rId2"/>
          <a:srcRect l="10205" t="0" r="13048" b="0"/>
          <a:stretch/>
        </p:blipFill>
        <p:spPr>
          <a:xfrm>
            <a:off x="6593040" y="2023560"/>
            <a:ext cx="5457960" cy="328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Command Line Tools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838080" y="1825560"/>
            <a:ext cx="575388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Tutorial: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https://www.youtube.com/playlist?list=PL6gx4Cwl9DGDV6SnbINlVUd0o2xT4JbMu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9 Videos that show the basics of how the command line in Windows works.  It’s about an hour and worth it!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317" name="Content Placeholder 5" descr=""/>
          <p:cNvPicPr/>
          <p:nvPr/>
        </p:nvPicPr>
        <p:blipFill>
          <a:blip r:embed="rId2"/>
          <a:srcRect l="10205" t="0" r="13048" b="0"/>
          <a:stretch/>
        </p:blipFill>
        <p:spPr>
          <a:xfrm>
            <a:off x="6593040" y="2023560"/>
            <a:ext cx="5457960" cy="328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Full Stack Web Development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Introductions and Course Overview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What is Web Development anyway?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2755080" y="1484280"/>
            <a:ext cx="6114240" cy="519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822960" y="253008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is Front-End development?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No, not that front end...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2596680" y="1825200"/>
            <a:ext cx="6525360" cy="435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Actually,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4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Building web applications that perform logic on a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user’s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device directly (computer, phone, etc.)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Communicate with the back-end systems that handle secure data and do complex analysis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Focuses on design and user-interaction, not on algorithmic logic and databases.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Works heavily with APIs and third-party services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Requires hyper-focus on user experience and less on behind-the-scenes databases and structure.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Accept user input and display data in a visually pleasing manner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914400" y="27432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What is Back-End Development?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823680" y="269856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…</a:t>
            </a:r>
            <a:r>
              <a:rPr b="0" lang="en-US" sz="4400" spc="-1" strike="noStrike">
                <a:latin typeface="Arial"/>
              </a:rPr>
              <a:t>...No, not that back end…...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Instead,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Working with databases and processing/storing data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Big focus on algorithms, how to make code fast and efficient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build for use cases that may not be clearly seen at the beginning of a project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Builds APIs for front-end developers to interact with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Requires a strong focus on security, structure, data aggregation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These are the devs that “make it work”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part of the iceberg you don’t see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914400" y="260712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So, Full Stack is?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Pancakes!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3867120" y="1825200"/>
            <a:ext cx="4350240" cy="435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No, but it’s really: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ability to switch between front and back-end development easily.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ability to “walk a mile in their shoes” and understand what the other developer needs to be successful.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“jack-of-all-trades” that can easily be team lead or can be a one person army for a small company.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Who am I? 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Bill Caffery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Currently working as a web developer for a major media CMS based in the midwest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Former Sr. Developer at The Buffalo News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More than 15 years experience developing websites in a variety of languages (PHP, GoLang, JS, etc)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7772400" y="1188720"/>
            <a:ext cx="4114080" cy="548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Which looks like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4787640" y="1825200"/>
            <a:ext cx="2783880" cy="435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But also sometimes this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3194640" y="1896120"/>
            <a:ext cx="5836680" cy="420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Development VS Design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Back End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Makes it work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Focus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Security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management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Stability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good backend dev is one you don’t know exists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Front End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Makes it pretty (still has to work tho)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Focus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Aesthetics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UI/UX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Presentation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good front end dev is a digital artist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 Case You’re Interested…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https://www.webdesignmuseum.org/web-design-history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Full Stack Web development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Lecture 1: HTML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HTML 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 is HTML?</a:t>
            </a:r>
            <a:endParaRPr b="0" lang="en-US" sz="3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Hyper Text Markup Language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Defines the base structure for a webpage.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Fundamental building block for every other web programming language.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Set of nested tags that define where elements display.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Basic HTML Tag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&lt;html&gt;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an HTML element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&lt;input type=“text” value=“test”&gt;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an HTML element with two attributes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&lt;a href=“test.htm”&gt;Link&lt;/a&gt;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- an HTML element with one attribute and inner content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&lt;span&gt;This is &lt;em&gt;important&lt;/em&gt;.&lt;/span&gt;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two nested HTML elements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ourier New"/>
              </a:rPr>
              <a:t>&lt;ELEMENT ATTKEY=ATTVALUE&gt;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Basic HTML Page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&lt;!doctype html&gt;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&lt;html&gt;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&lt;head&gt;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&lt;title&gt;Full Stack Developer&lt;/title&gt;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&lt;/head&gt;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&lt;body&gt;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I am going to be a developer!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&lt;/body&gt;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&lt;/html&gt;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8398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BODY Section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839880" y="1681200"/>
            <a:ext cx="1051488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Tangible parts of the page (the layout) go into the BODY section.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839880" y="2505240"/>
            <a:ext cx="5157000" cy="368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6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Headings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&lt;h1&gt;, &lt;h2&gt;, &lt;h3&gt;, &lt;h4&gt;, &lt;h5&gt;, &lt;h6&gt;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Paragraphs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&lt;pre&gt;, &lt;br&gt;, &lt;p&gt;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Text (formatting)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&lt;strong&gt;, &lt;em&gt;,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&lt;b&gt;, &lt;i&gt;, &lt;font&gt;, &lt;center&gt;</a:t>
            </a: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Hyperlinks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&lt;a&gt; (Internal, External, Anchors)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6172200" y="2505240"/>
            <a:ext cx="5182560" cy="368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3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Images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&lt;img src=“” alt=“”&gt;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Lists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&lt;ul&gt;, &lt;ol&gt;, nesting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Forms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&lt;button&gt;, &lt;input&gt;, &lt;select&gt;, &lt;textarea&gt;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Layout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&lt;div&gt;, &lt;span&gt;, &lt;table&gt;, &lt;th&gt;, &lt;tr&gt;, &lt;td&gt;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BODY Section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Attributes: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Regular Attributes: href, type, width, height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Global Attributes: draggable, style, tabindex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Event Attributes: onload, onclick, onblur, onfocus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a complete list of HTML tags and attributes: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https://www.w3schools.com/tags/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https://www.w3schools.com/tags/ref_attributes.asp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HTML 5 Specification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https://dev.w3.org/html5/html-author/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Who are you?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5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your name?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In three sentences, tell us your story and why you choose this course.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Past web development, programming, or computer experience?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What do you think make good qualities for a web developer?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b="0" lang="en-US" sz="3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What qualities do you possess that you think will make you a good developer?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8398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HEAD Section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839880" y="1681200"/>
            <a:ext cx="1051488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Intangible parts of the page (the metadata) go into the HEAD section.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839880" y="2505240"/>
            <a:ext cx="5157000" cy="368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Meta Tags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&lt;meta&gt;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Keywords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Description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Social Media tagging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Viewport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Cache Control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Page CSS Styles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&lt;style&gt;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3" name="CustomShape 4"/>
          <p:cNvSpPr/>
          <p:nvPr/>
        </p:nvSpPr>
        <p:spPr>
          <a:xfrm>
            <a:off x="6172200" y="2505240"/>
            <a:ext cx="5182560" cy="368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External Files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&lt;link&gt;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Prefetching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External CSS Files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&lt;script&gt;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External Javscript Files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Embedded Javascript Functions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Let’s Build a Page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Open a blank text editor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Notepad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Wordpad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Even Word (though this has major issues later lol)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Save the file as &lt;firstname_lastname&gt;.htm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Reopen using File → Open and get ready to code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Lab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731520" y="2194560"/>
            <a:ext cx="10607040" cy="27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Build an “about me” page that includes at least one image and multiple headings.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Be as creative as possible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Describe yourself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Use ul or li tags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Look at other pages on the web and try to mimic them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BE ORIGINAL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Full Stack Web Development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Lecture 2: Setting up your environment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Setting up your dev environment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2351160" y="1603800"/>
            <a:ext cx="713232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What do we need to do?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latin typeface="Arial"/>
              </a:rPr>
              <a:t> </a:t>
            </a:r>
            <a:r>
              <a:rPr b="0" lang="en-US" sz="3870" spc="-1" strike="noStrike">
                <a:latin typeface="Arial"/>
              </a:rPr>
              <a:t>What OS are you using?</a:t>
            </a:r>
            <a:endParaRPr b="0" lang="en-US" sz="387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latin typeface="Arial"/>
              </a:rPr>
              <a:t> </a:t>
            </a:r>
            <a:r>
              <a:rPr b="0" lang="en-US" sz="3870" spc="-1" strike="noStrike">
                <a:latin typeface="Arial"/>
              </a:rPr>
              <a:t>Create your “workspace”</a:t>
            </a:r>
            <a:endParaRPr b="0" lang="en-US" sz="387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latin typeface="Arial"/>
              </a:rPr>
              <a:t> </a:t>
            </a:r>
            <a:r>
              <a:rPr b="0" lang="en-US" sz="3870" spc="-1" strike="noStrike">
                <a:latin typeface="Arial"/>
              </a:rPr>
              <a:t>Get git</a:t>
            </a:r>
            <a:endParaRPr b="0" lang="en-US" sz="387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latin typeface="Arial"/>
              </a:rPr>
              <a:t> </a:t>
            </a:r>
            <a:r>
              <a:rPr b="0" lang="en-US" sz="3870" spc="-1" strike="noStrike">
                <a:latin typeface="Arial"/>
              </a:rPr>
              <a:t>Get IDE</a:t>
            </a:r>
            <a:endParaRPr b="0" lang="en-US" sz="387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latin typeface="Arial"/>
              </a:rPr>
              <a:t> </a:t>
            </a:r>
            <a:r>
              <a:rPr b="0" lang="en-US" sz="3870" spc="-1" strike="noStrike">
                <a:latin typeface="Arial"/>
              </a:rPr>
              <a:t>Set up a local server</a:t>
            </a:r>
            <a:endParaRPr b="0" lang="en-US" sz="38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What are you running on?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609480" y="1604520"/>
            <a:ext cx="1100340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 fontScale="28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latin typeface="Arial"/>
              </a:rPr>
              <a:t>Windows VS Mac &amp; *nix</a:t>
            </a:r>
            <a:endParaRPr b="0" lang="en-US" sz="7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7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latin typeface="Arial"/>
              </a:rPr>
              <a:t>Windows/PC </a:t>
            </a:r>
            <a:endParaRPr b="0" lang="en-US" sz="6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400" spc="-1" strike="noStrike">
                <a:latin typeface="Arial"/>
              </a:rPr>
              <a:t>Easy to use</a:t>
            </a:r>
            <a:endParaRPr b="0" lang="en-US" sz="5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400" spc="-1" strike="noStrike">
                <a:latin typeface="Arial"/>
              </a:rPr>
              <a:t>More difficult to develop on</a:t>
            </a:r>
            <a:endParaRPr b="0" lang="en-US" sz="5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5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5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latin typeface="Arial"/>
              </a:rPr>
              <a:t>WTF is *nix?</a:t>
            </a:r>
            <a:endParaRPr b="0" lang="en-US" sz="6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400" spc="-1" strike="noStrike">
                <a:latin typeface="Arial"/>
              </a:rPr>
              <a:t>Linux/Unix</a:t>
            </a:r>
            <a:endParaRPr b="0" lang="en-US" sz="5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400" spc="-1" strike="noStrike">
                <a:latin typeface="Arial"/>
              </a:rPr>
              <a:t>Mac is the pretty cousin</a:t>
            </a:r>
            <a:endParaRPr b="0" lang="en-US" sz="5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400" spc="-1" strike="noStrike">
                <a:latin typeface="Arial"/>
              </a:rPr>
              <a:t>CLI (command line interface)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374" name="" descr=""/>
          <p:cNvPicPr/>
          <p:nvPr/>
        </p:nvPicPr>
        <p:blipFill>
          <a:blip r:embed="rId1"/>
          <a:stretch/>
        </p:blipFill>
        <p:spPr>
          <a:xfrm>
            <a:off x="5751000" y="2764800"/>
            <a:ext cx="3318120" cy="203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Integrated Development Environments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 IDE is a tool used for writing code. It offers lots of extensions that make writing web pages easier.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this class we will use a variety of online tools and most in-class demos will be done with VSCode (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https://code.visualstudio.com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77" name="Content Placeholder 5" descr=""/>
          <p:cNvPicPr/>
          <p:nvPr/>
        </p:nvPicPr>
        <p:blipFill>
          <a:blip r:embed="rId2"/>
          <a:stretch/>
        </p:blipFill>
        <p:spPr>
          <a:xfrm>
            <a:off x="6172200" y="1825560"/>
            <a:ext cx="5712840" cy="347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Where does the code live?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4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Set up your “workspace”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PC users: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My Documents or Desktop is a good place to start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Right click </a:t>
            </a:r>
            <a:r>
              <a:rPr b="0" lang="en-US" sz="4000" spc="-1" strike="noStrike">
                <a:latin typeface="Arial"/>
              </a:rPr>
              <a:t>→</a:t>
            </a:r>
            <a:r>
              <a:rPr b="0" lang="en-US" sz="2800" spc="-1" strike="noStrike">
                <a:latin typeface="Arial"/>
              </a:rPr>
              <a:t> create new folder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Mac/*nix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Start in your home directory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type: cd ~ (unless you did something strange, then it’s on you...)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Now create a directory named “workspace”</a:t>
            </a:r>
            <a:endParaRPr b="0" lang="en-US" sz="3200" spc="-1" strike="noStrike"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Store all coding related files in this directory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Time to download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uFillTx/>
                <a:latin typeface="Arial"/>
              </a:rPr>
              <a:t>Git!!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not girls in tanktops... hr will disapprove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Version Control System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Download →</a:t>
            </a:r>
            <a:r>
              <a:rPr b="0" lang="en-US" sz="2800" spc="-1" strike="noStrike">
                <a:latin typeface="Arial"/>
                <a:hlinkClick r:id="rId1"/>
              </a:rPr>
              <a:t>https://git-scm.com/downloads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Install →</a:t>
            </a:r>
            <a:r>
              <a:rPr b="0" lang="en-US" sz="2800" spc="-1" strike="noStrike">
                <a:latin typeface="Arial"/>
                <a:hlinkClick r:id="rId2"/>
              </a:rPr>
              <a:t>https://git-scm.com/book/en/v2/Getting-Started-Installing-Git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Interesting fact: Linus Torvalds (the guy who invented linux) sarcastically quipped about the name git (which means "unpleasant person" in British English slang): "I'm an egotistical bastard, and I name all my projects after myself. First 'Linux', now 'git'." The man page describes Git as "the stupid content tracker".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More downloading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uFillTx/>
                <a:latin typeface="Arial"/>
              </a:rPr>
              <a:t>IDE</a:t>
            </a:r>
            <a:endParaRPr b="0" lang="en-US" sz="3200" spc="-1" strike="noStrike" u="sng"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Integrated development environment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We will use VS Code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Other options exist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Eclipse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PHPStorm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Notepad++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VIM (if your a masochist)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What is this anyway?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1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this course, you will be building a real website, in groups. The design and layout of that site will be decided within your own group.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Every Class: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Part 1 - Learn a front end concept 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Part 2 - Do a lab to reinforce that lesson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Part 3 - Learn a back end concept related to the front end lesson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Part 4 - Finish up with a lab incorporating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both concepts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into the group site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Each week, the lecture slides will be posted online after class.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Almost Done!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uFillTx/>
                <a:latin typeface="Arial"/>
              </a:rPr>
              <a:t>VS Code!!</a:t>
            </a:r>
            <a:endParaRPr b="0" lang="en-US" sz="2800" spc="-1" strike="noStrike" u="sng"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Download → </a:t>
            </a:r>
            <a:r>
              <a:rPr b="0" lang="en-US" sz="1600" spc="-1" strike="noStrike">
                <a:latin typeface="Arial"/>
                <a:hlinkClick r:id="rId1"/>
              </a:rPr>
              <a:t>https://code.visualstudio.com/download</a:t>
            </a:r>
            <a:endParaRPr b="0" lang="en-US" sz="1600" spc="-1" strike="noStrike" u="sng"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Install</a:t>
            </a:r>
            <a:endParaRPr b="0" lang="en-US" sz="1600" spc="-1" strike="noStrike" u="sng"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latin typeface="Arial"/>
              </a:rPr>
              <a:t>this is super straight forward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latin typeface="Arial"/>
              </a:rPr>
              <a:t>if you have issues let me know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Open IDE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Most IDEs will now ask you to set your, workspace some handle this on save (like vscode)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Download and install any extensions or plugins as you see fit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latin typeface="Arial"/>
              </a:rPr>
              <a:t>these are completely subjective </a:t>
            </a:r>
            <a:r>
              <a:rPr b="1" lang="en-US" sz="1600" spc="-1" strike="noStrike">
                <a:latin typeface="Arial"/>
              </a:rPr>
              <a:t>you</a:t>
            </a:r>
            <a:r>
              <a:rPr b="0" lang="en-US" sz="1600" spc="-1" strike="noStrike">
                <a:latin typeface="Arial"/>
              </a:rPr>
              <a:t> will need to find out what works for you...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Last Thing… Maybe…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Lastly you MIGHT need a development server esp if using windows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If *nix use apache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Google will be your friend here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if mac use mamp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hlinkClick r:id="rId1"/>
              </a:rPr>
              <a:t>http://ampps.com/mamp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if windows use wamp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hlinkClick r:id="rId2"/>
              </a:rPr>
              <a:t>https://www.wampserver.com/en/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Congrats!!!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89" name="" descr=""/>
          <p:cNvPicPr/>
          <p:nvPr/>
        </p:nvPicPr>
        <p:blipFill>
          <a:blip r:embed="rId1"/>
          <a:stretch/>
        </p:blipFill>
        <p:spPr>
          <a:xfrm>
            <a:off x="1990440" y="1293840"/>
            <a:ext cx="8184240" cy="489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2103120" y="2468880"/>
            <a:ext cx="7314840" cy="11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latin typeface="Arial"/>
              </a:rPr>
              <a:t>Expectations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2560320" y="3840480"/>
            <a:ext cx="64004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...No, this isn’t some relationship kind of deal, I don’t need a text every time you get home safely…..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But I will expect you to: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Be present in class, physically and mentally.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Stay Up To Date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 If you miss a class, you will be lost next class, so reach out to me to catch up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before the next class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Participate and complete all assignments and all tasks.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Ask Questions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! There are no stupid questions, only stupid assumptions.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8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lab time wisely and if you finish a task early use that time to expand on a project or try to figure out something new.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Seriously!!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 also have a have full-time job, don’t wait until the last minute to ask questions, do it early enough to give me time to respond.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You get out what you put in. Full stop.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What to Expect From This Class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What will we build?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Personal “about me” page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Basic database driven CRUD api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Small 5-page team website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What are we going to learn?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HTML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CSS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JavaScript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PHP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SEO / SMO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Working with and Building APIs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Web Hosting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Security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MySQL Databases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Git / Debugging Tools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The Fine Print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838080" y="1789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0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 letter grading, this course is Pass/Fail.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All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work must be completed to receive your certificate of completion.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goals of this class are to build a portfolio for you to show potential employers, and to give you the skills necessary for an entry level position.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Attendance will be taken during each class.  If you cannot attend class, please let your instructor know.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Expectation of a minimum of 10 hours of additional studying each week, outside of lecture/lab time.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Bring computers to every class. We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will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be writing live code.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Ask as many questions as you need, and ask for clarification whenever necessary.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Again, please be present, put phones away, and give your instructor your attention.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7086</TotalTime>
  <Application>LibreOffice/6.4.6.2$Linux_X86_64 LibreOffice_project/40$Build-2</Application>
  <Words>1378</Words>
  <Paragraphs>172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2019-09-15T12:42:28Z</dcterms:created>
  <dc:creator>David Adkins</dc:creator>
  <dc:description/>
  <dc:language>en-US</dc:language>
  <cp:lastModifiedBy/>
  <dcterms:modified xsi:type="dcterms:W3CDTF">2021-01-30T22:05:55Z</dcterms:modified>
  <cp:revision>50</cp:revision>
  <dc:subject/>
  <dc:title>Full Stack Web development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