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s://www.w3schools.com/php/default.asp" TargetMode="External"/><Relationship Id="rId2" Type="http://schemas.openxmlformats.org/officeDocument/2006/relationships/hyperlink" Target="https://www.php.net/manual/en/index.php" TargetMode="External"/><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rPr>
              <a:t>Full Stack Web development</a:t>
            </a:r>
            <a:endParaRPr b="0" lang="en-US" sz="6000" spc="-1" strike="noStrike">
              <a:latin typeface="Arial"/>
            </a:endParaRPr>
          </a:p>
        </p:txBody>
      </p:sp>
      <p:sp>
        <p:nvSpPr>
          <p:cNvPr id="77" name="CustomShape 2"/>
          <p:cNvSpPr/>
          <p:nvPr/>
        </p:nvSpPr>
        <p:spPr>
          <a:xfrm>
            <a:off x="1523880" y="3602160"/>
            <a:ext cx="9143280" cy="165492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tabLst>
                <a:tab algn="l" pos="0"/>
              </a:tabLst>
            </a:pPr>
            <a:r>
              <a:rPr b="0" lang="en-US" sz="2400" spc="-1" strike="noStrike">
                <a:solidFill>
                  <a:srgbClr val="000000"/>
                </a:solidFill>
                <a:latin typeface="Calibri"/>
              </a:rPr>
              <a:t>Lecture 4: Introduction to PHP</a:t>
            </a:r>
            <a:endParaRPr b="0" lang="en-US" sz="2400" spc="-1" strike="noStrike">
              <a:latin typeface="Arial"/>
            </a:endParaRPr>
          </a:p>
          <a:p>
            <a:pPr algn="ctr">
              <a:lnSpc>
                <a:spcPct val="90000"/>
              </a:lnSpc>
              <a:spcBef>
                <a:spcPts val="100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Arrays</a:t>
            </a:r>
            <a:endParaRPr b="0" lang="en-US" sz="4400" spc="-1" strike="noStrike">
              <a:latin typeface="Arial"/>
            </a:endParaRPr>
          </a:p>
        </p:txBody>
      </p:sp>
      <p:sp>
        <p:nvSpPr>
          <p:cNvPr id="9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83000"/>
          </a:bodyPr>
          <a:p>
            <a:pPr>
              <a:lnSpc>
                <a:spcPct val="90000"/>
              </a:lnSpc>
              <a:spcBef>
                <a:spcPts val="1001"/>
              </a:spcBef>
              <a:tabLst>
                <a:tab algn="l" pos="0"/>
              </a:tabLst>
            </a:pPr>
            <a:r>
              <a:rPr b="0" lang="en-US" sz="2800" spc="-1" strike="noStrike">
                <a:solidFill>
                  <a:srgbClr val="000000"/>
                </a:solidFill>
                <a:latin typeface="Courier New"/>
              </a:rPr>
              <a:t>&lt;?php</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$y = array(“David”,”Joe”,”Beth”,”Michele”);</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echo $y[2]; // beth</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$z = array( // associative array</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	</a:t>
            </a:r>
            <a:r>
              <a:rPr b="0" lang="en-US" sz="2800" spc="-1" strike="noStrike">
                <a:solidFill>
                  <a:srgbClr val="000000"/>
                </a:solidFill>
                <a:latin typeface="Courier New"/>
              </a:rPr>
              <a:t>  ”</a:t>
            </a:r>
            <a:r>
              <a:rPr b="0" lang="en-US" sz="2800" spc="-1" strike="noStrike">
                <a:solidFill>
                  <a:srgbClr val="000000"/>
                </a:solidFill>
                <a:latin typeface="Courier New"/>
              </a:rPr>
              <a:t>name” =&gt; “David”,</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	</a:t>
            </a:r>
            <a:r>
              <a:rPr b="0" lang="en-US" sz="2800" spc="-1" strike="noStrike">
                <a:solidFill>
                  <a:srgbClr val="000000"/>
                </a:solidFill>
                <a:latin typeface="Courier New"/>
              </a:rPr>
              <a:t>  “</a:t>
            </a:r>
            <a:r>
              <a:rPr b="0" lang="en-US" sz="2800" spc="-1" strike="noStrike">
                <a:solidFill>
                  <a:srgbClr val="000000"/>
                </a:solidFill>
                <a:latin typeface="Courier New"/>
              </a:rPr>
              <a:t>age” =&gt;</a:t>
            </a:r>
            <a:r>
              <a:rPr b="0" lang="en-US" sz="2800" spc="-1" strike="noStrike">
                <a:solidFill>
                  <a:srgbClr val="000000"/>
                </a:solidFill>
                <a:latin typeface="Courier New"/>
              </a:rPr>
              <a:t>	</a:t>
            </a:r>
            <a:r>
              <a:rPr b="0" lang="en-US" sz="2800" spc="-1" strike="noStrike">
                <a:solidFill>
                  <a:srgbClr val="000000"/>
                </a:solidFill>
                <a:latin typeface="Courier New"/>
              </a:rPr>
              <a:t>38,</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	</a:t>
            </a:r>
            <a:r>
              <a:rPr b="0" lang="en-US" sz="2800" spc="-1" strike="noStrike">
                <a:solidFill>
                  <a:srgbClr val="000000"/>
                </a:solidFill>
                <a:latin typeface="Courier New"/>
              </a:rPr>
              <a:t>  ”</a:t>
            </a:r>
            <a:r>
              <a:rPr b="0" lang="en-US" sz="2800" spc="-1" strike="noStrike">
                <a:solidFill>
                  <a:srgbClr val="000000"/>
                </a:solidFill>
                <a:latin typeface="Courier New"/>
              </a:rPr>
              <a:t>gender” =&gt; “male”</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echo $z[‘age’]; // 38</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?&gt;</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Objects</a:t>
            </a:r>
            <a:endParaRPr b="0" lang="en-US" sz="4400" spc="-1" strike="noStrike">
              <a:latin typeface="Arial"/>
            </a:endParaRPr>
          </a:p>
        </p:txBody>
      </p:sp>
      <p:sp>
        <p:nvSpPr>
          <p:cNvPr id="9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52000"/>
          </a:bodyPr>
          <a:p>
            <a:pPr>
              <a:lnSpc>
                <a:spcPct val="90000"/>
              </a:lnSpc>
              <a:spcBef>
                <a:spcPts val="1001"/>
              </a:spcBef>
              <a:tabLst>
                <a:tab algn="l" pos="0"/>
              </a:tabLst>
            </a:pPr>
            <a:r>
              <a:rPr b="0" lang="en-US" sz="2800" spc="-1" strike="noStrike">
                <a:solidFill>
                  <a:srgbClr val="000000"/>
                </a:solidFill>
                <a:latin typeface="Courier New"/>
              </a:rPr>
              <a:t>&lt;?php</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class House {</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$house_number = “123”;</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$street = ”Main Street”;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function StreetAddress() {</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	</a:t>
            </a:r>
            <a:r>
              <a:rPr b="0" lang="en-US" sz="2800" spc="-1" strike="noStrike">
                <a:solidFill>
                  <a:srgbClr val="000000"/>
                </a:solidFill>
                <a:latin typeface="Courier New"/>
              </a:rPr>
              <a:t>  </a:t>
            </a:r>
            <a:r>
              <a:rPr b="0" lang="en-US" sz="2800" spc="-1" strike="noStrike">
                <a:solidFill>
                  <a:srgbClr val="000000"/>
                </a:solidFill>
                <a:latin typeface="Courier New"/>
              </a:rPr>
              <a:t>return $this-&gt;house_number . “ “ . </a:t>
            </a:r>
            <a:r>
              <a:rPr b="0" lang="en-US" sz="2800" spc="-1" strike="noStrike">
                <a:solidFill>
                  <a:srgbClr val="000000"/>
                </a:solidFill>
                <a:latin typeface="Courier New"/>
              </a:rPr>
              <a:t>	</a:t>
            </a:r>
            <a:r>
              <a:rPr b="0" lang="en-US" sz="2800" spc="-1" strike="noStrike">
                <a:solidFill>
                  <a:srgbClr val="000000"/>
                </a:solidFill>
                <a:latin typeface="Courier New"/>
              </a:rPr>
              <a:t>	</a:t>
            </a:r>
            <a:r>
              <a:rPr b="0" lang="en-US" sz="2800" spc="-1" strike="noStrike">
                <a:solidFill>
                  <a:srgbClr val="000000"/>
                </a:solidFill>
                <a:latin typeface="Courier New"/>
              </a:rPr>
              <a:t>	</a:t>
            </a:r>
            <a:r>
              <a:rPr b="0" lang="en-US" sz="2800" spc="-1" strike="noStrike">
                <a:solidFill>
                  <a:srgbClr val="000000"/>
                </a:solidFill>
                <a:latin typeface="Courier New"/>
              </a:rPr>
              <a:t>	</a:t>
            </a:r>
            <a:r>
              <a:rPr b="0" lang="en-US" sz="2800" spc="-1" strike="noStrike">
                <a:solidFill>
                  <a:srgbClr val="000000"/>
                </a:solidFill>
                <a:latin typeface="Courier New"/>
              </a:rPr>
              <a:t>$this-&gt;street;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$myHouse = new House();</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echo $myHouse-&gt;StreetAddress(); // prints 123 Main Street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?&gt;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Control Structures (If Statement)</a:t>
            </a:r>
            <a:endParaRPr b="0" lang="en-US" sz="4400" spc="-1" strike="noStrike">
              <a:latin typeface="Arial"/>
            </a:endParaRPr>
          </a:p>
        </p:txBody>
      </p:sp>
      <p:sp>
        <p:nvSpPr>
          <p:cNvPr id="9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97000"/>
          </a:bodyPr>
          <a:p>
            <a:pPr>
              <a:lnSpc>
                <a:spcPct val="90000"/>
              </a:lnSpc>
              <a:spcBef>
                <a:spcPts val="1001"/>
              </a:spcBef>
              <a:tabLst>
                <a:tab algn="l" pos="0"/>
              </a:tabLst>
            </a:pPr>
            <a:r>
              <a:rPr b="0" lang="en-US" sz="2800" spc="-1" strike="noStrike">
                <a:solidFill>
                  <a:srgbClr val="000000"/>
                </a:solidFill>
                <a:latin typeface="Courier New"/>
              </a:rPr>
              <a:t>&lt;?php</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if ($x == True) {</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 do something here</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else if ($x == False) {</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 do something here too</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else {</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 do something else here</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?&gt;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Control Structures (While Loop)</a:t>
            </a:r>
            <a:endParaRPr b="0" lang="en-US" sz="4400" spc="-1" strike="noStrike">
              <a:latin typeface="Arial"/>
            </a:endParaRPr>
          </a:p>
        </p:txBody>
      </p:sp>
      <p:sp>
        <p:nvSpPr>
          <p:cNvPr id="10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800" spc="-1" strike="noStrike">
                <a:solidFill>
                  <a:srgbClr val="000000"/>
                </a:solidFill>
                <a:latin typeface="Courier New"/>
              </a:rPr>
              <a:t>&lt;?php</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$x = 0;</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while ($x &lt; 10) {</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echo $x;</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$x++; // same as $x = $x + 1</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?&gt;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Control Structures (For Loop)</a:t>
            </a:r>
            <a:endParaRPr b="0" lang="en-US" sz="4400" spc="-1" strike="noStrike">
              <a:latin typeface="Arial"/>
            </a:endParaRPr>
          </a:p>
        </p:txBody>
      </p:sp>
      <p:sp>
        <p:nvSpPr>
          <p:cNvPr id="10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800" spc="-1" strike="noStrike">
                <a:solidFill>
                  <a:srgbClr val="000000"/>
                </a:solidFill>
                <a:latin typeface="Courier New"/>
              </a:rPr>
              <a:t>&lt;?php</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for ($x = 0; $x &lt; 10; ++$x) {</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echo $x;</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?&gt;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Control Structures (Foreach Loop)</a:t>
            </a:r>
            <a:endParaRPr b="0" lang="en-US" sz="4400" spc="-1" strike="noStrike">
              <a:latin typeface="Arial"/>
            </a:endParaRPr>
          </a:p>
        </p:txBody>
      </p:sp>
      <p:sp>
        <p:nvSpPr>
          <p:cNvPr id="10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800" spc="-1" strike="noStrike">
                <a:solidFill>
                  <a:srgbClr val="000000"/>
                </a:solidFill>
                <a:latin typeface="Courier New"/>
              </a:rPr>
              <a:t>&lt;?php</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$x = array(“David”,”Mike”,”Emma”,”Sabrina”);</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foreach ($x as $name) {</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echo “Hello “ . $name;</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?&gt;</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Control Structures (Switch Statement)</a:t>
            </a:r>
            <a:endParaRPr b="0" lang="en-US" sz="4400" spc="-1" strike="noStrike">
              <a:latin typeface="Arial"/>
            </a:endParaRPr>
          </a:p>
        </p:txBody>
      </p:sp>
      <p:sp>
        <p:nvSpPr>
          <p:cNvPr id="107" name="CustomShape 2"/>
          <p:cNvSpPr/>
          <p:nvPr/>
        </p:nvSpPr>
        <p:spPr>
          <a:xfrm>
            <a:off x="838080" y="1825560"/>
            <a:ext cx="10514880" cy="5031720"/>
          </a:xfrm>
          <a:prstGeom prst="rect">
            <a:avLst/>
          </a:prstGeom>
          <a:noFill/>
          <a:ln>
            <a:noFill/>
          </a:ln>
        </p:spPr>
        <p:style>
          <a:lnRef idx="0"/>
          <a:fillRef idx="0"/>
          <a:effectRef idx="0"/>
          <a:fontRef idx="minor"/>
        </p:style>
        <p:txBody>
          <a:bodyPr lIns="90000" rIns="90000" tIns="45000" bIns="45000">
            <a:normAutofit fontScale="89000"/>
          </a:bodyPr>
          <a:p>
            <a:pPr>
              <a:lnSpc>
                <a:spcPct val="90000"/>
              </a:lnSpc>
              <a:spcBef>
                <a:spcPts val="1001"/>
              </a:spcBef>
              <a:tabLst>
                <a:tab algn="l" pos="0"/>
              </a:tabLst>
            </a:pPr>
            <a:r>
              <a:rPr b="0" lang="en-US" sz="2000" spc="-1" strike="noStrike">
                <a:solidFill>
                  <a:srgbClr val="000000"/>
                </a:solidFill>
                <a:latin typeface="Courier New"/>
              </a:rPr>
              <a:t>&lt;?php</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Courier New"/>
              </a:rPr>
              <a:t>$name = “Britney”;</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Courier New"/>
              </a:rPr>
              <a:t>switch($name) {</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Courier New"/>
              </a:rPr>
              <a:t>	</a:t>
            </a:r>
            <a:r>
              <a:rPr b="0" lang="en-US" sz="2000" spc="-1" strike="noStrike">
                <a:solidFill>
                  <a:srgbClr val="000000"/>
                </a:solidFill>
                <a:latin typeface="Courier New"/>
              </a:rPr>
              <a:t>case “David”:</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Courier New"/>
              </a:rPr>
              <a:t>	</a:t>
            </a:r>
            <a:r>
              <a:rPr b="0" lang="en-US" sz="2000" spc="-1" strike="noStrike">
                <a:solidFill>
                  <a:srgbClr val="000000"/>
                </a:solidFill>
                <a:latin typeface="Courier New"/>
              </a:rPr>
              <a:t>	</a:t>
            </a:r>
            <a:r>
              <a:rPr b="0" lang="en-US" sz="2000" spc="-1" strike="noStrike">
                <a:solidFill>
                  <a:srgbClr val="000000"/>
                </a:solidFill>
                <a:latin typeface="Courier New"/>
              </a:rPr>
              <a:t>echo “Hello Mr. “.$name;</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Courier New"/>
              </a:rPr>
              <a:t>	</a:t>
            </a:r>
            <a:r>
              <a:rPr b="0" lang="en-US" sz="2000" spc="-1" strike="noStrike">
                <a:solidFill>
                  <a:srgbClr val="000000"/>
                </a:solidFill>
                <a:latin typeface="Courier New"/>
              </a:rPr>
              <a:t>	</a:t>
            </a:r>
            <a:r>
              <a:rPr b="0" lang="en-US" sz="2000" spc="-1" strike="noStrike">
                <a:solidFill>
                  <a:srgbClr val="000000"/>
                </a:solidFill>
                <a:latin typeface="Courier New"/>
              </a:rPr>
              <a:t>break;</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Courier New"/>
              </a:rPr>
              <a:t>	</a:t>
            </a:r>
            <a:r>
              <a:rPr b="0" lang="en-US" sz="2000" spc="-1" strike="noStrike">
                <a:solidFill>
                  <a:srgbClr val="000000"/>
                </a:solidFill>
                <a:latin typeface="Courier New"/>
              </a:rPr>
              <a:t>case “Britney”:</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Courier New"/>
              </a:rPr>
              <a:t>	</a:t>
            </a:r>
            <a:r>
              <a:rPr b="0" lang="en-US" sz="2000" spc="-1" strike="noStrike">
                <a:solidFill>
                  <a:srgbClr val="000000"/>
                </a:solidFill>
                <a:latin typeface="Courier New"/>
              </a:rPr>
              <a:t>case “Allison”:</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Courier New"/>
              </a:rPr>
              <a:t>	</a:t>
            </a:r>
            <a:r>
              <a:rPr b="0" lang="en-US" sz="2000" spc="-1" strike="noStrike">
                <a:solidFill>
                  <a:srgbClr val="000000"/>
                </a:solidFill>
                <a:latin typeface="Courier New"/>
              </a:rPr>
              <a:t>	</a:t>
            </a:r>
            <a:r>
              <a:rPr b="0" lang="en-US" sz="2000" spc="-1" strike="noStrike">
                <a:solidFill>
                  <a:srgbClr val="000000"/>
                </a:solidFill>
                <a:latin typeface="Courier New"/>
              </a:rPr>
              <a:t>echo “Hello Ms. “.$name;</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Courier New"/>
              </a:rPr>
              <a:t>	</a:t>
            </a:r>
            <a:r>
              <a:rPr b="0" lang="en-US" sz="2000" spc="-1" strike="noStrike">
                <a:solidFill>
                  <a:srgbClr val="000000"/>
                </a:solidFill>
                <a:latin typeface="Courier New"/>
              </a:rPr>
              <a:t>	</a:t>
            </a:r>
            <a:r>
              <a:rPr b="0" lang="en-US" sz="2000" spc="-1" strike="noStrike">
                <a:solidFill>
                  <a:srgbClr val="000000"/>
                </a:solidFill>
                <a:latin typeface="Courier New"/>
              </a:rPr>
              <a:t>break;</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Courier New"/>
              </a:rPr>
              <a:t>	</a:t>
            </a:r>
            <a:r>
              <a:rPr b="0" lang="en-US" sz="2000" spc="-1" strike="noStrike">
                <a:solidFill>
                  <a:srgbClr val="000000"/>
                </a:solidFill>
                <a:latin typeface="Courier New"/>
              </a:rPr>
              <a:t>default:</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Courier New"/>
              </a:rPr>
              <a:t>	</a:t>
            </a:r>
            <a:r>
              <a:rPr b="0" lang="en-US" sz="2000" spc="-1" strike="noStrike">
                <a:solidFill>
                  <a:srgbClr val="000000"/>
                </a:solidFill>
                <a:latin typeface="Courier New"/>
              </a:rPr>
              <a:t>	</a:t>
            </a:r>
            <a:r>
              <a:rPr b="0" lang="en-US" sz="2000" spc="-1" strike="noStrike">
                <a:solidFill>
                  <a:srgbClr val="000000"/>
                </a:solidFill>
                <a:latin typeface="Courier New"/>
              </a:rPr>
              <a:t>echo “Hello “ . $name;</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Courier New"/>
              </a:rPr>
              <a:t>}</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Courier New"/>
              </a:rPr>
              <a:t>?&gt;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Superglobals</a:t>
            </a:r>
            <a:endParaRPr b="0" lang="en-US" sz="4400" spc="-1" strike="noStrike">
              <a:latin typeface="Arial"/>
            </a:endParaRPr>
          </a:p>
        </p:txBody>
      </p:sp>
      <p:sp>
        <p:nvSpPr>
          <p:cNvPr id="109" name="CustomShape 2"/>
          <p:cNvSpPr/>
          <p:nvPr/>
        </p:nvSpPr>
        <p:spPr>
          <a:xfrm>
            <a:off x="838080" y="1573560"/>
            <a:ext cx="10514880" cy="50317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000" spc="-1" strike="noStrike">
                <a:solidFill>
                  <a:srgbClr val="000000"/>
                </a:solidFill>
                <a:latin typeface="Courier New"/>
              </a:rPr>
              <a:t>$_SERVER – A very important Superglobal variable that allows access to items such as the current domain name, URL, referrer, the users browser, the protocol, and the physical path on the server to the current file.</a:t>
            </a:r>
            <a:endParaRPr b="0" lang="en-US" sz="2000" spc="-1" strike="noStrike">
              <a:latin typeface="Arial"/>
            </a:endParaRPr>
          </a:p>
          <a:p>
            <a:pPr>
              <a:lnSpc>
                <a:spcPct val="90000"/>
              </a:lnSpc>
              <a:spcBef>
                <a:spcPts val="1001"/>
              </a:spcBef>
              <a:tabLst>
                <a:tab algn="l" pos="0"/>
              </a:tabLst>
            </a:pP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Courier New"/>
              </a:rPr>
              <a:t>$_POST – The variables submitted to a given PHP page by way of the POST method inside a form.</a:t>
            </a:r>
            <a:endParaRPr b="0" lang="en-US" sz="2000" spc="-1" strike="noStrike">
              <a:latin typeface="Arial"/>
            </a:endParaRPr>
          </a:p>
          <a:p>
            <a:pPr>
              <a:lnSpc>
                <a:spcPct val="90000"/>
              </a:lnSpc>
              <a:spcBef>
                <a:spcPts val="1001"/>
              </a:spcBef>
              <a:tabLst>
                <a:tab algn="l" pos="0"/>
              </a:tabLst>
            </a:pP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Courier New"/>
              </a:rPr>
              <a:t>$_GET – The variables submitted to a given PHP page by way of the GET method inside a form.</a:t>
            </a:r>
            <a:endParaRPr b="0" lang="en-US" sz="2000" spc="-1" strike="noStrike">
              <a:latin typeface="Arial"/>
            </a:endParaRPr>
          </a:p>
          <a:p>
            <a:pPr>
              <a:lnSpc>
                <a:spcPct val="90000"/>
              </a:lnSpc>
              <a:spcBef>
                <a:spcPts val="1001"/>
              </a:spcBef>
              <a:tabLst>
                <a:tab algn="l" pos="0"/>
              </a:tabLst>
            </a:pP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Courier New"/>
              </a:rPr>
              <a:t>$_REQUEST – All variables from both $_POST and $_GET.</a:t>
            </a:r>
            <a:endParaRPr b="0" lang="en-US" sz="2000" spc="-1" strike="noStrike">
              <a:latin typeface="Arial"/>
            </a:endParaRPr>
          </a:p>
          <a:p>
            <a:pPr>
              <a:lnSpc>
                <a:spcPct val="90000"/>
              </a:lnSpc>
              <a:spcBef>
                <a:spcPts val="1001"/>
              </a:spcBef>
              <a:tabLst>
                <a:tab algn="l" pos="0"/>
              </a:tabLst>
            </a:pP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Courier New"/>
              </a:rPr>
              <a:t>$_SESSION – Variables tied to a specific user session.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Includes</a:t>
            </a:r>
            <a:endParaRPr b="0" lang="en-US" sz="4400" spc="-1" strike="noStrike">
              <a:latin typeface="Arial"/>
            </a:endParaRPr>
          </a:p>
        </p:txBody>
      </p:sp>
      <p:sp>
        <p:nvSpPr>
          <p:cNvPr id="11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800" spc="-1" strike="noStrike">
                <a:solidFill>
                  <a:srgbClr val="000000"/>
                </a:solidFill>
                <a:latin typeface="Courier New"/>
              </a:rPr>
              <a:t>&lt;body&gt;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&lt;?php include ‘header.php’; ?&gt;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&lt;h1&gt;Homepage text.&lt;/h1&gt;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&lt;/body&gt;</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header.php can contain something like a shared navigation bar or something like that.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JSON in PHP!</a:t>
            </a:r>
            <a:endParaRPr b="0" lang="en-US" sz="4400" spc="-1" strike="noStrike">
              <a:latin typeface="Arial"/>
            </a:endParaRPr>
          </a:p>
        </p:txBody>
      </p:sp>
      <p:sp>
        <p:nvSpPr>
          <p:cNvPr id="11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800" spc="-1" strike="noStrike">
                <a:solidFill>
                  <a:srgbClr val="000000"/>
                </a:solidFill>
                <a:latin typeface="Courier New"/>
              </a:rPr>
              <a:t>$obj = json_decode($json_string, true);</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$obj2 = array(</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a:t>
            </a:r>
            <a:r>
              <a:rPr b="0" lang="en-US" sz="2800" spc="-1" strike="noStrike">
                <a:solidFill>
                  <a:srgbClr val="000000"/>
                </a:solidFill>
                <a:latin typeface="Courier New"/>
              </a:rPr>
              <a:t>test” =&gt; true,</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a:t>
            </a:r>
            <a:r>
              <a:rPr b="0" lang="en-US" sz="2800" spc="-1" strike="noStrike">
                <a:solidFill>
                  <a:srgbClr val="000000"/>
                </a:solidFill>
                <a:latin typeface="Courier New"/>
              </a:rPr>
              <a:t>dev” =&gt; false</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$obj3 = json_encode($obj2); #obj3 is a json string</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{“test”:true,”dev”:false}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Today:</a:t>
            </a:r>
            <a:endParaRPr b="0" lang="en-US" sz="4400" spc="-1" strike="noStrike">
              <a:latin typeface="Arial"/>
            </a:endParaRPr>
          </a:p>
        </p:txBody>
      </p:sp>
      <p:sp>
        <p:nvSpPr>
          <p:cNvPr id="7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3200" spc="-1" strike="noStrike">
                <a:solidFill>
                  <a:srgbClr val="000000"/>
                </a:solidFill>
                <a:latin typeface="Calibri"/>
              </a:rPr>
              <a:t>What is PHP / Server Side Programming?</a:t>
            </a:r>
            <a:endParaRPr b="0" lang="en-US" sz="3200" spc="-1" strike="noStrike">
              <a:latin typeface="Arial"/>
            </a:endParaRPr>
          </a:p>
          <a:p>
            <a:pPr marL="228600" indent="-227880">
              <a:lnSpc>
                <a:spcPct val="90000"/>
              </a:lnSpc>
              <a:spcBef>
                <a:spcPts val="1001"/>
              </a:spcBef>
              <a:buClr>
                <a:srgbClr val="000000"/>
              </a:buClr>
              <a:buFont typeface="Arial"/>
              <a:buChar char="•"/>
            </a:pPr>
            <a:r>
              <a:rPr b="0" lang="en-US" sz="3200" spc="-1" strike="noStrike">
                <a:solidFill>
                  <a:srgbClr val="000000"/>
                </a:solidFill>
                <a:latin typeface="Calibri"/>
              </a:rPr>
              <a:t>Why do we use it?</a:t>
            </a:r>
            <a:endParaRPr b="0" lang="en-US" sz="3200" spc="-1" strike="noStrike">
              <a:latin typeface="Arial"/>
            </a:endParaRPr>
          </a:p>
          <a:p>
            <a:pPr marL="228600" indent="-227880">
              <a:lnSpc>
                <a:spcPct val="90000"/>
              </a:lnSpc>
              <a:spcBef>
                <a:spcPts val="1001"/>
              </a:spcBef>
              <a:buClr>
                <a:srgbClr val="000000"/>
              </a:buClr>
              <a:buFont typeface="Arial"/>
              <a:buChar char="•"/>
            </a:pPr>
            <a:r>
              <a:rPr b="0" lang="en-US" sz="3200" spc="-1" strike="noStrike">
                <a:solidFill>
                  <a:srgbClr val="000000"/>
                </a:solidFill>
                <a:latin typeface="Calibri"/>
              </a:rPr>
              <a:t>Basics</a:t>
            </a:r>
            <a:endParaRPr b="0" lang="en-US" sz="3200" spc="-1" strike="noStrike">
              <a:latin typeface="Arial"/>
            </a:endParaRPr>
          </a:p>
          <a:p>
            <a:pPr lvl="1" marL="685800" indent="-227880">
              <a:lnSpc>
                <a:spcPct val="90000"/>
              </a:lnSpc>
              <a:spcBef>
                <a:spcPts val="499"/>
              </a:spcBef>
              <a:buClr>
                <a:srgbClr val="000000"/>
              </a:buClr>
              <a:buFont typeface="Arial"/>
              <a:buChar char="•"/>
            </a:pPr>
            <a:r>
              <a:rPr b="0" lang="en-US" sz="2800" spc="-1" strike="noStrike">
                <a:solidFill>
                  <a:srgbClr val="000000"/>
                </a:solidFill>
                <a:latin typeface="Calibri"/>
              </a:rPr>
              <a:t>Variables, Arrays, Control Structures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3200" spc="-1" strike="noStrike">
                <a:solidFill>
                  <a:srgbClr val="000000"/>
                </a:solidFill>
                <a:latin typeface="Calibri"/>
              </a:rPr>
              <a:t>LAB: How do we run a local PHP installation?</a:t>
            </a:r>
            <a:endParaRPr b="0" lang="en-US" sz="3200" spc="-1" strike="noStrike">
              <a:latin typeface="Arial"/>
            </a:endParaRPr>
          </a:p>
          <a:p>
            <a:pPr lvl="1" marL="685800" indent="-227880">
              <a:lnSpc>
                <a:spcPct val="90000"/>
              </a:lnSpc>
              <a:spcBef>
                <a:spcPts val="499"/>
              </a:spcBef>
              <a:buClr>
                <a:srgbClr val="000000"/>
              </a:buClr>
              <a:buFont typeface="Arial"/>
              <a:buChar char="•"/>
            </a:pPr>
            <a:r>
              <a:rPr b="0" lang="en-US" sz="2800" spc="-1" strike="noStrike">
                <a:solidFill>
                  <a:srgbClr val="000000"/>
                </a:solidFill>
                <a:latin typeface="Calibri"/>
              </a:rPr>
              <a:t>Installing WAMP or MAMP.</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File Handling</a:t>
            </a:r>
            <a:endParaRPr b="0" lang="en-US" sz="4400" spc="-1" strike="noStrike">
              <a:latin typeface="Arial"/>
            </a:endParaRPr>
          </a:p>
        </p:txBody>
      </p:sp>
      <p:sp>
        <p:nvSpPr>
          <p:cNvPr id="11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800" spc="-1" strike="noStrike">
                <a:solidFill>
                  <a:srgbClr val="000000"/>
                </a:solidFill>
                <a:latin typeface="Courier New"/>
              </a:rPr>
              <a:t>$file = fopen($filename,”r”); # opens a file</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echo fread($file); #prints out the file content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fwrite($file, “test”); #writes contents to a file.</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fclose($file); #closes a file</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Sending email</a:t>
            </a:r>
            <a:endParaRPr b="0" lang="en-US" sz="4400" spc="-1" strike="noStrike">
              <a:latin typeface="Arial"/>
            </a:endParaRPr>
          </a:p>
        </p:txBody>
      </p:sp>
      <p:sp>
        <p:nvSpPr>
          <p:cNvPr id="11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800" spc="-1" strike="noStrike">
                <a:solidFill>
                  <a:srgbClr val="000000"/>
                </a:solidFill>
                <a:latin typeface="Courier New"/>
              </a:rPr>
              <a:t>&lt;?php</a:t>
            </a:r>
            <a:br/>
            <a:r>
              <a:rPr b="0" lang="en-US" sz="2800" spc="-1" strike="noStrike">
                <a:solidFill>
                  <a:srgbClr val="000000"/>
                </a:solidFill>
                <a:latin typeface="Courier New"/>
              </a:rPr>
              <a:t>// The message</a:t>
            </a:r>
            <a:br/>
            <a:r>
              <a:rPr b="0" lang="en-US" sz="2800" spc="-1" strike="noStrike">
                <a:solidFill>
                  <a:srgbClr val="000000"/>
                </a:solidFill>
                <a:latin typeface="Courier New"/>
              </a:rPr>
              <a:t>$message = "Line 1\r\nLine 2\r\nLine 3";</a:t>
            </a:r>
            <a:br/>
            <a:br/>
            <a:r>
              <a:rPr b="0" lang="en-US" sz="2800" spc="-1" strike="noStrike">
                <a:solidFill>
                  <a:srgbClr val="000000"/>
                </a:solidFill>
                <a:latin typeface="Courier New"/>
              </a:rPr>
              <a:t>// In case any of our lines are larger than 70 characters, we should use wordwrap()</a:t>
            </a:r>
            <a:br/>
            <a:r>
              <a:rPr b="0" lang="en-US" sz="2800" spc="-1" strike="noStrike">
                <a:solidFill>
                  <a:srgbClr val="000000"/>
                </a:solidFill>
                <a:latin typeface="Courier New"/>
              </a:rPr>
              <a:t>$message = wordwrap($message, 70, "\r\n");</a:t>
            </a:r>
            <a:br/>
            <a:br/>
            <a:r>
              <a:rPr b="0" lang="en-US" sz="2800" spc="-1" strike="noStrike">
                <a:solidFill>
                  <a:srgbClr val="000000"/>
                </a:solidFill>
                <a:latin typeface="Courier New"/>
              </a:rPr>
              <a:t>// Send</a:t>
            </a:r>
            <a:br/>
            <a:r>
              <a:rPr b="0" lang="en-US" sz="2800" spc="-1" strike="noStrike">
                <a:solidFill>
                  <a:srgbClr val="000000"/>
                </a:solidFill>
                <a:latin typeface="Courier New"/>
              </a:rPr>
              <a:t>mail(‘adkinsd@ecc.edu', ’A Subject', $message);</a:t>
            </a:r>
            <a:br/>
            <a:r>
              <a:rPr b="0" lang="en-US" sz="2800" spc="-1" strike="noStrike">
                <a:solidFill>
                  <a:srgbClr val="000000"/>
                </a:solidFill>
                <a:latin typeface="Courier New"/>
              </a:rPr>
              <a:t>?&gt;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Resources</a:t>
            </a:r>
            <a:endParaRPr b="0" lang="en-US" sz="4400" spc="-1" strike="noStrike">
              <a:latin typeface="Arial"/>
            </a:endParaRPr>
          </a:p>
        </p:txBody>
      </p:sp>
      <p:sp>
        <p:nvSpPr>
          <p:cNvPr id="11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800" spc="-1" strike="noStrike" u="sng">
                <a:solidFill>
                  <a:srgbClr val="0563c1"/>
                </a:solidFill>
                <a:uFillTx/>
                <a:latin typeface="Calibri"/>
                <a:hlinkClick r:id="rId1"/>
              </a:rPr>
              <a:t>https://www.w3schools.com/php/default.asp</a:t>
            </a:r>
            <a:endParaRPr b="0" lang="en-US" sz="2800" spc="-1" strike="noStrike">
              <a:latin typeface="Arial"/>
            </a:endParaRPr>
          </a:p>
          <a:p>
            <a:pPr>
              <a:lnSpc>
                <a:spcPct val="90000"/>
              </a:lnSpc>
              <a:spcBef>
                <a:spcPts val="1001"/>
              </a:spcBef>
              <a:tabLst>
                <a:tab algn="l" pos="0"/>
              </a:tabLst>
            </a:pPr>
            <a:r>
              <a:rPr b="0" lang="en-US" sz="2800" spc="-1" strike="noStrike" u="sng">
                <a:solidFill>
                  <a:srgbClr val="0563c1"/>
                </a:solidFill>
                <a:uFillTx/>
                <a:latin typeface="Calibri"/>
                <a:hlinkClick r:id="rId2"/>
              </a:rPr>
              <a:t>https://www.php.net/manual/en/index.php</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WARNING: There is a lot of bad, outdated information online with PHP.  I highly recommend these two sites first.  If you do search Google, always search for PHP7, not just PHP.</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Demo</a:t>
            </a:r>
            <a:endParaRPr b="0" lang="en-US" sz="4400" spc="-1" strike="noStrike">
              <a:latin typeface="Arial"/>
            </a:endParaRPr>
          </a:p>
        </p:txBody>
      </p:sp>
      <p:sp>
        <p:nvSpPr>
          <p:cNvPr id="12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Installing PHP / WAMP / MAMP on your own computer.</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Windows: C:\wamp\www</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Mac: /Applications/MAMP/htdocs</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Using some of these functions.</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Revisiting the HTML Form!</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Homework</a:t>
            </a:r>
            <a:endParaRPr b="0" lang="en-US" sz="4400" spc="-1" strike="noStrike">
              <a:latin typeface="Arial"/>
            </a:endParaRPr>
          </a:p>
        </p:txBody>
      </p:sp>
      <p:sp>
        <p:nvSpPr>
          <p:cNvPr id="12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Your homework for this class is to simply get WAMP or MAMP up and running on your computer and to build a basic form submission for your Project 1 page.  Do some research on your own on how to do this and in the next class I’ll show you show I would build it.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What is PHP?</a:t>
            </a:r>
            <a:endParaRPr b="0" lang="en-US" sz="4400" spc="-1" strike="noStrike">
              <a:latin typeface="Arial"/>
            </a:endParaRPr>
          </a:p>
        </p:txBody>
      </p:sp>
      <p:sp>
        <p:nvSpPr>
          <p:cNvPr id="8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56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PHP is a server-side programming language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PHP is run on the web server (magic pc in cloud ;)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PHP formats manipulates and generates the resulting code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That result is sent to the browser as </a:t>
            </a:r>
            <a:r>
              <a:rPr b="0" lang="en-US" sz="2800" spc="-1" strike="noStrike" u="sng">
                <a:solidFill>
                  <a:srgbClr val="000000"/>
                </a:solidFill>
                <a:uFillTx/>
                <a:latin typeface="Calibri"/>
              </a:rPr>
              <a:t>just</a:t>
            </a:r>
            <a:r>
              <a:rPr b="0" lang="en-US" sz="2800" spc="-1" strike="noStrike">
                <a:solidFill>
                  <a:srgbClr val="000000"/>
                </a:solidFill>
                <a:latin typeface="Calibri"/>
              </a:rPr>
              <a:t> HTML, JavaScript and CSS.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i="1" lang="en-US" sz="2800" spc="-1" strike="noStrike">
                <a:solidFill>
                  <a:srgbClr val="000000"/>
                </a:solidFill>
                <a:latin typeface="Calibri"/>
              </a:rPr>
              <a:t>Example:</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&lt;?php</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echo “Hello ECC!!”;</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?&gt;</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Output: Hello ECC!!</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Why do we need server-side programming?</a:t>
            </a:r>
            <a:endParaRPr b="0" lang="en-US" sz="4400" spc="-1" strike="noStrike">
              <a:latin typeface="Arial"/>
            </a:endParaRPr>
          </a:p>
        </p:txBody>
      </p:sp>
      <p:sp>
        <p:nvSpPr>
          <p:cNvPr id="8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JavaScript is ALWAYS exposed to the end user (hacker)</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solidFill>
                  <a:srgbClr val="000000"/>
                </a:solidFill>
                <a:latin typeface="Calibri"/>
              </a:rPr>
              <a:t>no security in your code</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solidFill>
                  <a:srgbClr val="000000"/>
                </a:solidFill>
                <a:latin typeface="Calibri"/>
                <a:ea typeface="Noto Sans CJK SC"/>
              </a:rPr>
              <a:t>info like passwords are freely available to automated programs or even anyone who knows how to view the source.</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400" spc="-1" strike="noStrike">
                <a:solidFill>
                  <a:srgbClr val="000000"/>
                </a:solidFill>
                <a:latin typeface="Calibri"/>
                <a:ea typeface="Noto Sans CJK SC"/>
              </a:rPr>
              <a:t>Server-side programming fixes this issue by keeping private information and algorithms on the server (not exposed)</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Noto Sans CJK SC"/>
              </a:rPr>
              <a:t>Heavy client-side (in browser) processing slows down the site.</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Noto Sans CJK SC"/>
              </a:rPr>
              <a:t>Server-side programming fixes this by doing some processing on the server, making the browser have to do much less work.</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Basic PHP Syntax</a:t>
            </a:r>
            <a:endParaRPr b="0" lang="en-US" sz="4400" spc="-1" strike="noStrike">
              <a:latin typeface="Arial"/>
            </a:endParaRPr>
          </a:p>
        </p:txBody>
      </p:sp>
      <p:sp>
        <p:nvSpPr>
          <p:cNvPr id="8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97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Files have a .php extension (not .html)</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must run them from a web server</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solidFill>
                  <a:srgbClr val="000000"/>
                </a:solidFill>
                <a:latin typeface="Calibri"/>
              </a:rPr>
              <a:t>If you try to load them in the browser, they will not load!</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PHP is </a:t>
            </a:r>
            <a:r>
              <a:rPr b="1" lang="en-US" sz="2800" spc="-1" strike="noStrike" u="sng">
                <a:solidFill>
                  <a:srgbClr val="000000"/>
                </a:solidFill>
                <a:uFillTx/>
                <a:latin typeface="Calibri"/>
              </a:rPr>
              <a:t>Case Sensitive</a:t>
            </a:r>
            <a:r>
              <a:rPr b="0" lang="en-US" sz="2800" spc="-1" strike="noStrike">
                <a:solidFill>
                  <a:srgbClr val="000000"/>
                </a:solidFill>
                <a:latin typeface="Calibri"/>
              </a:rPr>
              <a: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Comments in code:</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 single line comment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another single line comment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 multiline comment starts with a slash asterisk and ends with a asterisk slash like this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Basic PHP Syntax</a:t>
            </a:r>
            <a:endParaRPr b="0" lang="en-US" sz="4400" spc="-1" strike="noStrike">
              <a:latin typeface="Arial"/>
            </a:endParaRPr>
          </a:p>
        </p:txBody>
      </p:sp>
      <p:sp>
        <p:nvSpPr>
          <p:cNvPr id="8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97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Noto Sans CJK SC"/>
              </a:rPr>
              <a:t>All statements (not a control structures like if, while, etc!) must end with a semicolon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Noto Sans CJK SC"/>
              </a:rPr>
              <a:t>Variables must start with a $ character.</a:t>
            </a:r>
            <a:endParaRPr b="0" lang="en-US" sz="2800" spc="-1" strike="noStrike">
              <a:latin typeface="Arial"/>
            </a:endParaRPr>
          </a:p>
          <a:p>
            <a:pPr lvl="1" marL="685800" indent="-227880">
              <a:lnSpc>
                <a:spcPct val="100000"/>
              </a:lnSpc>
              <a:spcBef>
                <a:spcPts val="1134"/>
              </a:spcBef>
              <a:buClr>
                <a:srgbClr val="000000"/>
              </a:buClr>
              <a:buFont typeface="Arial"/>
              <a:buChar char="•"/>
            </a:pPr>
            <a:r>
              <a:rPr b="0" lang="en-US" sz="2400" spc="-1" strike="noStrike">
                <a:solidFill>
                  <a:srgbClr val="000000"/>
                </a:solidFill>
                <a:latin typeface="Calibri"/>
                <a:ea typeface="Noto Sans CJK SC"/>
              </a:rPr>
              <a:t>$test = 1 // set a variable named test to the number 1</a:t>
            </a:r>
            <a:endParaRPr b="0" lang="en-US" sz="2400" spc="-1" strike="noStrike">
              <a:latin typeface="Arial"/>
            </a:endParaRPr>
          </a:p>
          <a:p>
            <a:pPr lvl="1" marL="685800" indent="-227880">
              <a:lnSpc>
                <a:spcPct val="100000"/>
              </a:lnSpc>
              <a:spcBef>
                <a:spcPts val="1134"/>
              </a:spcBef>
              <a:buClr>
                <a:srgbClr val="000000"/>
              </a:buClr>
              <a:buFont typeface="Arial"/>
              <a:buChar char="•"/>
            </a:pPr>
            <a:r>
              <a:rPr b="0" lang="en-US" sz="2400" spc="-1" strike="noStrike">
                <a:solidFill>
                  <a:srgbClr val="000000"/>
                </a:solidFill>
                <a:latin typeface="Calibri"/>
                <a:ea typeface="Noto Sans CJK SC"/>
              </a:rPr>
              <a:t>$a = true // initialize a variable to the Boolean value true</a:t>
            </a:r>
            <a:endParaRPr b="0" lang="en-US" sz="2400" spc="-1" strike="noStrike">
              <a:latin typeface="Arial"/>
            </a:endParaRPr>
          </a:p>
          <a:p>
            <a:pPr lvl="1" marL="685800" indent="-227880">
              <a:lnSpc>
                <a:spcPct val="100000"/>
              </a:lnSpc>
              <a:spcBef>
                <a:spcPts val="1134"/>
              </a:spcBef>
              <a:buClr>
                <a:srgbClr val="000000"/>
              </a:buClr>
              <a:buFont typeface="Arial"/>
              <a:buChar char="•"/>
            </a:pPr>
            <a:r>
              <a:rPr b="0" lang="en-US" sz="2400" spc="-1" strike="noStrike">
                <a:solidFill>
                  <a:srgbClr val="000000"/>
                </a:solidFill>
                <a:latin typeface="Calibri"/>
                <a:ea typeface="Noto Sans CJK SC"/>
              </a:rPr>
              <a:t>$b = “testing” // initialize a variable to the string testing</a:t>
            </a:r>
            <a:endParaRPr b="0" lang="en-US" sz="2400" spc="-1" strike="noStrike">
              <a:latin typeface="Arial"/>
            </a:endParaRPr>
          </a:p>
          <a:p>
            <a:pPr lvl="1" marL="685800" indent="-227880">
              <a:lnSpc>
                <a:spcPct val="100000"/>
              </a:lnSpc>
              <a:spcBef>
                <a:spcPts val="1134"/>
              </a:spcBef>
              <a:buClr>
                <a:srgbClr val="000000"/>
              </a:buClr>
              <a:buFont typeface="Arial"/>
              <a:buChar char="•"/>
            </a:pPr>
            <a:r>
              <a:rPr b="0" lang="en-US" sz="2400" spc="-1" strike="noStrike">
                <a:solidFill>
                  <a:srgbClr val="000000"/>
                </a:solidFill>
                <a:latin typeface="Calibri"/>
                <a:ea typeface="Noto Sans CJK SC"/>
              </a:rPr>
              <a:t>$B = ”test test” // a completely different variable from $b</a:t>
            </a:r>
            <a:endParaRPr b="0" lang="en-US" sz="2400" spc="-1" strike="noStrike">
              <a:latin typeface="Arial"/>
            </a:endParaRPr>
          </a:p>
          <a:p>
            <a:pPr marL="228600" indent="-227880">
              <a:lnSpc>
                <a:spcPct val="100000"/>
              </a:lnSpc>
              <a:spcBef>
                <a:spcPts val="1417"/>
              </a:spcBef>
              <a:buClr>
                <a:srgbClr val="000000"/>
              </a:buClr>
              <a:buFont typeface="Arial"/>
              <a:buChar char="•"/>
            </a:pPr>
            <a:r>
              <a:rPr b="0" lang="en-US" sz="2400" spc="-1" strike="noStrike">
                <a:solidFill>
                  <a:srgbClr val="000000"/>
                </a:solidFill>
                <a:latin typeface="Calibri"/>
                <a:ea typeface="Noto Sans CJK SC"/>
              </a:rPr>
              <a:t>Scope</a:t>
            </a:r>
            <a:endParaRPr b="0" lang="en-US" sz="2400" spc="-1" strike="noStrike">
              <a:latin typeface="Arial"/>
            </a:endParaRPr>
          </a:p>
          <a:p>
            <a:pPr lvl="1" marL="685800" indent="-227880">
              <a:lnSpc>
                <a:spcPct val="100000"/>
              </a:lnSpc>
              <a:spcBef>
                <a:spcPts val="1134"/>
              </a:spcBef>
              <a:buClr>
                <a:srgbClr val="000000"/>
              </a:buClr>
              <a:buFont typeface="Arial"/>
              <a:buChar char="•"/>
            </a:pPr>
            <a:r>
              <a:rPr b="0" lang="en-US" sz="2400" spc="-1" strike="noStrike">
                <a:solidFill>
                  <a:srgbClr val="000000"/>
                </a:solidFill>
                <a:latin typeface="Calibri"/>
                <a:ea typeface="Noto Sans CJK SC"/>
              </a:rPr>
              <a:t>Global cannot see local! Explained in a sec...</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Variable Scope</a:t>
            </a:r>
            <a:endParaRPr b="0" lang="en-US" sz="4400" spc="-1" strike="noStrike">
              <a:latin typeface="Arial"/>
            </a:endParaRPr>
          </a:p>
        </p:txBody>
      </p:sp>
      <p:sp>
        <p:nvSpPr>
          <p:cNvPr id="8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400" spc="-1" strike="noStrike">
                <a:solidFill>
                  <a:srgbClr val="000000"/>
                </a:solidFill>
                <a:latin typeface="Courier New"/>
              </a:rPr>
              <a:t>&lt;?php</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$name = “David”;</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function x() {</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	</a:t>
            </a:r>
            <a:r>
              <a:rPr b="0" lang="en-US" sz="2400" spc="-1" strike="noStrike">
                <a:solidFill>
                  <a:srgbClr val="000000"/>
                </a:solidFill>
                <a:latin typeface="Courier New"/>
              </a:rPr>
              <a:t>echo “My name is $name.”; # this produces an error.</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	</a:t>
            </a:r>
            <a:r>
              <a:rPr b="0" lang="en-US" sz="2400" spc="-1" strike="noStrike">
                <a:solidFill>
                  <a:srgbClr val="000000"/>
                </a:solidFill>
                <a:latin typeface="Courier New"/>
              </a:rPr>
              <a:t>$age = 33;</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echo “I am $age.”; # this produces an error.</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?&gt;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Variable Scope (global keyword)</a:t>
            </a:r>
            <a:endParaRPr b="0" lang="en-US" sz="4400" spc="-1" strike="noStrike">
              <a:latin typeface="Arial"/>
            </a:endParaRPr>
          </a:p>
        </p:txBody>
      </p:sp>
      <p:sp>
        <p:nvSpPr>
          <p:cNvPr id="9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400" spc="-1" strike="noStrike">
                <a:solidFill>
                  <a:srgbClr val="000000"/>
                </a:solidFill>
                <a:latin typeface="Courier New"/>
              </a:rPr>
              <a:t>&lt;?php</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$name = “David”;</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function x() {</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	</a:t>
            </a:r>
            <a:r>
              <a:rPr b="0" lang="en-US" sz="2400" spc="-1" strike="noStrike">
                <a:solidFill>
                  <a:srgbClr val="000000"/>
                </a:solidFill>
                <a:latin typeface="Courier New"/>
              </a:rPr>
              <a:t>global $name;</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	</a:t>
            </a:r>
            <a:r>
              <a:rPr b="0" lang="en-US" sz="2400" spc="-1" strike="noStrike">
                <a:solidFill>
                  <a:srgbClr val="000000"/>
                </a:solidFill>
                <a:latin typeface="Courier New"/>
              </a:rPr>
              <a:t>echo “My name is $name.”; # this works</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?&gt;</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Note: this is bad practice but sometimes you gotta do what you gotta do...</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Echoing variables</a:t>
            </a:r>
            <a:endParaRPr b="0" lang="en-US" sz="4400" spc="-1" strike="noStrike">
              <a:latin typeface="Arial"/>
            </a:endParaRPr>
          </a:p>
        </p:txBody>
      </p:sp>
      <p:sp>
        <p:nvSpPr>
          <p:cNvPr id="9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97000"/>
          </a:bodyPr>
          <a:p>
            <a:pPr>
              <a:lnSpc>
                <a:spcPct val="90000"/>
              </a:lnSpc>
              <a:spcBef>
                <a:spcPts val="1001"/>
              </a:spcBef>
              <a:tabLst>
                <a:tab algn="l" pos="0"/>
              </a:tabLst>
            </a:pPr>
            <a:r>
              <a:rPr b="0" lang="en-US" sz="2800" spc="-1" strike="noStrike">
                <a:solidFill>
                  <a:srgbClr val="000000"/>
                </a:solidFill>
                <a:latin typeface="Courier New"/>
              </a:rPr>
              <a:t>&lt;?php</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function x() {</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$name = “David”;</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echo “My name is $name.”;</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echo “My name is “.$name.”.”;</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echo ’My name is $name’; # does not work</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	</a:t>
            </a:r>
            <a:r>
              <a:rPr b="0" lang="en-US" sz="2800" spc="-1" strike="noStrike">
                <a:solidFill>
                  <a:srgbClr val="000000"/>
                </a:solidFill>
                <a:latin typeface="Courier New"/>
              </a:rPr>
              <a:t>echo ‘My name is ‘.$name.’.’;</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x();</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23762</TotalTime>
  <Application>LibreOffice/6.4.6.2$Linux_X86_64 LibreOffice_project/40$Build-2</Application>
  <Words>1076</Words>
  <Paragraphs>196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2019-09-15T12:42:28Z</dcterms:created>
  <dc:creator>David Adkins</dc:creator>
  <dc:description/>
  <dc:language>en-US</dc:language>
  <cp:lastModifiedBy/>
  <dcterms:modified xsi:type="dcterms:W3CDTF">2021-02-07T18:21:23Z</dcterms:modified>
  <cp:revision>165</cp:revision>
  <dc:subject/>
  <dc:title>Full Stack Web development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