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F76163FB-46DB-49DE-A0F8-C0F58C14A57C}" type="datetime">
              <a:rPr b="0" lang="en-US" sz="1200" spc="-1" strike="noStrike">
                <a:solidFill>
                  <a:srgbClr val="8b8b8b"/>
                </a:solidFill>
                <a:latin typeface="Calibri"/>
              </a:rPr>
              <a:t>2/12/21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9558EBA-8D3E-4F45-A76E-305D6774DF4B}"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8C379D0-2C95-403B-8F0C-188D4C66D30E}" type="datetime">
              <a:rPr b="0" lang="en-US" sz="1200" spc="-1" strike="noStrike">
                <a:solidFill>
                  <a:srgbClr val="8b8b8b"/>
                </a:solidFill>
                <a:latin typeface="Calibri"/>
              </a:rPr>
              <a:t>2/12/21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6845415-49F5-4799-831B-A5887066F8B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617220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80D316ED-CCF6-439E-877D-BE8C76C644A2}" type="datetime">
              <a:rPr b="0" lang="en-US" sz="1200" spc="-1" strike="noStrike">
                <a:solidFill>
                  <a:srgbClr val="8b8b8b"/>
                </a:solidFill>
                <a:latin typeface="Calibri"/>
              </a:rPr>
              <a:t>2/12/21</a:t>
            </a:fld>
            <a:endParaRPr b="0" lang="en-US" sz="1200" spc="-1" strike="noStrike">
              <a:latin typeface="Times New Roman"/>
            </a:endParaRPr>
          </a:p>
        </p:txBody>
      </p:sp>
      <p:sp>
        <p:nvSpPr>
          <p:cNvPr id="86"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1C5BC94-70A7-4055-A887-0E85BBFF074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hyperlink" Target="https://git-scm.com/book/en/v2/Getting-Started-Installing-Git" TargetMode="External"/><Relationship Id="rId2" Type="http://schemas.openxmlformats.org/officeDocument/2006/relationships/hyperlink" Target="https://github.com/join"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scm.com/book/en/v2/Getting-Started-Installing-Git" TargetMode="External"/><Relationship Id="rId2" Type="http://schemas.openxmlformats.org/officeDocument/2006/relationships/hyperlink" Target="https://github.com/join"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Full Stack Web development</a:t>
            </a:r>
            <a:endParaRPr b="0" lang="en-US" sz="6000" spc="-1" strike="noStrike">
              <a:solidFill>
                <a:srgbClr val="000000"/>
              </a:solidFill>
              <a:latin typeface="Calibri"/>
            </a:endParaRPr>
          </a:p>
        </p:txBody>
      </p:sp>
      <p:sp>
        <p:nvSpPr>
          <p:cNvPr id="125"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Lecture 5: GitHub, IDEs, Linters, and Troubleshooting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Creating a new branch cont.</a:t>
            </a:r>
            <a:endParaRPr b="0" lang="en-US" sz="4400" spc="-1" strike="noStrike">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When to create a new branch</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Adding a feature</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Making a large change that will need to be tested</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Fixing/Testing a bug that can upset application stability</a:t>
            </a:r>
            <a:endParaRPr b="0" lang="en-US" sz="1800" spc="-1" strike="noStrike">
              <a:solidFill>
                <a:srgbClr val="000000"/>
              </a:solidFill>
              <a:latin typeface="Calibri"/>
            </a:endParaRPr>
          </a:p>
          <a:p>
            <a:pPr marL="228600" indent="-228240">
              <a:spcBef>
                <a:spcPts val="1417"/>
              </a:spcBef>
              <a:buClr>
                <a:srgbClr val="000000"/>
              </a:buClr>
              <a:buFont typeface="Arial"/>
              <a:buChar char="•"/>
            </a:pPr>
            <a:r>
              <a:rPr b="0" lang="en-US" sz="2400" spc="-1" strike="noStrike">
                <a:solidFill>
                  <a:srgbClr val="000000"/>
                </a:solidFill>
                <a:latin typeface="Calibri"/>
              </a:rPr>
              <a:t>Branch naming</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Working on an issue ticket? Put it in the branch name</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1800" spc="-1" strike="noStrike" u="sng">
                <a:solidFill>
                  <a:srgbClr val="000000"/>
                </a:solidFill>
                <a:uFillTx/>
                <a:latin typeface="Calibri"/>
              </a:rPr>
              <a:t>Never</a:t>
            </a:r>
            <a:r>
              <a:rPr b="0" lang="en-US" sz="1800" spc="-1" strike="noStrike">
                <a:solidFill>
                  <a:srgbClr val="000000"/>
                </a:solidFill>
                <a:latin typeface="Calibri"/>
              </a:rPr>
              <a:t> use something generic like new-branch or branch-1</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Branch prefixes:</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bugfix/&lt;ticket-number&gt;-&lt;description-of-bug-or-title-of-ticket&gt;</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feature/&lt;ticket-number&gt;-&lt;feature-name&gt;</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hotfix/&lt;ticket-number&gt;-&lt;title-of-ticket&gt;</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Switching branches</a:t>
            </a:r>
            <a:endParaRPr b="0" lang="en-US" sz="4400" spc="-1" strike="noStrike">
              <a:solidFill>
                <a:srgbClr val="000000"/>
              </a:solidFill>
              <a:latin typeface="Calibri"/>
            </a:endParaRPr>
          </a:p>
        </p:txBody>
      </p:sp>
      <p:sp>
        <p:nvSpPr>
          <p:cNvPr id="14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Sometimes it makes sense to have different branches, but you want to switch between them.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checkout dev</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checkout main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The first command switches to the dev branch, the second command switches back to main.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Merging branches</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easiest way to merge branches is to do it on the command line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Merging dev branch INTO master: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checkout master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merge dev</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push</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The first command switches to the master branch, the second command merges dev into the master branch and the third command pushes the merge to GitHub.</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74320" y="365040"/>
            <a:ext cx="11612880" cy="1325160"/>
          </a:xfrm>
          <a:prstGeom prst="rect">
            <a:avLst/>
          </a:prstGeom>
          <a:noFill/>
          <a:ln>
            <a:noFill/>
          </a:ln>
        </p:spPr>
        <p:txBody>
          <a:bodyPr anchor="ctr">
            <a:noAutofit/>
          </a:bodyPr>
          <a:p>
            <a:pPr>
              <a:lnSpc>
                <a:spcPct val="90000"/>
              </a:lnSpc>
            </a:pPr>
            <a:r>
              <a:rPr b="0" lang="en-US" sz="4000" spc="-1" strike="noStrike">
                <a:solidFill>
                  <a:srgbClr val="000000"/>
                </a:solidFill>
                <a:latin typeface="Calibri Light"/>
              </a:rPr>
              <a:t>Git – Merging branches with Pull Requests</a:t>
            </a:r>
            <a:endParaRPr b="0" lang="en-US" sz="4000" spc="-1" strike="noStrike">
              <a:solidFill>
                <a:srgbClr val="000000"/>
              </a:solidFill>
              <a:latin typeface="Calibri"/>
            </a:endParaRPr>
          </a:p>
        </p:txBody>
      </p:sp>
      <p:sp>
        <p:nvSpPr>
          <p:cNvPr id="150" name="TextShape 2"/>
          <p:cNvSpPr txBox="1"/>
          <p:nvPr/>
        </p:nvSpPr>
        <p:spPr>
          <a:xfrm>
            <a:off x="838080" y="1825560"/>
            <a:ext cx="10515240" cy="4350960"/>
          </a:xfrm>
          <a:prstGeom prst="rect">
            <a:avLst/>
          </a:prstGeom>
          <a:noFill/>
          <a:ln>
            <a:noFill/>
          </a:ln>
        </p:spPr>
        <p:txBody>
          <a:bodyPr>
            <a:normAutofit fontScale="49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Another way, the </a:t>
            </a:r>
            <a:r>
              <a:rPr b="0" i="1" lang="en-US" sz="2800" spc="-1" strike="noStrike">
                <a:solidFill>
                  <a:srgbClr val="000000"/>
                </a:solidFill>
                <a:latin typeface="Calibri"/>
              </a:rPr>
              <a:t>preferred</a:t>
            </a:r>
            <a:r>
              <a:rPr b="0" lang="en-US" sz="2800" spc="-1" strike="noStrike">
                <a:solidFill>
                  <a:srgbClr val="000000"/>
                </a:solidFill>
                <a:latin typeface="Calibri"/>
              </a:rPr>
              <a:t> method is to create a </a:t>
            </a:r>
            <a:r>
              <a:rPr b="1" lang="en-US" sz="2800" spc="-1" strike="noStrike">
                <a:solidFill>
                  <a:srgbClr val="000000"/>
                </a:solidFill>
                <a:latin typeface="Calibri"/>
              </a:rPr>
              <a:t>Pull Request</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pull request or PR allows for code review and clean merging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Most repository sites have this option (if they don’t, go somewhere else)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Cool! But Why?!</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800" spc="-1" strike="noStrike">
                <a:solidFill>
                  <a:srgbClr val="000000"/>
                </a:solidFill>
                <a:latin typeface="Calibri"/>
              </a:rPr>
              <a:t>Accountability</a:t>
            </a:r>
            <a:r>
              <a:rPr b="0" lang="en-US" sz="2800" spc="-1" strike="noStrike">
                <a:solidFill>
                  <a:srgbClr val="000000"/>
                </a:solidFill>
                <a:latin typeface="Calibri"/>
              </a:rPr>
              <a:t>: everyone checks for errors (code review)</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800" spc="-1" strike="noStrike">
                <a:solidFill>
                  <a:srgbClr val="000000"/>
                </a:solidFill>
                <a:latin typeface="Calibri"/>
              </a:rPr>
              <a:t>Security</a:t>
            </a:r>
            <a:r>
              <a:rPr b="0" lang="en-US" sz="2800" spc="-1" strike="noStrike">
                <a:solidFill>
                  <a:srgbClr val="000000"/>
                </a:solidFill>
                <a:latin typeface="Calibri"/>
              </a:rPr>
              <a:t>: dangerous vulnerabilities should be caught in the branch not in the main trunk which might sneak into production</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800" spc="-1" strike="noStrike">
                <a:solidFill>
                  <a:srgbClr val="000000"/>
                </a:solidFill>
                <a:latin typeface="Calibri"/>
              </a:rPr>
              <a:t>Stability</a:t>
            </a:r>
            <a:r>
              <a:rPr b="0" lang="en-US" sz="2800" spc="-1" strike="noStrike">
                <a:solidFill>
                  <a:srgbClr val="000000"/>
                </a:solidFill>
                <a:latin typeface="Calibri"/>
              </a:rPr>
              <a:t>: new features or fixes can be tested and tried on a branch BEFORE being merged into main, thereby protecting from possibly unstable code sneaking into a different branch</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74320" y="365040"/>
            <a:ext cx="11612880" cy="1325160"/>
          </a:xfrm>
          <a:prstGeom prst="rect">
            <a:avLst/>
          </a:prstGeom>
          <a:noFill/>
          <a:ln>
            <a:noFill/>
          </a:ln>
        </p:spPr>
        <p:txBody>
          <a:bodyPr anchor="ctr">
            <a:noAutofit/>
          </a:bodyPr>
          <a:p>
            <a:pPr>
              <a:lnSpc>
                <a:spcPct val="90000"/>
              </a:lnSpc>
            </a:pPr>
            <a:r>
              <a:rPr b="0" lang="en-US" sz="4000" spc="-1" strike="noStrike">
                <a:solidFill>
                  <a:srgbClr val="000000"/>
                </a:solidFill>
                <a:latin typeface="Calibri Light"/>
              </a:rPr>
              <a:t>Git – Merging branches with Pull Requests</a:t>
            </a:r>
            <a:endParaRPr b="0" lang="en-US" sz="4000" spc="-1" strike="noStrike">
              <a:solidFill>
                <a:srgbClr val="000000"/>
              </a:solidFill>
              <a:latin typeface="Calibri"/>
            </a:endParaRPr>
          </a:p>
        </p:txBody>
      </p:sp>
      <p:sp>
        <p:nvSpPr>
          <p:cNvPr id="152" name="TextShape 2"/>
          <p:cNvSpPr txBox="1"/>
          <p:nvPr/>
        </p:nvSpPr>
        <p:spPr>
          <a:xfrm>
            <a:off x="838080" y="1825560"/>
            <a:ext cx="10515240" cy="4350960"/>
          </a:xfrm>
          <a:prstGeom prst="rect">
            <a:avLst/>
          </a:prstGeom>
          <a:noFill/>
          <a:ln>
            <a:noFill/>
          </a:ln>
        </p:spPr>
        <p:txBody>
          <a:bodyPr>
            <a:normAutofit fontScale="66000"/>
          </a:bodyPr>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Got it!! So how?!?</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AutoNum type="arabicParenR"/>
            </a:pPr>
            <a:r>
              <a:rPr b="0" lang="en-US" sz="2800" spc="-1" strike="noStrike">
                <a:solidFill>
                  <a:srgbClr val="000000"/>
                </a:solidFill>
                <a:latin typeface="Calibri"/>
              </a:rPr>
              <a:t> </a:t>
            </a:r>
            <a:r>
              <a:rPr b="0" lang="en-US" sz="2800" spc="-1" strike="noStrike">
                <a:solidFill>
                  <a:srgbClr val="000000"/>
                </a:solidFill>
                <a:latin typeface="Calibri"/>
              </a:rPr>
              <a:t>Create a branch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AutoNum type="arabicParenR"/>
            </a:pPr>
            <a:r>
              <a:rPr b="0" lang="en-US" sz="2800" spc="-1" strike="noStrike">
                <a:solidFill>
                  <a:srgbClr val="000000"/>
                </a:solidFill>
                <a:latin typeface="Calibri"/>
              </a:rPr>
              <a:t> </a:t>
            </a:r>
            <a:r>
              <a:rPr b="0" lang="en-US" sz="2800" spc="-1" strike="noStrike">
                <a:solidFill>
                  <a:srgbClr val="000000"/>
                </a:solidFill>
                <a:latin typeface="Calibri"/>
              </a:rPr>
              <a:t>Make changes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AutoNum type="arabicParenR"/>
            </a:pPr>
            <a:r>
              <a:rPr b="0" lang="en-US" sz="2800" spc="-1" strike="noStrike">
                <a:solidFill>
                  <a:srgbClr val="000000"/>
                </a:solidFill>
                <a:latin typeface="Calibri"/>
              </a:rPr>
              <a:t> </a:t>
            </a:r>
            <a:r>
              <a:rPr b="0" lang="en-US" sz="2800" spc="-1" strike="noStrike">
                <a:solidFill>
                  <a:srgbClr val="000000"/>
                </a:solidFill>
                <a:latin typeface="Calibri"/>
              </a:rPr>
              <a:t>Push branch to remote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AutoNum type="arabicParenR"/>
            </a:pPr>
            <a:r>
              <a:rPr b="0" lang="en-US" sz="2800" spc="-1" strike="noStrike">
                <a:solidFill>
                  <a:srgbClr val="000000"/>
                </a:solidFill>
                <a:latin typeface="Calibri"/>
              </a:rPr>
              <a:t> </a:t>
            </a:r>
            <a:r>
              <a:rPr b="0" lang="en-US" sz="2800" spc="-1" strike="noStrike">
                <a:solidFill>
                  <a:srgbClr val="000000"/>
                </a:solidFill>
                <a:latin typeface="Calibri"/>
              </a:rPr>
              <a:t>Site dependent but </a:t>
            </a:r>
            <a:r>
              <a:rPr b="0" i="1" lang="en-US" sz="2800" spc="-1" strike="noStrike">
                <a:solidFill>
                  <a:srgbClr val="000000"/>
                </a:solidFill>
                <a:latin typeface="Calibri"/>
              </a:rPr>
              <a:t>usually</a:t>
            </a:r>
            <a:r>
              <a:rPr b="0" lang="en-US" sz="2800" spc="-1" strike="noStrike">
                <a:solidFill>
                  <a:srgbClr val="000000"/>
                </a:solidFill>
                <a:latin typeface="Calibri"/>
              </a:rPr>
              <a:t> either the git message returned from the remote will provide a link OR open the remote repo site (github.com/user/reponame) navigate to either the branch or pull request section and create a new one.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AutoNum type="arabicParenR"/>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DEMO TIME!!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Workflow</a:t>
            </a:r>
            <a:endParaRPr b="0" lang="en-US" sz="4400" spc="-1" strike="noStrike">
              <a:solidFill>
                <a:srgbClr val="000000"/>
              </a:solidFill>
              <a:latin typeface="Calibri"/>
            </a:endParaRPr>
          </a:p>
        </p:txBody>
      </p:sp>
      <p:pic>
        <p:nvPicPr>
          <p:cNvPr id="154" name="Content Placeholder 4" descr=""/>
          <p:cNvPicPr/>
          <p:nvPr/>
        </p:nvPicPr>
        <p:blipFill>
          <a:blip r:embed="rId1"/>
          <a:stretch/>
        </p:blipFill>
        <p:spPr>
          <a:xfrm>
            <a:off x="1314360" y="2134440"/>
            <a:ext cx="9562680" cy="3733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Merge Conflicts</a:t>
            </a:r>
            <a:endParaRPr b="0" lang="en-US" sz="4400" spc="-1" strike="noStrike">
              <a:solidFill>
                <a:srgbClr val="000000"/>
              </a:solidFill>
              <a:latin typeface="Calibri"/>
            </a:endParaRPr>
          </a:p>
        </p:txBody>
      </p:sp>
      <p:sp>
        <p:nvSpPr>
          <p:cNvPr id="15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change the same file on two different branches, and then </a:t>
            </a:r>
            <a:r>
              <a:rPr b="0" lang="en-US" sz="2800" spc="-1" strike="noStrike">
                <a:solidFill>
                  <a:srgbClr val="000000"/>
                </a:solidFill>
                <a:latin typeface="Calibri"/>
              </a:rPr>
              <a:t>you try to push your commit to GitHub, you create a merge </a:t>
            </a:r>
            <a:r>
              <a:rPr b="0" lang="en-US" sz="2800" spc="-1" strike="noStrike">
                <a:solidFill>
                  <a:srgbClr val="000000"/>
                </a:solidFill>
                <a:latin typeface="Calibri"/>
              </a:rPr>
              <a:t>conflict that git cannot resolve.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57" name="Picture 4" descr=""/>
          <p:cNvPicPr/>
          <p:nvPr/>
        </p:nvPicPr>
        <p:blipFill>
          <a:blip r:embed="rId1"/>
          <a:srcRect l="0" t="61135" r="0" b="0"/>
          <a:stretch/>
        </p:blipFill>
        <p:spPr>
          <a:xfrm>
            <a:off x="1128600" y="3135240"/>
            <a:ext cx="9699120" cy="2664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Merge Conflicts</a:t>
            </a:r>
            <a:endParaRPr b="0" lang="en-US" sz="4400" spc="-1" strike="noStrike">
              <a:solidFill>
                <a:srgbClr val="000000"/>
              </a:solidFill>
              <a:latin typeface="Calibri"/>
            </a:endParaRPr>
          </a:p>
        </p:txBody>
      </p:sp>
      <p:pic>
        <p:nvPicPr>
          <p:cNvPr id="159" name="" descr=""/>
          <p:cNvPicPr/>
          <p:nvPr/>
        </p:nvPicPr>
        <p:blipFill>
          <a:blip r:embed="rId1"/>
          <a:stretch/>
        </p:blipFill>
        <p:spPr>
          <a:xfrm>
            <a:off x="1302480" y="1577160"/>
            <a:ext cx="9648360" cy="5057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Fixing Merge Conflicts</a:t>
            </a:r>
            <a:endParaRPr b="0" lang="en-US" sz="4400" spc="-1" strike="noStrike">
              <a:solidFill>
                <a:srgbClr val="000000"/>
              </a:solidFill>
              <a:latin typeface="Calibri"/>
            </a:endParaRPr>
          </a:p>
        </p:txBody>
      </p:sp>
      <p:sp>
        <p:nvSpPr>
          <p:cNvPr id="161" name="TextShape 2"/>
          <p:cNvSpPr txBox="1"/>
          <p:nvPr/>
        </p:nvSpPr>
        <p:spPr>
          <a:xfrm>
            <a:off x="838080" y="164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Finding and fixing merge conflicts</a:t>
            </a:r>
            <a:endParaRPr b="0" lang="en-US" sz="2800" spc="-1" strike="noStrike">
              <a:solidFill>
                <a:srgbClr val="000000"/>
              </a:solidFill>
              <a:latin typeface="Calibri"/>
            </a:endParaRPr>
          </a:p>
          <a:p>
            <a:pPr lvl="1" marL="864000" indent="-324000">
              <a:lnSpc>
                <a:spcPct val="90000"/>
              </a:lnSpc>
              <a:spcBef>
                <a:spcPts val="1001"/>
              </a:spcBef>
              <a:buClr>
                <a:srgbClr val="000000"/>
              </a:buClr>
              <a:buFont typeface="StarSymbol"/>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ourier New"/>
                <a:ea typeface="Noto Sans CJK SC"/>
              </a:rPr>
              <a:t>git status</a:t>
            </a:r>
            <a:endParaRPr b="0" lang="en-US" sz="2600" spc="-1" strike="noStrike">
              <a:solidFill>
                <a:srgbClr val="000000"/>
              </a:solidFill>
              <a:latin typeface="Calibri"/>
            </a:endParaRPr>
          </a:p>
          <a:p>
            <a:pPr lvl="1" marL="864000" indent="-324000">
              <a:lnSpc>
                <a:spcPct val="90000"/>
              </a:lnSpc>
              <a:spcBef>
                <a:spcPts val="1001"/>
              </a:spcBef>
              <a:buClr>
                <a:srgbClr val="000000"/>
              </a:buClr>
              <a:buFont typeface="StarSymbol"/>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alibri"/>
                <a:ea typeface="Noto Sans CJK SC"/>
              </a:rPr>
              <a:t>Find the file(s) labeled ‘both modified’</a:t>
            </a:r>
            <a:endParaRPr b="0" lang="en-US" sz="2600" spc="-1" strike="noStrike">
              <a:solidFill>
                <a:srgbClr val="000000"/>
              </a:solidFill>
              <a:latin typeface="Calibri"/>
            </a:endParaRPr>
          </a:p>
          <a:p>
            <a:pPr lvl="1" marL="864000" indent="-324000">
              <a:lnSpc>
                <a:spcPct val="90000"/>
              </a:lnSpc>
              <a:spcBef>
                <a:spcPts val="1001"/>
              </a:spcBef>
              <a:buClr>
                <a:srgbClr val="000000"/>
              </a:buClr>
              <a:buFont typeface="StarSymbol"/>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alibri"/>
                <a:ea typeface="Noto Sans CJK SC"/>
              </a:rPr>
              <a:t>Search for &lt;&lt;&lt;&lt;&lt;&lt;&lt; HEAD</a:t>
            </a:r>
            <a:endParaRPr b="0" lang="en-US" sz="2600" spc="-1" strike="noStrike">
              <a:solidFill>
                <a:srgbClr val="000000"/>
              </a:solidFill>
              <a:latin typeface="Calibri"/>
            </a:endParaRPr>
          </a:p>
          <a:p>
            <a:pPr lvl="1" marL="864000" indent="-324000">
              <a:lnSpc>
                <a:spcPct val="90000"/>
              </a:lnSpc>
              <a:spcBef>
                <a:spcPts val="1001"/>
              </a:spcBef>
              <a:buClr>
                <a:srgbClr val="000000"/>
              </a:buClr>
              <a:buFont typeface="StarSymbol"/>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alibri"/>
                <a:ea typeface="Noto Sans CJK SC"/>
              </a:rPr>
              <a:t>Update with correct changes</a:t>
            </a:r>
            <a:endParaRPr b="0" lang="en-US" sz="2600" spc="-1" strike="noStrike">
              <a:solidFill>
                <a:srgbClr val="000000"/>
              </a:solidFill>
              <a:latin typeface="Calibri"/>
            </a:endParaRPr>
          </a:p>
          <a:p>
            <a:pPr lvl="1" marL="864000" indent="-324000">
              <a:lnSpc>
                <a:spcPct val="90000"/>
              </a:lnSpc>
              <a:spcBef>
                <a:spcPts val="1001"/>
              </a:spcBef>
              <a:buClr>
                <a:srgbClr val="000000"/>
              </a:buClr>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ourier New"/>
                <a:ea typeface="Noto Sans CJK SC"/>
              </a:rPr>
              <a:t>git add FILENAME</a:t>
            </a:r>
            <a:endParaRPr b="0" lang="en-US" sz="2600" spc="-1" strike="noStrike">
              <a:solidFill>
                <a:srgbClr val="000000"/>
              </a:solidFill>
              <a:latin typeface="Calibri"/>
            </a:endParaRPr>
          </a:p>
          <a:p>
            <a:pPr lvl="1" marL="864000" indent="-324000">
              <a:lnSpc>
                <a:spcPct val="90000"/>
              </a:lnSpc>
              <a:spcBef>
                <a:spcPts val="1001"/>
              </a:spcBef>
              <a:buClr>
                <a:srgbClr val="000000"/>
              </a:buClr>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ourier New"/>
                <a:ea typeface="Noto Sans CJK SC"/>
              </a:rPr>
              <a:t>git merge --continue</a:t>
            </a:r>
            <a:endParaRPr b="0" lang="en-US" sz="2600" spc="-1" strike="noStrike">
              <a:solidFill>
                <a:srgbClr val="000000"/>
              </a:solidFill>
              <a:latin typeface="Calibri"/>
            </a:endParaRPr>
          </a:p>
          <a:p>
            <a:pPr lvl="1" marL="864000" indent="-324000">
              <a:lnSpc>
                <a:spcPct val="90000"/>
              </a:lnSpc>
              <a:spcBef>
                <a:spcPts val="1001"/>
              </a:spcBef>
              <a:buClr>
                <a:srgbClr val="000000"/>
              </a:buClr>
              <a:buAutoNum type="arabicParenR"/>
              <a:tabLst>
                <a:tab algn="l" pos="0"/>
              </a:tabLst>
            </a:pPr>
            <a:r>
              <a:rPr b="0" lang="en-US" sz="2600" spc="-1" strike="noStrike">
                <a:solidFill>
                  <a:srgbClr val="000000"/>
                </a:solidFill>
                <a:latin typeface="Calibri"/>
                <a:ea typeface="Noto Sans CJK SC"/>
              </a:rPr>
              <a:t> </a:t>
            </a:r>
            <a:r>
              <a:rPr b="0" lang="en-US" sz="2600" spc="-1" strike="noStrike">
                <a:solidFill>
                  <a:srgbClr val="000000"/>
                </a:solidFill>
                <a:latin typeface="Calibri"/>
                <a:ea typeface="Noto Sans CJK SC"/>
              </a:rPr>
              <a:t>Push the changes</a:t>
            </a:r>
            <a:endParaRPr b="0" lang="en-US" sz="2600" spc="-1" strike="noStrike">
              <a:solidFill>
                <a:srgbClr val="000000"/>
              </a:solidFill>
              <a:latin typeface="Calibri"/>
            </a:endParaRPr>
          </a:p>
          <a:p>
            <a:pPr marL="228600" indent="-228240">
              <a:lnSpc>
                <a:spcPct val="90000"/>
              </a:lnSpc>
              <a:spcBef>
                <a:spcPts val="1001"/>
              </a:spcBef>
              <a:buClr>
                <a:srgbClr val="000000"/>
              </a:buClr>
              <a:buFont typeface="Arial"/>
              <a:buChar char="•"/>
            </a:pPr>
            <a:endParaRPr b="0" lang="en-US" sz="2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DEMO</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440" y="365040"/>
            <a:ext cx="10515240" cy="1325160"/>
          </a:xfrm>
          <a:prstGeom prst="rect">
            <a:avLst/>
          </a:prstGeom>
          <a:noFill/>
          <a:ln>
            <a:noFill/>
          </a:ln>
        </p:spPr>
        <p:txBody>
          <a:bodyPr anchor="ctr">
            <a:noAutofit/>
          </a:bodyPr>
          <a:p>
            <a:pPr algn="ctr">
              <a:lnSpc>
                <a:spcPct val="90000"/>
              </a:lnSpc>
            </a:pPr>
            <a:r>
              <a:rPr b="0" lang="en-US" sz="4000" spc="-1" strike="noStrike">
                <a:solidFill>
                  <a:srgbClr val="000000"/>
                </a:solidFill>
                <a:latin typeface="Calibri Light"/>
              </a:rPr>
              <a:t>Integrated Development Environments (IDEs)</a:t>
            </a:r>
            <a:endParaRPr b="0" lang="en-US" sz="4000" spc="-1" strike="noStrike">
              <a:solidFill>
                <a:srgbClr val="000000"/>
              </a:solidFill>
              <a:latin typeface="Calibri"/>
            </a:endParaRPr>
          </a:p>
        </p:txBody>
      </p:sp>
      <p:sp>
        <p:nvSpPr>
          <p:cNvPr id="16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An integrated development environment is </a:t>
            </a:r>
            <a:r>
              <a:rPr b="0" lang="en-US" sz="3600" spc="-1" strike="noStrike">
                <a:solidFill>
                  <a:srgbClr val="000000"/>
                </a:solidFill>
                <a:latin typeface="Calibri"/>
              </a:rPr>
              <a:t>a tool used in development that helps you </a:t>
            </a:r>
            <a:r>
              <a:rPr b="0" lang="en-US" sz="3600" spc="-1" strike="noStrike">
                <a:solidFill>
                  <a:srgbClr val="000000"/>
                </a:solidFill>
                <a:latin typeface="Calibri"/>
              </a:rPr>
              <a:t>to program more efficiently and to help find </a:t>
            </a:r>
            <a:r>
              <a:rPr b="0" lang="en-US" sz="3600" spc="-1" strike="noStrike">
                <a:solidFill>
                  <a:srgbClr val="000000"/>
                </a:solidFill>
                <a:latin typeface="Calibri"/>
              </a:rPr>
              <a:t>errors more quickly.</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In this class we use VSCode, however today </a:t>
            </a:r>
            <a:r>
              <a:rPr b="0" lang="en-US" sz="3600" spc="-1" strike="noStrike">
                <a:solidFill>
                  <a:srgbClr val="000000"/>
                </a:solidFill>
                <a:latin typeface="Calibri"/>
              </a:rPr>
              <a:t>(and only today) I will talk about and </a:t>
            </a:r>
            <a:r>
              <a:rPr b="0" lang="en-US" sz="3600" spc="-1" strike="noStrike">
                <a:solidFill>
                  <a:srgbClr val="000000"/>
                </a:solidFill>
                <a:latin typeface="Calibri"/>
              </a:rPr>
              <a:t>explain some others, as well as speak to </a:t>
            </a:r>
            <a:r>
              <a:rPr b="0" lang="en-US" sz="3600" spc="-1" strike="noStrike">
                <a:solidFill>
                  <a:srgbClr val="000000"/>
                </a:solidFill>
                <a:latin typeface="Calibri"/>
              </a:rPr>
              <a:t>the differences.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Today:</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Integrated Development Environments (IDEs)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Linters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Troubleshooting HTML and CSS using Browser Web Development Tools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VSCode</a:t>
            </a:r>
            <a:endParaRPr b="0" lang="en-US" sz="4400" spc="-1" strike="noStrike">
              <a:solidFill>
                <a:srgbClr val="000000"/>
              </a:solidFill>
              <a:latin typeface="Calibri"/>
            </a:endParaRPr>
          </a:p>
        </p:txBody>
      </p:sp>
      <p:sp>
        <p:nvSpPr>
          <p:cNvPr id="16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Demo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Plugins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Packages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Projects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Terminal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Git Integration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Other IDEs</a:t>
            </a:r>
            <a:endParaRPr b="0" lang="en-US" sz="4400" spc="-1" strike="noStrike">
              <a:solidFill>
                <a:srgbClr val="000000"/>
              </a:solidFill>
              <a:latin typeface="Calibri"/>
            </a:endParaRPr>
          </a:p>
        </p:txBody>
      </p:sp>
      <p:sp>
        <p:nvSpPr>
          <p:cNvPr id="167" name="TextShape 2"/>
          <p:cNvSpPr txBox="1"/>
          <p:nvPr/>
        </p:nvSpPr>
        <p:spPr>
          <a:xfrm>
            <a:off x="838080" y="1825560"/>
            <a:ext cx="5181120" cy="4350960"/>
          </a:xfrm>
          <a:prstGeom prst="rect">
            <a:avLst/>
          </a:prstGeom>
          <a:noFill/>
          <a:ln>
            <a:noFill/>
          </a:ln>
        </p:spPr>
        <p:txBody>
          <a:bodyPr>
            <a:normAutofit fontScale="55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Eclipse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Open source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Popular for many different languages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Runs on java so it can eat up ram</a:t>
            </a:r>
            <a:endParaRPr b="0" lang="en-US" sz="2400" spc="-1" strike="noStrike">
              <a:solidFill>
                <a:srgbClr val="000000"/>
              </a:solidFill>
              <a:latin typeface="Calibri"/>
            </a:endParaRPr>
          </a:p>
          <a:p>
            <a:r>
              <a:rPr b="0" lang="en-US" sz="2800" spc="-1" strike="noStrike">
                <a:solidFill>
                  <a:srgbClr val="000000"/>
                </a:solidFill>
                <a:latin typeface="Calibri"/>
              </a:rPr>
              <a:t>Android Studio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Useful for building Android apps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Xcode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Popular for developing IOS apps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Visual Studio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Useful for Microsoft development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Paid version of VSCode.</a:t>
            </a:r>
            <a:endParaRPr b="0" lang="en-US" sz="2400" spc="-1" strike="noStrike">
              <a:solidFill>
                <a:srgbClr val="000000"/>
              </a:solidFill>
              <a:latin typeface="Calibri"/>
            </a:endParaRPr>
          </a:p>
        </p:txBody>
      </p:sp>
      <p:sp>
        <p:nvSpPr>
          <p:cNvPr id="168" name="TextShape 3"/>
          <p:cNvSpPr txBox="1"/>
          <p:nvPr/>
        </p:nvSpPr>
        <p:spPr>
          <a:xfrm>
            <a:off x="6172200" y="1825560"/>
            <a:ext cx="518112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rPr>
              <a:t>IntelliJ</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200" spc="-1" strike="noStrike">
                <a:solidFill>
                  <a:srgbClr val="000000"/>
                </a:solidFill>
                <a:latin typeface="Calibri"/>
              </a:rPr>
              <a:t>Java IDE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rPr>
              <a:t>PyCharm</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200" spc="-1" strike="noStrike">
                <a:solidFill>
                  <a:srgbClr val="000000"/>
                </a:solidFill>
                <a:latin typeface="Calibri"/>
              </a:rPr>
              <a:t>Python IDE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rPr>
              <a:t>PHPStorm</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200" spc="-1" strike="noStrike">
                <a:solidFill>
                  <a:srgbClr val="000000"/>
                </a:solidFill>
                <a:latin typeface="Calibri"/>
              </a:rPr>
              <a:t>PHP IDE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rPr>
              <a:t>Atom</a:t>
            </a:r>
            <a:endParaRPr b="0" lang="en-US" sz="26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200" spc="-1" strike="noStrike">
                <a:solidFill>
                  <a:srgbClr val="000000"/>
                </a:solidFill>
                <a:latin typeface="Calibri"/>
              </a:rPr>
              <a:t>Basic fast text editor </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200" spc="-1" strike="noStrike">
                <a:solidFill>
                  <a:srgbClr val="000000"/>
                </a:solidFill>
                <a:latin typeface="Calibri"/>
              </a:rPr>
              <a:t>Created by GitHub</a:t>
            </a:r>
            <a:endParaRPr b="0" lang="en-US" sz="2200" spc="-1" strike="noStrike">
              <a:solidFill>
                <a:srgbClr val="000000"/>
              </a:solidFill>
              <a:latin typeface="Calibri"/>
            </a:endParaRPr>
          </a:p>
          <a:p>
            <a:pPr marL="228600" indent="-228240">
              <a:spcBef>
                <a:spcPts val="1417"/>
              </a:spcBef>
              <a:buClr>
                <a:srgbClr val="000000"/>
              </a:buClr>
              <a:buFont typeface="Arial"/>
              <a:buChar char="•"/>
            </a:pPr>
            <a:r>
              <a:rPr b="0" lang="en-US" sz="2400" spc="-1" strike="noStrike">
                <a:solidFill>
                  <a:srgbClr val="000000"/>
                </a:solidFill>
                <a:latin typeface="Calibri"/>
              </a:rPr>
              <a:t>Notepad++</a:t>
            </a:r>
            <a:endParaRPr b="0" lang="en-US" sz="2400" spc="-1" strike="noStrike">
              <a:solidFill>
                <a:srgbClr val="000000"/>
              </a:solidFill>
              <a:latin typeface="Calibri"/>
            </a:endParaRPr>
          </a:p>
          <a:p>
            <a:pPr lvl="1" marL="685800" indent="-228240">
              <a:spcBef>
                <a:spcPts val="1134"/>
              </a:spcBef>
              <a:buClr>
                <a:srgbClr val="000000"/>
              </a:buClr>
              <a:buFont typeface="Arial"/>
              <a:buChar char="•"/>
            </a:pPr>
            <a:r>
              <a:rPr b="0" lang="en-US" sz="2200" spc="-1" strike="noStrike">
                <a:solidFill>
                  <a:srgbClr val="000000"/>
                </a:solidFill>
                <a:latin typeface="Calibri"/>
              </a:rPr>
              <a:t>Similar to Atom</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LINTERS</a:t>
            </a:r>
            <a:endParaRPr b="0" lang="en-US" sz="4400" spc="-1" strike="noStrike">
              <a:solidFill>
                <a:srgbClr val="000000"/>
              </a:solidFill>
              <a:latin typeface="Calibri"/>
            </a:endParaRPr>
          </a:p>
        </p:txBody>
      </p:sp>
      <p:sp>
        <p:nvSpPr>
          <p:cNvPr id="17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linter is a special IDE plugin that helps analyze source code in real-time and find syntax and stylistic bugs.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Extremely useful on teams in order to ensure coding standards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Coding Standards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Tabs vs Spaces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Correct indenting of tags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Capitalization and case structure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DEMO VSCode Linters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Troubleshooting – Developer Tools</a:t>
            </a:r>
            <a:endParaRPr b="0" lang="en-US" sz="4400" spc="-1" strike="noStrike">
              <a:solidFill>
                <a:srgbClr val="000000"/>
              </a:solidFill>
              <a:latin typeface="Calibri"/>
            </a:endParaRPr>
          </a:p>
        </p:txBody>
      </p:sp>
      <p:sp>
        <p:nvSpPr>
          <p:cNvPr id="172" name="TextShape 2"/>
          <p:cNvSpPr txBox="1"/>
          <p:nvPr/>
        </p:nvSpPr>
        <p:spPr>
          <a:xfrm>
            <a:off x="838080" y="1825560"/>
            <a:ext cx="10515240" cy="4350960"/>
          </a:xfrm>
          <a:prstGeom prst="rect">
            <a:avLst/>
          </a:prstGeom>
          <a:noFill/>
          <a:ln>
            <a:noFill/>
          </a:ln>
        </p:spPr>
        <p:txBody>
          <a:bodyPr>
            <a:normAutofit fontScale="73000"/>
          </a:bodyPr>
          <a:p>
            <a:pPr>
              <a:lnSpc>
                <a:spcPct val="90000"/>
              </a:lnSpc>
              <a:spcBef>
                <a:spcPts val="1001"/>
              </a:spcBef>
              <a:tabLst>
                <a:tab algn="l" pos="0"/>
              </a:tabLst>
            </a:pPr>
            <a:r>
              <a:rPr b="0" lang="en-US" sz="2800" spc="-1" strike="noStrike">
                <a:solidFill>
                  <a:srgbClr val="000000"/>
                </a:solidFill>
                <a:latin typeface="Calibri"/>
              </a:rPr>
              <a:t>Troubleshooting code is one of the hardest jobs we face as </a:t>
            </a:r>
            <a:r>
              <a:rPr b="0" lang="en-US" sz="2800" spc="-1" strike="noStrike">
                <a:solidFill>
                  <a:srgbClr val="000000"/>
                </a:solidFill>
                <a:latin typeface="Calibri"/>
              </a:rPr>
              <a:t>developers.  We spend hours writing code and then when we test </a:t>
            </a:r>
            <a:r>
              <a:rPr b="0" lang="en-US" sz="2800" spc="-1" strike="noStrike">
                <a:solidFill>
                  <a:srgbClr val="000000"/>
                </a:solidFill>
                <a:latin typeface="Calibri"/>
              </a:rPr>
              <a:t>things don’t work correctly.  Browser based developer tools are </a:t>
            </a:r>
            <a:r>
              <a:rPr b="0" lang="en-US" sz="2800" spc="-1" strike="noStrike">
                <a:solidFill>
                  <a:srgbClr val="000000"/>
                </a:solidFill>
                <a:latin typeface="Calibri"/>
              </a:rPr>
              <a:t>key to that troubleshooting process and can save you hours of </a:t>
            </a:r>
            <a:r>
              <a:rPr b="0" lang="en-US" sz="2800" spc="-1" strike="noStrike">
                <a:solidFill>
                  <a:srgbClr val="000000"/>
                </a:solidFill>
                <a:latin typeface="Calibri"/>
              </a:rPr>
              <a:t>work down the road.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Demo - Troubleshooting on your own, Guess/Test method.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Chrome Developer Tools Demo</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Firefox has a very similar option also</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a:t>
            </a:r>
            <a:endParaRPr b="0" lang="en-US" sz="4400" spc="-1" strike="noStrike">
              <a:solidFill>
                <a:srgbClr val="000000"/>
              </a:solidFill>
              <a:latin typeface="Calibri"/>
            </a:endParaRPr>
          </a:p>
        </p:txBody>
      </p:sp>
      <p:sp>
        <p:nvSpPr>
          <p:cNvPr id="129" name="TextShape 2"/>
          <p:cNvSpPr txBox="1"/>
          <p:nvPr/>
        </p:nvSpPr>
        <p:spPr>
          <a:xfrm>
            <a:off x="838080" y="1825560"/>
            <a:ext cx="5181120" cy="435096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Version Control System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What does that mean?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Why do we need it?</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Tracks changes by one or more users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Is Git the only option?</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SVN </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Mercurial</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What is GitHub and how is it different from Git?</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SaaS (software as a service)</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Free for individuals </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Free for open-source projects</a:t>
            </a:r>
            <a:endParaRPr b="0" lang="en-US" sz="2000" spc="-1" strike="noStrike">
              <a:solidFill>
                <a:srgbClr val="000000"/>
              </a:solidFill>
              <a:latin typeface="Calibri"/>
            </a:endParaRPr>
          </a:p>
        </p:txBody>
      </p:sp>
      <p:sp>
        <p:nvSpPr>
          <p:cNvPr id="130" name="TextShape 3"/>
          <p:cNvSpPr txBox="1"/>
          <p:nvPr/>
        </p:nvSpPr>
        <p:spPr>
          <a:xfrm>
            <a:off x="6172200" y="1825560"/>
            <a:ext cx="5181120" cy="4350960"/>
          </a:xfrm>
          <a:prstGeom prst="rect">
            <a:avLst/>
          </a:prstGeom>
          <a:noFill/>
          <a:ln>
            <a:noFill/>
          </a:ln>
        </p:spPr>
        <p:txBody>
          <a:bodyPr>
            <a:normAutofit fontScale="43000"/>
          </a:bodyPr>
          <a:p>
            <a:pPr>
              <a:lnSpc>
                <a:spcPct val="90000"/>
              </a:lnSpc>
              <a:spcBef>
                <a:spcPts val="1001"/>
              </a:spcBef>
              <a:tabLst>
                <a:tab algn="l" pos="0"/>
              </a:tabLst>
            </a:pPr>
            <a:r>
              <a:rPr b="0" lang="en-US" sz="2800" spc="-1" strike="noStrike">
                <a:solidFill>
                  <a:srgbClr val="000000"/>
                </a:solidFill>
                <a:latin typeface="Calibri"/>
              </a:rPr>
              <a:t>Common Terms: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Repository – collection of files and folders that make up a single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Branch – an active line of development.  A repository can have many branches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Commit – a single set of code changes that usually are tied to a feature or bug fix.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Checkout – switching to a specific branch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Clone – copying a branch of a repository to a computer or remote server.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Getting Started - Option 1</a:t>
            </a:r>
            <a:endParaRPr b="0" lang="en-US"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fontScale="4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Install Git on your computer (</a:t>
            </a:r>
            <a:r>
              <a:rPr b="0" lang="en-US" sz="2800" spc="-1" strike="noStrike" u="sng">
                <a:solidFill>
                  <a:srgbClr val="0563c1"/>
                </a:solidFill>
                <a:uFillTx/>
                <a:latin typeface="Calibri"/>
                <a:hlinkClick r:id="rId1"/>
              </a:rPr>
              <a:t>https://git-scm.com/book/en/v2/Getting-Started-Installing-Git</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an account at GitHub (</a:t>
            </a:r>
            <a:r>
              <a:rPr b="0" lang="en-US" sz="2800" spc="-1" strike="noStrike" u="sng">
                <a:solidFill>
                  <a:srgbClr val="0563c1"/>
                </a:solidFill>
                <a:uFillTx/>
                <a:latin typeface="Calibri"/>
                <a:hlinkClick r:id="rId2"/>
              </a:rPr>
              <a:t>https://github.com/join</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 new directory on your PC called ECC-Webdev-Task1*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 new repository on GitHub (best to keep the same name </a:t>
            </a:r>
            <a:r>
              <a:rPr b="0" lang="en-US" sz="2800" spc="-1" strike="noStrike">
                <a:solidFill>
                  <a:srgbClr val="000000"/>
                </a:solidFill>
                <a:latin typeface="Calibri"/>
              </a:rPr>
              <a:t>but not required)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Initialize the repository on your computer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echo "# ECC-WebDev-Task1" &gt;&gt; README.md </a:t>
            </a:r>
            <a:br/>
            <a:r>
              <a:rPr b="0" lang="en-US" sz="2800" spc="-1" strike="noStrike">
                <a:solidFill>
                  <a:srgbClr val="000000"/>
                </a:solidFill>
                <a:latin typeface="Courier New"/>
              </a:rPr>
              <a:t>git init </a:t>
            </a:r>
            <a:br/>
            <a:r>
              <a:rPr b="0" lang="en-US" sz="2800" spc="-1" strike="noStrike">
                <a:solidFill>
                  <a:srgbClr val="000000"/>
                </a:solidFill>
                <a:latin typeface="Courier New"/>
              </a:rPr>
              <a:t>git add README.md </a:t>
            </a:r>
            <a:br/>
            <a:r>
              <a:rPr b="0" lang="en-US" sz="2800" spc="-1" strike="noStrike">
                <a:solidFill>
                  <a:srgbClr val="000000"/>
                </a:solidFill>
                <a:latin typeface="Courier New"/>
              </a:rPr>
              <a:t>git commit -m "first commit" </a:t>
            </a:r>
            <a:br/>
            <a:r>
              <a:rPr b="0" lang="en-US" sz="2800" spc="-1" strike="noStrike">
                <a:solidFill>
                  <a:srgbClr val="000000"/>
                </a:solidFill>
                <a:latin typeface="Courier New"/>
              </a:rPr>
              <a:t>git remote add origin https://github.com/&lt;USER&gt;/ECC-</a:t>
            </a:r>
            <a:r>
              <a:rPr b="0" lang="en-US" sz="2800" spc="-1" strike="noStrike">
                <a:solidFill>
                  <a:srgbClr val="000000"/>
                </a:solidFill>
                <a:latin typeface="Courier New"/>
              </a:rPr>
              <a:t>WebDev-Task1.git git push -u origin master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1600" spc="-1" strike="noStrike">
                <a:solidFill>
                  <a:srgbClr val="000000"/>
                </a:solidFill>
                <a:latin typeface="Courier New"/>
              </a:rPr>
              <a:t>*Repository name is just a suggestion, name it whatever you like</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Getting Started – Option 2</a:t>
            </a:r>
            <a:endParaRPr b="0" lang="en-US"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fontScale="70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Install Git on your </a:t>
            </a:r>
            <a:r>
              <a:rPr b="0" lang="en-US" sz="2800" spc="-1" strike="noStrike">
                <a:solidFill>
                  <a:srgbClr val="000000"/>
                </a:solidFill>
                <a:latin typeface="Calibri"/>
              </a:rPr>
              <a:t>computer (</a:t>
            </a:r>
            <a:r>
              <a:rPr b="0" lang="en-US" sz="2800" spc="-1" strike="noStrike" u="sng">
                <a:solidFill>
                  <a:srgbClr val="0563c1"/>
                </a:solidFill>
                <a:uFillTx/>
                <a:latin typeface="Calibri"/>
                <a:hlinkClick r:id="rId1"/>
              </a:rPr>
              <a:t>https://git-scm.com/book/en/v2/Getting-Started-Installing-Git</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an account at </a:t>
            </a:r>
            <a:r>
              <a:rPr b="0" lang="en-US" sz="2800" spc="-1" strike="noStrike">
                <a:solidFill>
                  <a:srgbClr val="000000"/>
                </a:solidFill>
                <a:latin typeface="Calibri"/>
              </a:rPr>
              <a:t>GitHub (</a:t>
            </a:r>
            <a:r>
              <a:rPr b="0" lang="en-US" sz="2800" spc="-1" strike="noStrike" u="sng">
                <a:solidFill>
                  <a:srgbClr val="0563c1"/>
                </a:solidFill>
                <a:uFillTx/>
                <a:latin typeface="Calibri"/>
                <a:hlinkClick r:id="rId2"/>
              </a:rPr>
              <a:t>https://github.com/join</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 new repository </a:t>
            </a:r>
            <a:r>
              <a:rPr b="0" lang="en-US" sz="2800" spc="-1" strike="noStrike">
                <a:solidFill>
                  <a:srgbClr val="000000"/>
                </a:solidFill>
                <a:latin typeface="Calibri"/>
              </a:rPr>
              <a:t>on GitHub called ECC-</a:t>
            </a:r>
            <a:r>
              <a:rPr b="0" lang="en-US" sz="2800" spc="-1" strike="noStrike">
                <a:solidFill>
                  <a:srgbClr val="000000"/>
                </a:solidFill>
                <a:latin typeface="Calibri"/>
              </a:rPr>
              <a:t>Webdev-Task1*</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Be sure to add a </a:t>
            </a:r>
            <a:r>
              <a:rPr b="0" lang="en-US" sz="2800" spc="-1" strike="noStrike">
                <a:solidFill>
                  <a:srgbClr val="000000"/>
                </a:solidFill>
                <a:latin typeface="Calibri"/>
              </a:rPr>
              <a:t>README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Clone the new repository </a:t>
            </a:r>
            <a:r>
              <a:rPr b="0" lang="en-US" sz="2800" spc="-1" strike="noStrike">
                <a:solidFill>
                  <a:srgbClr val="000000"/>
                </a:solidFill>
                <a:latin typeface="Calibri"/>
              </a:rPr>
              <a:t>onto your PC</a:t>
            </a:r>
            <a:endParaRPr b="0" lang="en-US" sz="2800" spc="-1" strike="noStrike">
              <a:solidFill>
                <a:srgbClr val="000000"/>
              </a:solidFill>
              <a:latin typeface="Calibri"/>
            </a:endParaRPr>
          </a:p>
          <a:p>
            <a:pPr>
              <a:lnSpc>
                <a:spcPct val="90000"/>
              </a:lnSpc>
              <a:spcBef>
                <a:spcPts val="1001"/>
              </a:spcBef>
              <a:tabLst>
                <a:tab algn="l" pos="0"/>
              </a:tabLst>
            </a:pPr>
            <a:br/>
            <a:r>
              <a:rPr b="0" lang="en-US" sz="2600" spc="-1" strike="noStrike">
                <a:solidFill>
                  <a:srgbClr val="000000"/>
                </a:solidFill>
                <a:latin typeface="Courier New"/>
              </a:rPr>
              <a:t>git clone </a:t>
            </a:r>
            <a:r>
              <a:rPr b="0" lang="en-US" sz="2600" spc="-1" strike="noStrike">
                <a:solidFill>
                  <a:srgbClr val="000000"/>
                </a:solidFill>
                <a:latin typeface="Courier New"/>
              </a:rPr>
              <a:t>https://github.com/&lt;USER</a:t>
            </a:r>
            <a:r>
              <a:rPr b="0" lang="en-US" sz="2600" spc="-1" strike="noStrike">
                <a:solidFill>
                  <a:srgbClr val="000000"/>
                </a:solidFill>
                <a:latin typeface="Courier New"/>
              </a:rPr>
              <a:t>&gt;/ECC-WebDev-Task1.git</a:t>
            </a:r>
            <a:endParaRPr b="0" lang="en-US" sz="2600" spc="-1" strike="noStrike">
              <a:solidFill>
                <a:srgbClr val="000000"/>
              </a:solidFill>
              <a:latin typeface="Calibri"/>
            </a:endParaRPr>
          </a:p>
          <a:p>
            <a:pPr>
              <a:lnSpc>
                <a:spcPct val="90000"/>
              </a:lnSpc>
              <a:spcBef>
                <a:spcPts val="1001"/>
              </a:spcBef>
              <a:tabLst>
                <a:tab algn="l" pos="0"/>
              </a:tabLst>
            </a:pPr>
            <a:endParaRPr b="0" lang="en-US" sz="2600" spc="-1" strike="noStrike">
              <a:solidFill>
                <a:srgbClr val="000000"/>
              </a:solidFill>
              <a:latin typeface="Calibri"/>
            </a:endParaRPr>
          </a:p>
          <a:p>
            <a:pPr>
              <a:lnSpc>
                <a:spcPct val="90000"/>
              </a:lnSpc>
              <a:spcBef>
                <a:spcPts val="1001"/>
              </a:spcBef>
              <a:tabLst>
                <a:tab algn="l" pos="0"/>
              </a:tabLst>
            </a:pPr>
            <a:r>
              <a:rPr b="0" lang="en-US" sz="1600" spc="-1" strike="noStrike">
                <a:solidFill>
                  <a:srgbClr val="000000"/>
                </a:solidFill>
                <a:latin typeface="Courier New"/>
              </a:rPr>
              <a:t>*Repository name is just a suggestion, </a:t>
            </a:r>
            <a:r>
              <a:rPr b="0" lang="en-US" sz="1600" spc="-1" strike="noStrike">
                <a:solidFill>
                  <a:srgbClr val="000000"/>
                </a:solidFill>
                <a:latin typeface="Courier New"/>
              </a:rPr>
              <a:t>name it whatever you like</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a:t>
            </a:r>
            <a:r>
              <a:rPr b="0" lang="en-US" sz="4400" spc="-1" strike="noStrike">
                <a:solidFill>
                  <a:srgbClr val="000000"/>
                </a:solidFill>
                <a:latin typeface="Calibri Light"/>
              </a:rPr>
              <a:t>i</a:t>
            </a:r>
            <a:r>
              <a:rPr b="0" lang="en-US" sz="4400" spc="-1" strike="noStrike">
                <a:solidFill>
                  <a:srgbClr val="000000"/>
                </a:solidFill>
                <a:latin typeface="Calibri Light"/>
              </a:rPr>
              <a:t>t</a:t>
            </a:r>
            <a:r>
              <a:rPr b="0" lang="en-US" sz="4400" spc="-1" strike="noStrike">
                <a:solidFill>
                  <a:srgbClr val="000000"/>
                </a:solidFill>
                <a:latin typeface="Calibri Light"/>
              </a:rPr>
              <a:t> </a:t>
            </a:r>
            <a:r>
              <a:rPr b="0" lang="en-US" sz="4400" spc="-1" strike="noStrike">
                <a:solidFill>
                  <a:srgbClr val="000000"/>
                </a:solidFill>
                <a:latin typeface="Calibri Light"/>
              </a:rPr>
              <a:t>–</a:t>
            </a:r>
            <a:r>
              <a:rPr b="0" lang="en-US" sz="4400" spc="-1" strike="noStrike">
                <a:solidFill>
                  <a:srgbClr val="000000"/>
                </a:solidFill>
                <a:latin typeface="Calibri Light"/>
              </a:rPr>
              <a:t> </a:t>
            </a:r>
            <a:r>
              <a:rPr b="0" lang="en-US" sz="4400" spc="-1" strike="noStrike">
                <a:solidFill>
                  <a:srgbClr val="000000"/>
                </a:solidFill>
                <a:latin typeface="Calibri Light"/>
              </a:rPr>
              <a:t>M</a:t>
            </a:r>
            <a:r>
              <a:rPr b="0" lang="en-US" sz="4400" spc="-1" strike="noStrike">
                <a:solidFill>
                  <a:srgbClr val="000000"/>
                </a:solidFill>
                <a:latin typeface="Calibri Light"/>
              </a:rPr>
              <a:t>a</a:t>
            </a:r>
            <a:r>
              <a:rPr b="0" lang="en-US" sz="4400" spc="-1" strike="noStrike">
                <a:solidFill>
                  <a:srgbClr val="000000"/>
                </a:solidFill>
                <a:latin typeface="Calibri Light"/>
              </a:rPr>
              <a:t>k</a:t>
            </a:r>
            <a:r>
              <a:rPr b="0" lang="en-US" sz="4400" spc="-1" strike="noStrike">
                <a:solidFill>
                  <a:srgbClr val="000000"/>
                </a:solidFill>
                <a:latin typeface="Calibri Light"/>
              </a:rPr>
              <a:t>i</a:t>
            </a:r>
            <a:r>
              <a:rPr b="0" lang="en-US" sz="4400" spc="-1" strike="noStrike">
                <a:solidFill>
                  <a:srgbClr val="000000"/>
                </a:solidFill>
                <a:latin typeface="Calibri Light"/>
              </a:rPr>
              <a:t>n</a:t>
            </a:r>
            <a:r>
              <a:rPr b="0" lang="en-US" sz="4400" spc="-1" strike="noStrike">
                <a:solidFill>
                  <a:srgbClr val="000000"/>
                </a:solidFill>
                <a:latin typeface="Calibri Light"/>
              </a:rPr>
              <a:t>g</a:t>
            </a:r>
            <a:r>
              <a:rPr b="0" lang="en-US" sz="4400" spc="-1" strike="noStrike">
                <a:solidFill>
                  <a:srgbClr val="000000"/>
                </a:solidFill>
                <a:latin typeface="Calibri Light"/>
              </a:rPr>
              <a:t> </a:t>
            </a:r>
            <a:r>
              <a:rPr b="0" lang="en-US" sz="4400" spc="-1" strike="noStrike">
                <a:solidFill>
                  <a:srgbClr val="000000"/>
                </a:solidFill>
                <a:latin typeface="Calibri Light"/>
              </a:rPr>
              <a:t>a</a:t>
            </a:r>
            <a:r>
              <a:rPr b="0" lang="en-US" sz="4400" spc="-1" strike="noStrike">
                <a:solidFill>
                  <a:srgbClr val="000000"/>
                </a:solidFill>
                <a:latin typeface="Calibri Light"/>
              </a:rPr>
              <a:t> </a:t>
            </a:r>
            <a:r>
              <a:rPr b="0" lang="en-US" sz="4400" spc="-1" strike="noStrike">
                <a:solidFill>
                  <a:srgbClr val="000000"/>
                </a:solidFill>
                <a:latin typeface="Calibri Light"/>
              </a:rPr>
              <a:t>C</a:t>
            </a:r>
            <a:r>
              <a:rPr b="0" lang="en-US" sz="4400" spc="-1" strike="noStrike">
                <a:solidFill>
                  <a:srgbClr val="000000"/>
                </a:solidFill>
                <a:latin typeface="Calibri Light"/>
              </a:rPr>
              <a:t>o</a:t>
            </a:r>
            <a:r>
              <a:rPr b="0" lang="en-US" sz="4400" spc="-1" strike="noStrike">
                <a:solidFill>
                  <a:srgbClr val="000000"/>
                </a:solidFill>
                <a:latin typeface="Calibri Light"/>
              </a:rPr>
              <a:t>m</a:t>
            </a:r>
            <a:r>
              <a:rPr b="0" lang="en-US" sz="4400" spc="-1" strike="noStrike">
                <a:solidFill>
                  <a:srgbClr val="000000"/>
                </a:solidFill>
                <a:latin typeface="Calibri Light"/>
              </a:rPr>
              <a:t>m</a:t>
            </a:r>
            <a:r>
              <a:rPr b="0" lang="en-US" sz="4400" spc="-1" strike="noStrike">
                <a:solidFill>
                  <a:srgbClr val="000000"/>
                </a:solidFill>
                <a:latin typeface="Calibri Light"/>
              </a:rPr>
              <a:t>i</a:t>
            </a:r>
            <a:r>
              <a:rPr b="0" lang="en-US" sz="4400" spc="-1" strike="noStrike">
                <a:solidFill>
                  <a:srgbClr val="000000"/>
                </a:solidFill>
                <a:latin typeface="Calibri Light"/>
              </a:rPr>
              <a:t>t</a:t>
            </a:r>
            <a:endParaRPr b="0" lang="en-US" sz="4400" spc="-1" strike="noStrike">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normAutofit fontScale="77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 new file, or copy one </a:t>
            </a:r>
            <a:r>
              <a:rPr b="0" lang="en-US" sz="2800" spc="-1" strike="noStrike">
                <a:solidFill>
                  <a:srgbClr val="000000"/>
                </a:solidFill>
                <a:latin typeface="Calibri"/>
              </a:rPr>
              <a:t>of our previous files into your </a:t>
            </a:r>
            <a:r>
              <a:rPr b="0" lang="en-US" sz="2800" spc="-1" strike="noStrike">
                <a:solidFill>
                  <a:srgbClr val="000000"/>
                </a:solidFill>
                <a:latin typeface="Calibri"/>
              </a:rPr>
              <a:t>folder </a:t>
            </a:r>
            <a:r>
              <a:rPr b="0" lang="en-US" sz="2800" spc="-1" strike="noStrike" u="sng">
                <a:solidFill>
                  <a:srgbClr val="000000"/>
                </a:solidFill>
                <a:uFillTx/>
                <a:latin typeface="Calibri"/>
              </a:rPr>
              <a:t>where you setup the Git </a:t>
            </a:r>
            <a:r>
              <a:rPr b="0" lang="en-US" sz="2800" spc="-1" strike="noStrike" u="sng">
                <a:solidFill>
                  <a:srgbClr val="000000"/>
                </a:solidFill>
                <a:uFillTx/>
                <a:latin typeface="Calibri"/>
              </a:rPr>
              <a:t>repository</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ourier New"/>
              </a:rPr>
              <a:t>git status </a:t>
            </a:r>
            <a:r>
              <a:rPr b="0" lang="en-US" sz="2800" spc="-1" strike="noStrike">
                <a:solidFill>
                  <a:srgbClr val="000000"/>
                </a:solidFill>
                <a:latin typeface="Calibri Light"/>
              </a:rPr>
              <a:t>–Shows you if there </a:t>
            </a:r>
            <a:r>
              <a:rPr b="0" lang="en-US" sz="2800" spc="-1" strike="noStrike">
                <a:solidFill>
                  <a:srgbClr val="000000"/>
                </a:solidFill>
                <a:latin typeface="Calibri Light"/>
              </a:rPr>
              <a:t>are any changes that need to </a:t>
            </a:r>
            <a:r>
              <a:rPr b="0" lang="en-US" sz="2800" spc="-1" strike="noStrike">
                <a:solidFill>
                  <a:srgbClr val="000000"/>
                </a:solidFill>
                <a:latin typeface="Calibri Light"/>
              </a:rPr>
              <a:t>be added.</a:t>
            </a:r>
            <a:endParaRPr b="0" lang="en-US" sz="2800" spc="-1" strike="noStrike">
              <a:solidFill>
                <a:srgbClr val="000000"/>
              </a:solidFill>
              <a:latin typeface="Calibri"/>
            </a:endParaRPr>
          </a:p>
          <a:p>
            <a:pPr>
              <a:lnSpc>
                <a:spcPct val="90000"/>
              </a:lnSpc>
              <a:spcBef>
                <a:spcPts val="1001"/>
              </a:spcBef>
              <a:tabLst>
                <a:tab algn="l" pos="0"/>
              </a:tabLst>
            </a:pPr>
            <a:br/>
            <a:r>
              <a:rPr b="0" lang="en-US" sz="2800" spc="-1" strike="noStrike">
                <a:solidFill>
                  <a:srgbClr val="000000"/>
                </a:solidFill>
                <a:latin typeface="Courier New"/>
              </a:rPr>
              <a:t>git add FILENAME </a:t>
            </a:r>
            <a:r>
              <a:rPr b="0" lang="en-US" sz="2800" spc="-1" strike="noStrike">
                <a:solidFill>
                  <a:srgbClr val="000000"/>
                </a:solidFill>
                <a:latin typeface="Calibri Light"/>
              </a:rPr>
              <a:t>–adds the </a:t>
            </a:r>
            <a:r>
              <a:rPr b="0" lang="en-US" sz="2800" spc="-1" strike="noStrike">
                <a:solidFill>
                  <a:srgbClr val="000000"/>
                </a:solidFill>
                <a:latin typeface="Calibri Light"/>
              </a:rPr>
              <a:t>file listed to be ready to commit</a:t>
            </a:r>
            <a:endParaRPr b="0" lang="en-US" sz="2800" spc="-1" strike="noStrike">
              <a:solidFill>
                <a:srgbClr val="000000"/>
              </a:solidFill>
              <a:latin typeface="Calibri"/>
            </a:endParaRPr>
          </a:p>
          <a:p>
            <a:pPr>
              <a:lnSpc>
                <a:spcPct val="90000"/>
              </a:lnSpc>
              <a:spcBef>
                <a:spcPts val="1001"/>
              </a:spcBef>
              <a:tabLst>
                <a:tab algn="l" pos="0"/>
              </a:tabLst>
            </a:pPr>
            <a:br/>
            <a:r>
              <a:rPr b="0" lang="en-US" sz="2800" spc="-1" strike="noStrike">
                <a:solidFill>
                  <a:srgbClr val="000000"/>
                </a:solidFill>
                <a:latin typeface="Courier New"/>
              </a:rPr>
              <a:t>git commit -m ”add new </a:t>
            </a:r>
            <a:r>
              <a:rPr b="0" lang="en-US" sz="2800" spc="-1" strike="noStrike">
                <a:solidFill>
                  <a:srgbClr val="000000"/>
                </a:solidFill>
                <a:latin typeface="Courier New"/>
              </a:rPr>
              <a:t>file" </a:t>
            </a:r>
            <a:r>
              <a:rPr b="0" lang="en-US" sz="2800" spc="-1" strike="noStrike">
                <a:solidFill>
                  <a:srgbClr val="000000"/>
                </a:solidFill>
                <a:latin typeface="Calibri Light"/>
              </a:rPr>
              <a:t>– creates the commit</a:t>
            </a:r>
            <a:endParaRPr b="0" lang="en-US" sz="2800" spc="-1" strike="noStrike">
              <a:solidFill>
                <a:srgbClr val="000000"/>
              </a:solidFill>
              <a:latin typeface="Calibri"/>
            </a:endParaRPr>
          </a:p>
          <a:p>
            <a:pPr>
              <a:lnSpc>
                <a:spcPct val="90000"/>
              </a:lnSpc>
              <a:spcBef>
                <a:spcPts val="1001"/>
              </a:spcBef>
              <a:tabLst>
                <a:tab algn="l" pos="0"/>
              </a:tabLst>
            </a:pPr>
            <a:br/>
            <a:r>
              <a:rPr b="0" lang="en-US" sz="2800" spc="-1" strike="noStrike">
                <a:solidFill>
                  <a:srgbClr val="000000"/>
                </a:solidFill>
                <a:latin typeface="Courier New"/>
              </a:rPr>
              <a:t>git push -u origin master </a:t>
            </a:r>
            <a:r>
              <a:rPr b="0" lang="en-US" sz="2800" spc="-1" strike="noStrike">
                <a:solidFill>
                  <a:srgbClr val="000000"/>
                </a:solidFill>
                <a:latin typeface="Calibri Light"/>
              </a:rPr>
              <a:t>– </a:t>
            </a:r>
            <a:r>
              <a:rPr b="0" lang="en-US" sz="2800" spc="-1" strike="noStrike">
                <a:solidFill>
                  <a:srgbClr val="000000"/>
                </a:solidFill>
                <a:latin typeface="Calibri Light"/>
              </a:rPr>
              <a:t>push change to remote branch </a:t>
            </a:r>
            <a:r>
              <a:rPr b="0" lang="en-US" sz="2800" spc="-1" strike="noStrike">
                <a:solidFill>
                  <a:srgbClr val="000000"/>
                </a:solidFill>
                <a:latin typeface="Calibri Light"/>
              </a:rPr>
              <a:t>(GitHub)</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A Word of Caution</a:t>
            </a:r>
            <a:endParaRPr b="0" lang="en-US"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normAutofit fontScale="73000"/>
          </a:bodyPr>
          <a:p>
            <a:pPr>
              <a:lnSpc>
                <a:spcPct val="90000"/>
              </a:lnSpc>
              <a:spcBef>
                <a:spcPts val="1001"/>
              </a:spcBef>
              <a:tabLst>
                <a:tab algn="l" pos="0"/>
              </a:tabLst>
            </a:pPr>
            <a:r>
              <a:rPr b="0" lang="en-US" sz="2800" spc="-1" strike="noStrike">
                <a:solidFill>
                  <a:srgbClr val="000000"/>
                </a:solidFill>
                <a:latin typeface="Calibri Light"/>
              </a:rPr>
              <a:t>These two lines:</a:t>
            </a:r>
            <a:endParaRPr b="0" lang="en-US" sz="2800" spc="-1" strike="noStrike">
              <a:solidFill>
                <a:srgbClr val="000000"/>
              </a:solidFill>
              <a:latin typeface="Calibri"/>
            </a:endParaRPr>
          </a:p>
          <a:p>
            <a:pPr>
              <a:lnSpc>
                <a:spcPct val="90000"/>
              </a:lnSpc>
              <a:spcBef>
                <a:spcPts val="1001"/>
              </a:spcBef>
              <a:tabLst>
                <a:tab algn="l" pos="0"/>
              </a:tabLst>
            </a:pPr>
            <a:br/>
            <a:r>
              <a:rPr b="0" lang="en-US" sz="2800" spc="-1" strike="noStrike">
                <a:solidFill>
                  <a:srgbClr val="000000"/>
                </a:solidFill>
                <a:latin typeface="Courier New"/>
              </a:rPr>
              <a:t>git add FILENAME </a:t>
            </a:r>
            <a:r>
              <a:rPr b="0" lang="en-US" sz="2800" spc="-1" strike="noStrike">
                <a:solidFill>
                  <a:srgbClr val="000000"/>
                </a:solidFill>
                <a:latin typeface="Calibri Light"/>
              </a:rPr>
              <a:t>–adds the file listed to be ready to </a:t>
            </a:r>
            <a:r>
              <a:rPr b="0" lang="en-US" sz="2800" spc="-1" strike="noStrike">
                <a:solidFill>
                  <a:srgbClr val="000000"/>
                </a:solidFill>
                <a:latin typeface="Calibri Light"/>
              </a:rPr>
              <a:t>commit</a:t>
            </a:r>
            <a:br/>
            <a:r>
              <a:rPr b="0" lang="en-US" sz="2800" spc="-1" strike="noStrike">
                <a:solidFill>
                  <a:srgbClr val="000000"/>
                </a:solidFill>
                <a:latin typeface="Courier New"/>
              </a:rPr>
              <a:t>git commit -m ”add new file" </a:t>
            </a:r>
            <a:r>
              <a:rPr b="0" lang="en-US" sz="2800" spc="-1" strike="noStrike">
                <a:solidFill>
                  <a:srgbClr val="000000"/>
                </a:solidFill>
                <a:latin typeface="Calibri Light"/>
              </a:rPr>
              <a:t>–creates the commit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Light"/>
              </a:rPr>
              <a:t>Can be combined into: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ff0000"/>
                </a:solidFill>
                <a:latin typeface="Courier New"/>
              </a:rPr>
              <a:t>git commit –am “add new file”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The –a flag means add </a:t>
            </a:r>
            <a:r>
              <a:rPr b="1" lang="en-US" sz="2800" spc="-1" strike="noStrike" u="sng">
                <a:solidFill>
                  <a:srgbClr val="000000"/>
                </a:solidFill>
                <a:uFillTx/>
                <a:latin typeface="Calibri"/>
              </a:rPr>
              <a:t>ALL</a:t>
            </a:r>
            <a:r>
              <a:rPr b="1" lang="en-US" sz="2800" spc="-1" strike="noStrike">
                <a:solidFill>
                  <a:srgbClr val="000000"/>
                </a:solidFill>
                <a:latin typeface="Calibri"/>
              </a:rPr>
              <a:t> changed files to the </a:t>
            </a:r>
            <a:r>
              <a:rPr b="1" lang="en-US" sz="2800" spc="-1" strike="noStrike">
                <a:solidFill>
                  <a:srgbClr val="000000"/>
                </a:solidFill>
                <a:latin typeface="Calibri"/>
              </a:rPr>
              <a:t>commit.  Use this with caution as it can cause you </a:t>
            </a:r>
            <a:r>
              <a:rPr b="1" lang="en-US" sz="2800" spc="-1" strike="noStrike">
                <a:solidFill>
                  <a:srgbClr val="000000"/>
                </a:solidFill>
                <a:latin typeface="Calibri"/>
              </a:rPr>
              <a:t>to commit files you do not intend to!</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Pulling In Changes</a:t>
            </a:r>
            <a:endParaRPr b="0" lang="en-US" sz="4400" spc="-1" strike="noStrike">
              <a:solidFill>
                <a:srgbClr val="000000"/>
              </a:solidFill>
              <a:latin typeface="Calibri"/>
            </a:endParaRPr>
          </a:p>
        </p:txBody>
      </p:sp>
      <p:sp>
        <p:nvSpPr>
          <p:cNvPr id="140" name="TextShape 2"/>
          <p:cNvSpPr txBox="1"/>
          <p:nvPr/>
        </p:nvSpPr>
        <p:spPr>
          <a:xfrm>
            <a:off x="838080" y="1537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someone else is working on the same codebase, or </a:t>
            </a:r>
            <a:r>
              <a:rPr b="0" lang="en-US" sz="2800" spc="-1" strike="noStrike">
                <a:solidFill>
                  <a:srgbClr val="000000"/>
                </a:solidFill>
                <a:latin typeface="Calibri"/>
              </a:rPr>
              <a:t>you are working from a different computer, you always </a:t>
            </a:r>
            <a:r>
              <a:rPr b="0" lang="en-US" sz="2800" spc="-1" strike="noStrike">
                <a:solidFill>
                  <a:srgbClr val="000000"/>
                </a:solidFill>
                <a:latin typeface="Calibri"/>
              </a:rPr>
              <a:t>want to pull down the most recent changes before </a:t>
            </a:r>
            <a:r>
              <a:rPr b="0" lang="en-US" sz="2800" spc="-1" strike="noStrike">
                <a:solidFill>
                  <a:srgbClr val="000000"/>
                </a:solidFill>
                <a:latin typeface="Calibri"/>
              </a:rPr>
              <a:t>making your own.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tabLst>
                <a:tab algn="l" pos="0"/>
              </a:tabLst>
            </a:pPr>
            <a:r>
              <a:rPr b="0" lang="en-US" sz="3600" spc="-1" strike="noStrike">
                <a:solidFill>
                  <a:srgbClr val="000000"/>
                </a:solidFill>
                <a:latin typeface="Courier New"/>
              </a:rPr>
              <a:t>git pull –p</a:t>
            </a:r>
            <a:endParaRPr b="0" lang="en-US" sz="3600" spc="-1" strike="noStrike">
              <a:solidFill>
                <a:srgbClr val="000000"/>
              </a:solidFill>
              <a:latin typeface="Calibri"/>
            </a:endParaRPr>
          </a:p>
          <a:p>
            <a:pPr>
              <a:lnSpc>
                <a:spcPct val="90000"/>
              </a:lnSpc>
              <a:spcBef>
                <a:spcPts val="1001"/>
              </a:spcBef>
              <a:tabLst>
                <a:tab algn="l" pos="0"/>
              </a:tabLst>
            </a:pPr>
            <a:endParaRPr b="0" lang="en-US" sz="36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This pulls down changes from the remote branch you are </a:t>
            </a:r>
            <a:r>
              <a:rPr b="0" lang="en-US" sz="2800" spc="-1" strike="noStrike">
                <a:solidFill>
                  <a:srgbClr val="000000"/>
                </a:solidFill>
                <a:latin typeface="Calibri"/>
              </a:rPr>
              <a:t>working on.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ea typeface="Noto Sans CJK SC"/>
              </a:rPr>
              <a:t>Note on </a:t>
            </a:r>
            <a:r>
              <a:rPr b="0" lang="en-US" sz="2400" spc="-1" strike="noStrike">
                <a:solidFill>
                  <a:srgbClr val="000000"/>
                </a:solidFill>
                <a:latin typeface="Courier New"/>
                <a:ea typeface="Noto Sans CJK SC"/>
              </a:rPr>
              <a:t>–p</a:t>
            </a:r>
            <a:r>
              <a:rPr b="0" lang="en-US" sz="2400" spc="-1" strike="noStrike">
                <a:solidFill>
                  <a:srgbClr val="000000"/>
                </a:solidFill>
                <a:latin typeface="Calibri"/>
                <a:ea typeface="Noto Sans CJK SC"/>
              </a:rPr>
              <a:t>: this flag tells git to clean up any dead branches; </a:t>
            </a:r>
            <a:r>
              <a:rPr b="0" lang="en-US" sz="2400" spc="-1" strike="noStrike">
                <a:solidFill>
                  <a:srgbClr val="000000"/>
                </a:solidFill>
                <a:latin typeface="Calibri"/>
                <a:ea typeface="Noto Sans CJK SC"/>
              </a:rPr>
              <a:t>branches that only exist locally and not on the remote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Git – Creating a new branch</a:t>
            </a:r>
            <a:endParaRPr b="0" lang="en-US" sz="4400" spc="-1" strike="noStrike">
              <a:solidFill>
                <a:srgbClr val="000000"/>
              </a:solidFill>
              <a:latin typeface="Calibri"/>
            </a:endParaRPr>
          </a:p>
        </p:txBody>
      </p:sp>
      <p:sp>
        <p:nvSpPr>
          <p:cNvPr id="14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there are a lot of changes you want to make to the code, but you don’t want them to go into master until they are built and tested (this is the correct way.. hint.. hint..), you create a new branch.</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tabLst>
                <a:tab algn="l" pos="0"/>
              </a:tabLst>
            </a:pPr>
            <a:r>
              <a:rPr b="0" lang="en-US" sz="4000" spc="-1" strike="noStrike">
                <a:solidFill>
                  <a:srgbClr val="000000"/>
                </a:solidFill>
                <a:latin typeface="Courier New"/>
              </a:rPr>
              <a:t>git checkout –b branch-name</a:t>
            </a:r>
            <a:endParaRPr b="0" lang="en-US" sz="4000" spc="-1" strike="noStrike">
              <a:solidFill>
                <a:srgbClr val="000000"/>
              </a:solidFill>
              <a:latin typeface="Calibri"/>
            </a:endParaRPr>
          </a:p>
          <a:p>
            <a:pPr>
              <a:lnSpc>
                <a:spcPct val="90000"/>
              </a:lnSpc>
              <a:spcBef>
                <a:spcPts val="1001"/>
              </a:spcBef>
              <a:tabLst>
                <a:tab algn="l" pos="0"/>
              </a:tabLst>
            </a:pPr>
            <a:endParaRPr b="0" lang="en-US" sz="40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This creates a new branch based on the current branch that you can commit code to.</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577</TotalTime>
  <Application>LibreOffice/6.4.6.2$Linux_X86_64 LibreOffice_project/40$Build-2</Application>
  <Words>1110</Words>
  <Paragraphs>134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2019-09-15T12:42:28Z</dcterms:created>
  <dc:creator>David Adkins</dc:creator>
  <dc:description/>
  <dc:language>en-US</dc:language>
  <cp:lastModifiedBy/>
  <dcterms:modified xsi:type="dcterms:W3CDTF">2021-02-12T14:47:39Z</dcterms:modified>
  <cp:revision>62</cp:revision>
  <dc:subject/>
  <dc:title>Full Stack Web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