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wmf" ContentType="image/x-wmf"/>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838080" y="1825560"/>
            <a:ext cx="5130720" cy="435060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78" name="PlaceHolder 3"/>
          <p:cNvSpPr>
            <a:spLocks noGrp="1"/>
          </p:cNvSpPr>
          <p:nvPr>
            <p:ph type="body"/>
          </p:nvPr>
        </p:nvSpPr>
        <p:spPr>
          <a:xfrm>
            <a:off x="6226200" y="1825560"/>
            <a:ext cx="5130720" cy="435060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hyperlink" Target="https://www.w3schools.com/html/html_responsive.asp"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rPr>
              <a:t>Full Stack Web development</a:t>
            </a:r>
            <a:endParaRPr b="0" lang="en-US" sz="6000" spc="-1" strike="noStrike">
              <a:latin typeface="Arial"/>
            </a:endParaRPr>
          </a:p>
        </p:txBody>
      </p:sp>
      <p:sp>
        <p:nvSpPr>
          <p:cNvPr id="116"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n-US" sz="2400" spc="-1" strike="noStrike">
                <a:solidFill>
                  <a:srgbClr val="000000"/>
                </a:solidFill>
                <a:latin typeface="Calibri"/>
              </a:rPr>
              <a:t>Lecture 7: Advanced CSS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Size Units</a:t>
            </a:r>
            <a:endParaRPr b="0" lang="en-US" sz="4400" spc="-1" strike="noStrike">
              <a:latin typeface="Arial"/>
            </a:endParaRPr>
          </a:p>
        </p:txBody>
      </p:sp>
      <p:sp>
        <p:nvSpPr>
          <p:cNvPr id="137" name="CustomShape 2"/>
          <p:cNvSpPr/>
          <p:nvPr/>
        </p:nvSpPr>
        <p:spPr>
          <a:xfrm>
            <a:off x="838080" y="1825560"/>
            <a:ext cx="518076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Many CSS properties require sizing to be defined.  Up until now we have used px (pixels). There are other alternatives.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Fixed Sizes: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px (pixels) 96dpi</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pt (points) 72dpi</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pc (picas) 1pc = 12pt</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38" name="CustomShape 3"/>
          <p:cNvSpPr/>
          <p:nvPr/>
        </p:nvSpPr>
        <p:spPr>
          <a:xfrm>
            <a:off x="6172200" y="1825560"/>
            <a:ext cx="5180760" cy="4350600"/>
          </a:xfrm>
          <a:prstGeom prst="rect">
            <a:avLst/>
          </a:prstGeom>
          <a:noFill/>
          <a:ln>
            <a:noFill/>
          </a:ln>
        </p:spPr>
        <p:style>
          <a:lnRef idx="0"/>
          <a:fillRef idx="0"/>
          <a:effectRef idx="0"/>
          <a:fontRef idx="minor"/>
        </p:style>
        <p:txBody>
          <a:bodyPr lIns="90000" rIns="90000" tIns="45000" bIns="45000">
            <a:normAutofit fontScale="84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Relative Sizes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em (relative to font-size of current element)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(relative to the parent element)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vw (relative to the viewport width)</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vh (relative to the viewport height)</a:t>
            </a:r>
            <a:endParaRPr b="0" lang="en-US" sz="2400" spc="-1" strike="noStrike">
              <a:latin typeface="Arial"/>
            </a:endParaRPr>
          </a:p>
          <a:p>
            <a:pPr>
              <a:lnSpc>
                <a:spcPct val="100000"/>
              </a:lnSpc>
            </a:pPr>
            <a:endParaRPr b="0" lang="en-US" sz="2400" spc="-1" strike="noStrike">
              <a:latin typeface="Arial"/>
            </a:endParaRPr>
          </a:p>
          <a:p>
            <a:pPr>
              <a:lnSpc>
                <a:spcPct val="90000"/>
              </a:lnSpc>
              <a:spcBef>
                <a:spcPts val="1001"/>
              </a:spcBef>
              <a:tabLst>
                <a:tab algn="l" pos="0"/>
              </a:tabLst>
            </a:pPr>
            <a:r>
              <a:rPr b="0" lang="en-US" sz="2000" spc="-1" strike="noStrike">
                <a:solidFill>
                  <a:srgbClr val="000000"/>
                </a:solidFill>
                <a:latin typeface="Calibri"/>
              </a:rPr>
              <a:t>It is a best practice to use relative sizes in production environments as they provide the best support for accessibility and RWD</a:t>
            </a:r>
            <a:endParaRPr b="0" lang="en-US" sz="2000" spc="-1" strike="noStrike">
              <a:latin typeface="Arial"/>
            </a:endParaRPr>
          </a:p>
        </p:txBody>
      </p:sp>
      <p:pic>
        <p:nvPicPr>
          <p:cNvPr id="139" name="Picture 4" descr=""/>
          <p:cNvPicPr/>
          <p:nvPr/>
        </p:nvPicPr>
        <p:blipFill>
          <a:blip r:embed="rId1"/>
          <a:stretch/>
        </p:blipFill>
        <p:spPr>
          <a:xfrm>
            <a:off x="0" y="0"/>
            <a:ext cx="12191400" cy="6857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Responsive Web Design</a:t>
            </a:r>
            <a:endParaRPr b="0" lang="en-US" sz="4400" spc="-1" strike="noStrike">
              <a:latin typeface="Arial"/>
            </a:endParaRPr>
          </a:p>
        </p:txBody>
      </p:sp>
      <p:sp>
        <p:nvSpPr>
          <p:cNvPr id="14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One last thought on Responsive Web Design in this segment of the course.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You already have all the tools necessary to build it (media queries, positioning, % based sizing), we will add a few more tools as we progress in the course, but it’s worth noting that as you build assignments from here on out, you should think about how it looks across all devices.</a:t>
            </a:r>
            <a:endParaRPr b="0" lang="en-US" sz="2400" spc="-1" strike="noStrike">
              <a:latin typeface="Arial"/>
            </a:endParaRPr>
          </a:p>
          <a:p>
            <a:pPr>
              <a:lnSpc>
                <a:spcPct val="100000"/>
              </a:lnSpc>
            </a:pP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Here’s a great beginners tutorial if you want to learn more.</a:t>
            </a:r>
            <a:endParaRPr b="0" lang="en-US" sz="2800" spc="-1" strike="noStrike">
              <a:latin typeface="Arial"/>
            </a:endParaRPr>
          </a:p>
          <a:p>
            <a:pPr>
              <a:lnSpc>
                <a:spcPct val="90000"/>
              </a:lnSpc>
              <a:spcBef>
                <a:spcPts val="1001"/>
              </a:spcBef>
              <a:tabLst>
                <a:tab algn="l" pos="0"/>
              </a:tabLst>
            </a:pPr>
            <a:r>
              <a:rPr b="0" lang="en-US" sz="2800" spc="-1" strike="noStrike" u="sng">
                <a:solidFill>
                  <a:srgbClr val="0563c1"/>
                </a:solidFill>
                <a:uFillTx/>
                <a:latin typeface="Calibri"/>
                <a:hlinkClick r:id="rId1"/>
              </a:rPr>
              <a:t>https://www.w3schools.com/html/html_responsive.asp</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Calibri Light"/>
              </a:rPr>
              <a:t>Lab – Building a Nav Bar with only CSS</a:t>
            </a:r>
            <a:endParaRPr b="0" lang="en-US" sz="4000" spc="-1" strike="noStrike">
              <a:latin typeface="Arial"/>
            </a:endParaRPr>
          </a:p>
        </p:txBody>
      </p:sp>
      <p:sp>
        <p:nvSpPr>
          <p:cNvPr id="14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800" spc="-1" strike="noStrike">
                <a:solidFill>
                  <a:srgbClr val="000000"/>
                </a:solidFill>
                <a:latin typeface="Calibri"/>
              </a:rPr>
              <a:t>Demo – in class we will build a CSS drop-down nav bar using only the skills we have learned.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Homework – Due 10/10</a:t>
            </a:r>
            <a:endParaRPr b="0" lang="en-US" sz="4400" spc="-1" strike="noStrike">
              <a:latin typeface="Arial"/>
            </a:endParaRPr>
          </a:p>
        </p:txBody>
      </p:sp>
      <p:sp>
        <p:nvSpPr>
          <p:cNvPr id="14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56000"/>
          </a:bodyPr>
          <a:p>
            <a:pPr>
              <a:lnSpc>
                <a:spcPct val="90000"/>
              </a:lnSpc>
              <a:spcBef>
                <a:spcPts val="1001"/>
              </a:spcBef>
              <a:tabLst>
                <a:tab algn="l" pos="0"/>
              </a:tabLst>
            </a:pPr>
            <a:r>
              <a:rPr b="0" lang="en-US" sz="2400" spc="-1" strike="noStrike">
                <a:solidFill>
                  <a:srgbClr val="000000"/>
                </a:solidFill>
                <a:latin typeface="Calibri"/>
              </a:rPr>
              <a:t>Going forward all homework will be submitted through GitHub.  You must upload your code into your homework folder of your classwork repository, </a:t>
            </a:r>
            <a:r>
              <a:rPr b="1" lang="en-US" sz="2400" spc="-1" strike="noStrike">
                <a:solidFill>
                  <a:srgbClr val="000000"/>
                </a:solidFill>
                <a:latin typeface="Calibri"/>
              </a:rPr>
              <a:t>not </a:t>
            </a:r>
            <a:r>
              <a:rPr b="0" lang="en-US" sz="2400" spc="-1" strike="noStrike">
                <a:solidFill>
                  <a:srgbClr val="000000"/>
                </a:solidFill>
                <a:latin typeface="Calibri"/>
              </a:rPr>
              <a:t>the group project, and then submit a Pull Request to dadkins20. </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Add an interactive navigation to your about me page. Using CSS positioning, have it fixed at the top of the page as the user scrolls down. It should have at least one top level drop-down and one secondary level drop down.</a:t>
            </a:r>
            <a:endParaRPr b="0" lang="en-US" sz="24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Continue working on your group project</a:t>
            </a:r>
            <a:endParaRPr b="0" lang="en-US" sz="24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Not homework but a reminder: practice writing as much code as you can. It’s the best way to learn.</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This concludes our work on Cascading Style Sheets, from here we move into the basics of JavaScript, which will be a major focus for the majority of the class from here on out.  Make sure you have an excellent grasp of HTML and CSS.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Today:</a:t>
            </a:r>
            <a:endParaRPr b="0" lang="en-US" sz="4400" spc="-1" strike="noStrike">
              <a:latin typeface="Arial"/>
            </a:endParaRPr>
          </a:p>
        </p:txBody>
      </p:sp>
      <p:sp>
        <p:nvSpPr>
          <p:cNvPr id="11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Advanced CSS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Selectors Revisited</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Pseudo-classes and Pseudo-elements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CSS Box Model</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Positioning and Display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Size Units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Lab: Building a dropdown navigation using CSS and HTML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Selectors: Revisited</a:t>
            </a:r>
            <a:endParaRPr b="0" lang="en-US" sz="4400" spc="-1" strike="noStrike">
              <a:latin typeface="Arial"/>
            </a:endParaRPr>
          </a:p>
        </p:txBody>
      </p:sp>
      <p:sp>
        <p:nvSpPr>
          <p:cNvPr id="120" name="CustomShape 2"/>
          <p:cNvSpPr/>
          <p:nvPr/>
        </p:nvSpPr>
        <p:spPr>
          <a:xfrm>
            <a:off x="838080" y="1825560"/>
            <a:ext cx="110350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Calibri"/>
              </a:rPr>
              <a:t>Recall:</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 {} </a:t>
            </a:r>
            <a:r>
              <a:rPr b="0" lang="en-US" sz="2400" spc="-1" strike="noStrike">
                <a:solidFill>
                  <a:srgbClr val="000000"/>
                </a:solidFill>
                <a:latin typeface="Calibri"/>
              </a:rPr>
              <a:t>– selects all elements</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p {} </a:t>
            </a:r>
            <a:r>
              <a:rPr b="0" lang="en-US" sz="2400" spc="-1" strike="noStrike">
                <a:solidFill>
                  <a:srgbClr val="000000"/>
                </a:solidFill>
                <a:latin typeface="Calibri"/>
              </a:rPr>
              <a:t>– selects all p elements</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.className {} </a:t>
            </a:r>
            <a:r>
              <a:rPr b="0" lang="en-US" sz="2400" spc="-1" strike="noStrike">
                <a:solidFill>
                  <a:srgbClr val="000000"/>
                </a:solidFill>
                <a:latin typeface="Calibri"/>
              </a:rPr>
              <a:t>– selects all elements with class=“className”</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#elementID {} </a:t>
            </a:r>
            <a:r>
              <a:rPr b="0" lang="en-US" sz="2400" spc="-1" strike="noStrike">
                <a:solidFill>
                  <a:srgbClr val="000000"/>
                </a:solidFill>
                <a:latin typeface="Calibri"/>
              </a:rPr>
              <a:t>– selects an element with id=“elementID”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p.hidden {} </a:t>
            </a:r>
            <a:r>
              <a:rPr b="0" lang="en-US" sz="2400" spc="-1" strike="noStrike">
                <a:solidFill>
                  <a:srgbClr val="000000"/>
                </a:solidFill>
                <a:latin typeface="Calibri"/>
              </a:rPr>
              <a:t>– selects all p elements with class=“hidden”</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p .hidden {} </a:t>
            </a:r>
            <a:r>
              <a:rPr b="0" lang="en-US" sz="2400" spc="-1" strike="noStrike">
                <a:solidFill>
                  <a:srgbClr val="000000"/>
                </a:solidFill>
                <a:latin typeface="Calibri"/>
              </a:rPr>
              <a:t>– selects all elements </a:t>
            </a:r>
            <a:r>
              <a:rPr b="1" lang="en-US" sz="2400" spc="-1" strike="noStrike" u="sng">
                <a:solidFill>
                  <a:srgbClr val="000000"/>
                </a:solidFill>
                <a:uFillTx/>
                <a:latin typeface="Calibri"/>
              </a:rPr>
              <a:t>inside</a:t>
            </a:r>
            <a:r>
              <a:rPr b="0" lang="en-US" sz="2400" spc="-1" strike="noStrike">
                <a:solidFill>
                  <a:srgbClr val="000000"/>
                </a:solidFill>
                <a:latin typeface="Calibri"/>
              </a:rPr>
              <a:t> p tags with class=“hidden”</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p, .hidden {} </a:t>
            </a:r>
            <a:r>
              <a:rPr b="0" lang="en-US" sz="2400" spc="-1" strike="noStrike">
                <a:solidFill>
                  <a:srgbClr val="000000"/>
                </a:solidFill>
                <a:latin typeface="Calibri"/>
              </a:rPr>
              <a:t>– selects all p elements </a:t>
            </a:r>
            <a:r>
              <a:rPr b="1" lang="en-US" sz="2400" spc="-1" strike="noStrike" u="sng">
                <a:solidFill>
                  <a:srgbClr val="000000"/>
                </a:solidFill>
                <a:uFillTx/>
                <a:latin typeface="Calibri"/>
              </a:rPr>
              <a:t>AND</a:t>
            </a:r>
            <a:r>
              <a:rPr b="0" lang="en-US" sz="2400" spc="-1" strike="noStrike">
                <a:solidFill>
                  <a:srgbClr val="000000"/>
                </a:solidFill>
                <a:latin typeface="Calibri"/>
              </a:rPr>
              <a:t> all elements with class=“hidden”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Selectors: Additional Combination Selectors</a:t>
            </a:r>
            <a:endParaRPr b="0" lang="en-US" sz="4400" spc="-1" strike="noStrike">
              <a:latin typeface="Arial"/>
            </a:endParaRPr>
          </a:p>
        </p:txBody>
      </p:sp>
      <p:sp>
        <p:nvSpPr>
          <p:cNvPr id="122" name="CustomShape 2"/>
          <p:cNvSpPr/>
          <p:nvPr/>
        </p:nvSpPr>
        <p:spPr>
          <a:xfrm>
            <a:off x="838080" y="1825560"/>
            <a:ext cx="110350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Calibri"/>
              </a:rPr>
              <a:t>Recall:</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p &gt; .hidden {} </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	</a:t>
            </a:r>
            <a:r>
              <a:rPr b="0" lang="en-US" sz="2400" spc="-1" strike="noStrike">
                <a:solidFill>
                  <a:srgbClr val="000000"/>
                </a:solidFill>
                <a:latin typeface="Calibri"/>
              </a:rPr>
              <a:t>– </a:t>
            </a:r>
            <a:r>
              <a:rPr b="0" lang="en-US" sz="2400" spc="-1" strike="noStrike">
                <a:solidFill>
                  <a:srgbClr val="000000"/>
                </a:solidFill>
                <a:latin typeface="Calibri"/>
              </a:rPr>
              <a:t>selects all elements with class=”hidden” that are </a:t>
            </a:r>
            <a:r>
              <a:rPr b="1" lang="en-US" sz="2400" spc="-1" strike="noStrike" u="sng">
                <a:solidFill>
                  <a:srgbClr val="000000"/>
                </a:solidFill>
                <a:uFillTx/>
                <a:latin typeface="Calibri"/>
              </a:rPr>
              <a:t>children</a:t>
            </a:r>
            <a:r>
              <a:rPr b="0" lang="en-US" sz="2400" spc="-1" strike="noStrike">
                <a:solidFill>
                  <a:srgbClr val="000000"/>
                </a:solidFill>
                <a:latin typeface="Calibri"/>
              </a:rPr>
              <a:t> of p</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p + .hidden {} </a:t>
            </a:r>
            <a:endParaRPr b="0" lang="en-US" sz="2400" spc="-1" strike="noStrike">
              <a:latin typeface="Arial"/>
            </a:endParaRPr>
          </a:p>
          <a:p>
            <a:pPr>
              <a:lnSpc>
                <a:spcPct val="90000"/>
              </a:lnSpc>
              <a:spcBef>
                <a:spcPts val="1001"/>
              </a:spcBef>
              <a:tabLst>
                <a:tab algn="l" pos="0"/>
              </a:tabLst>
            </a:pPr>
            <a:r>
              <a:rPr b="0" lang="en-US" sz="2200" spc="-1" strike="noStrike">
                <a:solidFill>
                  <a:srgbClr val="000000"/>
                </a:solidFill>
                <a:latin typeface="Calibri"/>
              </a:rPr>
              <a:t>	</a:t>
            </a:r>
            <a:r>
              <a:rPr b="0" lang="en-US" sz="2200" spc="-1" strike="noStrike">
                <a:solidFill>
                  <a:srgbClr val="000000"/>
                </a:solidFill>
                <a:latin typeface="Calibri"/>
              </a:rPr>
              <a:t>– </a:t>
            </a:r>
            <a:r>
              <a:rPr b="0" lang="en-US" sz="2200" spc="-1" strike="noStrike">
                <a:solidFill>
                  <a:srgbClr val="000000"/>
                </a:solidFill>
                <a:latin typeface="Calibri"/>
              </a:rPr>
              <a:t>selects all elements with class=“hidden” that are </a:t>
            </a:r>
            <a:r>
              <a:rPr b="1" lang="en-US" sz="2200" spc="-1" strike="noStrike" u="sng">
                <a:solidFill>
                  <a:srgbClr val="000000"/>
                </a:solidFill>
                <a:uFillTx/>
                <a:latin typeface="Calibri"/>
              </a:rPr>
              <a:t>immediately after</a:t>
            </a:r>
            <a:r>
              <a:rPr b="0" lang="en-US" sz="2200" spc="-1" strike="noStrike">
                <a:solidFill>
                  <a:srgbClr val="000000"/>
                </a:solidFill>
                <a:latin typeface="Calibri"/>
              </a:rPr>
              <a:t> p</a:t>
            </a:r>
            <a:endParaRPr b="0" lang="en-US" sz="22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p ~ .hidden {} </a:t>
            </a:r>
            <a:endParaRPr b="0" lang="en-US" sz="2400" spc="-1" strike="noStrike">
              <a:latin typeface="Arial"/>
            </a:endParaRPr>
          </a:p>
          <a:p>
            <a:pPr>
              <a:lnSpc>
                <a:spcPct val="90000"/>
              </a:lnSpc>
              <a:spcBef>
                <a:spcPts val="1001"/>
              </a:spcBef>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selects all elements with class=“hidden” that are </a:t>
            </a:r>
            <a:r>
              <a:rPr b="1" lang="en-US" sz="2000" spc="-1" strike="noStrike" u="sng">
                <a:solidFill>
                  <a:srgbClr val="000000"/>
                </a:solidFill>
                <a:uFillTx/>
                <a:latin typeface="Calibri"/>
              </a:rPr>
              <a:t>siblings</a:t>
            </a:r>
            <a:r>
              <a:rPr b="0" lang="en-US" sz="2000" spc="-1" strike="noStrike">
                <a:solidFill>
                  <a:srgbClr val="000000"/>
                </a:solidFill>
                <a:latin typeface="Calibri"/>
              </a:rPr>
              <a:t> of p (same level)</a:t>
            </a:r>
            <a:endParaRPr b="0" lang="en-US" sz="20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a[href=“https://disney.com”] {}</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-selects all a elements with an href=”https://Disney.com”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Selectors: Pseudo-classes</a:t>
            </a:r>
            <a:endParaRPr b="0" lang="en-US" sz="4400" spc="-1" strike="noStrike">
              <a:latin typeface="Arial"/>
            </a:endParaRPr>
          </a:p>
        </p:txBody>
      </p:sp>
      <p:sp>
        <p:nvSpPr>
          <p:cNvPr id="124" name="CustomShape 2"/>
          <p:cNvSpPr/>
          <p:nvPr/>
        </p:nvSpPr>
        <p:spPr>
          <a:xfrm>
            <a:off x="838080" y="1825560"/>
            <a:ext cx="110350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Calibri"/>
              </a:rPr>
              <a:t>Have you seen links that change color when you hover over them or they become underlined?  This is through pseudo-classes.</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a {</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	</a:t>
            </a:r>
            <a:r>
              <a:rPr b="0" lang="en-US" sz="2400" spc="-1" strike="noStrike">
                <a:solidFill>
                  <a:srgbClr val="000000"/>
                </a:solidFill>
                <a:latin typeface="Courier New"/>
              </a:rPr>
              <a:t>text-decoration:none;</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a:hover {</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	</a:t>
            </a:r>
            <a:r>
              <a:rPr b="0" lang="en-US" sz="2400" spc="-1" strike="noStrike">
                <a:solidFill>
                  <a:srgbClr val="000000"/>
                </a:solidFill>
                <a:latin typeface="Courier New"/>
              </a:rPr>
              <a:t>text-decoration:underline;</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Selectors: Pseudo-classes</a:t>
            </a:r>
            <a:endParaRPr b="0" lang="en-US" sz="4400" spc="-1" strike="noStrike">
              <a:latin typeface="Arial"/>
            </a:endParaRPr>
          </a:p>
        </p:txBody>
      </p:sp>
      <p:sp>
        <p:nvSpPr>
          <p:cNvPr id="126" name="CustomShape 2"/>
          <p:cNvSpPr/>
          <p:nvPr/>
        </p:nvSpPr>
        <p:spPr>
          <a:xfrm>
            <a:off x="838080" y="1825560"/>
            <a:ext cx="5180760" cy="4350600"/>
          </a:xfrm>
          <a:prstGeom prst="rect">
            <a:avLst/>
          </a:prstGeom>
          <a:noFill/>
          <a:ln>
            <a:noFill/>
          </a:ln>
        </p:spPr>
        <p:style>
          <a:lnRef idx="0"/>
          <a:fillRef idx="0"/>
          <a:effectRef idx="0"/>
          <a:fontRef idx="minor"/>
        </p:style>
        <p:txBody>
          <a:bodyPr lIns="90000" rIns="90000" tIns="45000" bIns="45000">
            <a:normAutofit fontScale="73000"/>
          </a:bodyPr>
          <a:p>
            <a:pPr>
              <a:lnSpc>
                <a:spcPct val="90000"/>
              </a:lnSpc>
              <a:spcBef>
                <a:spcPts val="1001"/>
              </a:spcBef>
              <a:tabLst>
                <a:tab algn="l" pos="0"/>
              </a:tabLst>
            </a:pPr>
            <a:r>
              <a:rPr b="0" lang="en-US" sz="2400" spc="-1" strike="noStrike">
                <a:solidFill>
                  <a:srgbClr val="000000"/>
                </a:solidFill>
                <a:latin typeface="Calibri"/>
              </a:rPr>
              <a:t>Links (works on div too!)</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:link</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:visited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:hover</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:active</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Specific Elements</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:first-child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:first-of-type</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:not(selector)</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:nth-child(n)</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:nth-last-child(n)</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
        <p:nvSpPr>
          <p:cNvPr id="127" name="CustomShape 3"/>
          <p:cNvSpPr/>
          <p:nvPr/>
        </p:nvSpPr>
        <p:spPr>
          <a:xfrm>
            <a:off x="6172200" y="1825560"/>
            <a:ext cx="5180760" cy="4350600"/>
          </a:xfrm>
          <a:prstGeom prst="rect">
            <a:avLst/>
          </a:prstGeom>
          <a:noFill/>
          <a:ln>
            <a:noFill/>
          </a:ln>
        </p:spPr>
        <p:style>
          <a:lnRef idx="0"/>
          <a:fillRef idx="0"/>
          <a:effectRef idx="0"/>
          <a:fontRef idx="minor"/>
        </p:style>
        <p:txBody>
          <a:bodyPr lIns="90000" rIns="90000" tIns="45000" bIns="45000">
            <a:normAutofit fontScale="83000"/>
          </a:bodyPr>
          <a:p>
            <a:pPr>
              <a:lnSpc>
                <a:spcPct val="90000"/>
              </a:lnSpc>
              <a:spcBef>
                <a:spcPts val="1001"/>
              </a:spcBef>
              <a:tabLst>
                <a:tab algn="l" pos="0"/>
              </a:tabLst>
            </a:pPr>
            <a:r>
              <a:rPr b="0" lang="en-US" sz="2400" spc="-1" strike="noStrike">
                <a:solidFill>
                  <a:srgbClr val="000000"/>
                </a:solidFill>
                <a:latin typeface="Calibri"/>
              </a:rPr>
              <a:t>Forms</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:checked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:disabled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:enabled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:focus</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:required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:optional</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:valid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:invalid</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:read-only</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:read-write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Selectors: Pseudo-elements</a:t>
            </a:r>
            <a:endParaRPr b="0" lang="en-US" sz="4400" spc="-1" strike="noStrike">
              <a:latin typeface="Arial"/>
            </a:endParaRPr>
          </a:p>
        </p:txBody>
      </p:sp>
      <p:sp>
        <p:nvSpPr>
          <p:cNvPr id="12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a:lnSpc>
                <a:spcPct val="90000"/>
              </a:lnSpc>
              <a:spcBef>
                <a:spcPts val="1001"/>
              </a:spcBef>
              <a:tabLst>
                <a:tab algn="l" pos="0"/>
              </a:tabLst>
            </a:pPr>
            <a:r>
              <a:rPr b="0" lang="en-US" sz="2400" spc="-1" strike="noStrike">
                <a:solidFill>
                  <a:srgbClr val="000000"/>
                </a:solidFill>
                <a:latin typeface="Calibri"/>
              </a:rPr>
              <a:t>Another type of selector (notice the double colon):</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ourier New"/>
              </a:rPr>
              <a:t>p.headline::after { content: “Date: “ }</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::after – insert content after an element</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::before – insert content before an element</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::first-letter – select the first letter of an element</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::first-line – select the first line of an element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CSS Box Model</a:t>
            </a:r>
            <a:endParaRPr b="0" lang="en-US" sz="4400" spc="-1" strike="noStrike">
              <a:latin typeface="Arial"/>
            </a:endParaRPr>
          </a:p>
        </p:txBody>
      </p:sp>
      <p:pic>
        <p:nvPicPr>
          <p:cNvPr id="131" name="Content Placeholder 5" descr=""/>
          <p:cNvPicPr/>
          <p:nvPr/>
        </p:nvPicPr>
        <p:blipFill>
          <a:blip r:embed="rId1"/>
          <a:stretch/>
        </p:blipFill>
        <p:spPr>
          <a:xfrm>
            <a:off x="-180000" y="1690560"/>
            <a:ext cx="6978240" cy="4931640"/>
          </a:xfrm>
          <a:prstGeom prst="rect">
            <a:avLst/>
          </a:prstGeom>
          <a:ln>
            <a:noFill/>
          </a:ln>
        </p:spPr>
      </p:pic>
      <p:sp>
        <p:nvSpPr>
          <p:cNvPr id="132" name="CustomShape 2"/>
          <p:cNvSpPr/>
          <p:nvPr/>
        </p:nvSpPr>
        <p:spPr>
          <a:xfrm>
            <a:off x="6172200" y="1105560"/>
            <a:ext cx="518076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 you’ve been playing around with placement of items you’ve probably struggled with the CSS box model.</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Each element of CSS can be considered a box that has margin, border and padding.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Let’s play around with some margin and padding and see why it’s important.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Positioning and Display</a:t>
            </a:r>
            <a:endParaRPr b="0" lang="en-US" sz="4400" spc="-1" strike="noStrike">
              <a:latin typeface="Arial"/>
            </a:endParaRPr>
          </a:p>
        </p:txBody>
      </p:sp>
      <p:sp>
        <p:nvSpPr>
          <p:cNvPr id="134" name="CustomShape 2"/>
          <p:cNvSpPr/>
          <p:nvPr/>
        </p:nvSpPr>
        <p:spPr>
          <a:xfrm>
            <a:off x="838080" y="1825560"/>
            <a:ext cx="5180760" cy="4350600"/>
          </a:xfrm>
          <a:prstGeom prst="rect">
            <a:avLst/>
          </a:prstGeom>
          <a:noFill/>
          <a:ln>
            <a:noFill/>
          </a:ln>
        </p:spPr>
        <p:style>
          <a:lnRef idx="0"/>
          <a:fillRef idx="0"/>
          <a:effectRef idx="0"/>
          <a:fontRef idx="minor"/>
        </p:style>
        <p:txBody>
          <a:bodyPr lIns="90000" rIns="90000" tIns="45000" bIns="45000">
            <a:normAutofit fontScale="52000"/>
          </a:bodyPr>
          <a:p>
            <a:pPr>
              <a:lnSpc>
                <a:spcPct val="90000"/>
              </a:lnSpc>
              <a:spcBef>
                <a:spcPts val="1001"/>
              </a:spcBef>
              <a:tabLst>
                <a:tab algn="l" pos="0"/>
              </a:tabLst>
            </a:pPr>
            <a:r>
              <a:rPr b="0" lang="en-US" sz="2800" spc="-1" strike="noStrike">
                <a:solidFill>
                  <a:srgbClr val="000000"/>
                </a:solidFill>
                <a:latin typeface="Calibri"/>
              </a:rPr>
              <a:t>The </a:t>
            </a:r>
            <a:r>
              <a:rPr b="0" lang="en-US" sz="2800" spc="-1" strike="noStrike">
                <a:solidFill>
                  <a:srgbClr val="000000"/>
                </a:solidFill>
                <a:latin typeface="Courier New"/>
              </a:rPr>
              <a:t>position</a:t>
            </a:r>
            <a:r>
              <a:rPr b="0" lang="en-US" sz="2800" spc="-1" strike="noStrike">
                <a:solidFill>
                  <a:srgbClr val="000000"/>
                </a:solidFill>
                <a:latin typeface="Calibri"/>
              </a:rPr>
              <a:t> property:</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static</a:t>
            </a:r>
            <a:r>
              <a:rPr b="0" lang="en-US" sz="2800" spc="-1" strike="noStrike">
                <a:solidFill>
                  <a:srgbClr val="000000"/>
                </a:solidFill>
                <a:latin typeface="Calibri"/>
              </a:rPr>
              <a:t> – this is the default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relative</a:t>
            </a:r>
            <a:r>
              <a:rPr b="0" lang="en-US" sz="2800" spc="-1" strike="noStrike">
                <a:solidFill>
                  <a:srgbClr val="000000"/>
                </a:solidFill>
                <a:latin typeface="Calibri"/>
              </a:rPr>
              <a:t> – relative to normal position</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fixed</a:t>
            </a:r>
            <a:r>
              <a:rPr b="0" lang="en-US" sz="2800" spc="-1" strike="noStrike">
                <a:solidFill>
                  <a:srgbClr val="000000"/>
                </a:solidFill>
                <a:latin typeface="Calibri"/>
              </a:rPr>
              <a:t> – relative to the viewport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absolute</a:t>
            </a:r>
            <a:r>
              <a:rPr b="0" lang="en-US" sz="2800" spc="-1" strike="noStrike">
                <a:solidFill>
                  <a:srgbClr val="000000"/>
                </a:solidFill>
                <a:latin typeface="Calibri"/>
              </a:rPr>
              <a:t> – relative to nearest positioned parent, or the document body</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sticky</a:t>
            </a:r>
            <a:r>
              <a:rPr b="0" lang="en-US" sz="2800" spc="-1" strike="noStrike">
                <a:solidFill>
                  <a:srgbClr val="000000"/>
                </a:solidFill>
                <a:latin typeface="Calibri"/>
              </a:rPr>
              <a:t> – positioned based on scroll positioning.</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positioning must be used in conjunction with top, bottom, left, and right CSS properties.</a:t>
            </a:r>
            <a:endParaRPr b="0" lang="en-US" sz="2400" spc="-1" strike="noStrike">
              <a:latin typeface="Arial"/>
            </a:endParaRPr>
          </a:p>
        </p:txBody>
      </p:sp>
      <p:sp>
        <p:nvSpPr>
          <p:cNvPr id="135" name="CustomShape 3"/>
          <p:cNvSpPr/>
          <p:nvPr/>
        </p:nvSpPr>
        <p:spPr>
          <a:xfrm>
            <a:off x="6172200" y="1825560"/>
            <a:ext cx="5180760" cy="4350600"/>
          </a:xfrm>
          <a:prstGeom prst="rect">
            <a:avLst/>
          </a:prstGeom>
          <a:noFill/>
          <a:ln>
            <a:noFill/>
          </a:ln>
        </p:spPr>
        <p:style>
          <a:lnRef idx="0"/>
          <a:fillRef idx="0"/>
          <a:effectRef idx="0"/>
          <a:fontRef idx="minor"/>
        </p:style>
        <p:txBody>
          <a:bodyPr lIns="90000" rIns="90000" tIns="45000" bIns="45000">
            <a:normAutofit fontScale="40000"/>
          </a:bodyPr>
          <a:p>
            <a:pPr>
              <a:lnSpc>
                <a:spcPct val="90000"/>
              </a:lnSpc>
              <a:spcBef>
                <a:spcPts val="1001"/>
              </a:spcBef>
              <a:tabLst>
                <a:tab algn="l" pos="0"/>
              </a:tabLst>
            </a:pPr>
            <a:r>
              <a:rPr b="0" lang="en-US" sz="2800" spc="-1" strike="noStrike">
                <a:solidFill>
                  <a:srgbClr val="000000"/>
                </a:solidFill>
                <a:latin typeface="Calibri"/>
              </a:rPr>
              <a:t>The </a:t>
            </a:r>
            <a:r>
              <a:rPr b="0" lang="en-US" sz="2800" spc="-1" strike="noStrike">
                <a:solidFill>
                  <a:srgbClr val="000000"/>
                </a:solidFill>
                <a:latin typeface="Courier New"/>
              </a:rPr>
              <a:t>display</a:t>
            </a:r>
            <a:r>
              <a:rPr b="0" lang="en-US" sz="2800" spc="-1" strike="noStrike">
                <a:solidFill>
                  <a:srgbClr val="000000"/>
                </a:solidFill>
                <a:latin typeface="Calibri"/>
              </a:rPr>
              <a:t> property:</a:t>
            </a:r>
            <a:endParaRPr b="0" lang="en-US"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2800" spc="-1" strike="noStrike">
                <a:solidFill>
                  <a:srgbClr val="000000"/>
                </a:solidFill>
                <a:latin typeface="Courier New"/>
              </a:rPr>
              <a:t>block</a:t>
            </a:r>
            <a:r>
              <a:rPr b="0" lang="en-US" sz="2800" spc="-1" strike="noStrike">
                <a:solidFill>
                  <a:srgbClr val="000000"/>
                </a:solidFill>
                <a:latin typeface="Calibri"/>
              </a:rPr>
              <a:t> – always starts on a new line and takes up the full width available to it.</a:t>
            </a:r>
            <a:endParaRPr b="0" lang="en-US"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2800" spc="-1" strike="noStrike">
                <a:solidFill>
                  <a:srgbClr val="000000"/>
                </a:solidFill>
                <a:latin typeface="Courier New"/>
              </a:rPr>
              <a:t>inline</a:t>
            </a:r>
            <a:r>
              <a:rPr b="0" lang="en-US" sz="2800" spc="-1" strike="noStrike">
                <a:solidFill>
                  <a:srgbClr val="000000"/>
                </a:solidFill>
                <a:latin typeface="Calibri"/>
              </a:rPr>
              <a:t> – can start anywhere and only takes up as much space as needed</a:t>
            </a:r>
            <a:endParaRPr b="0" lang="en-US"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2800" spc="-1" strike="noStrike">
                <a:solidFill>
                  <a:srgbClr val="000000"/>
                </a:solidFill>
                <a:latin typeface="Courier New"/>
              </a:rPr>
              <a:t>none</a:t>
            </a:r>
            <a:r>
              <a:rPr b="0" lang="en-US" sz="2800" spc="-1" strike="noStrike">
                <a:solidFill>
                  <a:srgbClr val="000000"/>
                </a:solidFill>
                <a:latin typeface="Calibri"/>
              </a:rPr>
              <a:t> – removed from the page</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The </a:t>
            </a:r>
            <a:r>
              <a:rPr b="0" lang="en-US" sz="2800" spc="-1" strike="noStrike">
                <a:solidFill>
                  <a:srgbClr val="000000"/>
                </a:solidFill>
                <a:latin typeface="Courier New"/>
              </a:rPr>
              <a:t>visibility</a:t>
            </a:r>
            <a:r>
              <a:rPr b="0" lang="en-US" sz="2800" spc="-1" strike="noStrike">
                <a:solidFill>
                  <a:srgbClr val="000000"/>
                </a:solidFill>
                <a:latin typeface="Calibri"/>
              </a:rPr>
              <a:t> property:</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visible</a:t>
            </a:r>
            <a:r>
              <a:rPr b="0" lang="en-US" sz="2800" spc="-1" strike="noStrike">
                <a:solidFill>
                  <a:srgbClr val="000000"/>
                </a:solidFill>
                <a:latin typeface="Calibri"/>
              </a:rPr>
              <a:t> – the default option</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ourier New"/>
              </a:rPr>
              <a:t>hidden</a:t>
            </a:r>
            <a:r>
              <a:rPr b="0" lang="en-US" sz="2800" spc="-1" strike="noStrike">
                <a:solidFill>
                  <a:srgbClr val="000000"/>
                </a:solidFill>
                <a:latin typeface="Calibri"/>
              </a:rPr>
              <a:t> – hidden from the browser but the space allocated still displays in the browser.</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1769</TotalTime>
  <Application>LibreOffice/6.4.6.2$Linux_X86_64 LibreOffice_project/40$Build-2</Application>
  <Words>861</Words>
  <Paragraphs>124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2019-09-15T12:42:28Z</dcterms:created>
  <dc:creator>David Adkins</dc:creator>
  <dc:description/>
  <dc:language>en-US</dc:language>
  <cp:lastModifiedBy/>
  <dcterms:modified xsi:type="dcterms:W3CDTF">2021-02-13T18:50:09Z</dcterms:modified>
  <cp:revision>54</cp:revision>
  <dc:subject/>
  <dc:title>Full Stack Web development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