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25" r:id="rId4"/>
    <p:sldId id="258" r:id="rId5"/>
    <p:sldId id="263" r:id="rId6"/>
    <p:sldId id="264" r:id="rId7"/>
    <p:sldId id="265" r:id="rId8"/>
    <p:sldId id="270" r:id="rId9"/>
    <p:sldId id="271" r:id="rId10"/>
    <p:sldId id="272" r:id="rId11"/>
    <p:sldId id="273" r:id="rId12"/>
    <p:sldId id="276" r:id="rId13"/>
    <p:sldId id="277" r:id="rId14"/>
    <p:sldId id="278" r:id="rId15"/>
    <p:sldId id="275" r:id="rId16"/>
    <p:sldId id="259" r:id="rId17"/>
    <p:sldId id="266" r:id="rId18"/>
    <p:sldId id="260" r:id="rId19"/>
    <p:sldId id="267" r:id="rId20"/>
    <p:sldId id="279" r:id="rId21"/>
    <p:sldId id="280" r:id="rId22"/>
    <p:sldId id="268" r:id="rId23"/>
    <p:sldId id="269" r:id="rId24"/>
    <p:sldId id="281" r:id="rId25"/>
    <p:sldId id="300" r:id="rId26"/>
    <p:sldId id="282" r:id="rId27"/>
    <p:sldId id="299" r:id="rId28"/>
    <p:sldId id="283" r:id="rId29"/>
    <p:sldId id="285" r:id="rId30"/>
    <p:sldId id="284" r:id="rId31"/>
    <p:sldId id="286" r:id="rId32"/>
    <p:sldId id="287" r:id="rId33"/>
    <p:sldId id="288" r:id="rId34"/>
    <p:sldId id="298" r:id="rId35"/>
    <p:sldId id="290" r:id="rId36"/>
    <p:sldId id="318" r:id="rId37"/>
    <p:sldId id="320" r:id="rId38"/>
    <p:sldId id="321" r:id="rId39"/>
    <p:sldId id="292" r:id="rId40"/>
    <p:sldId id="322" r:id="rId41"/>
    <p:sldId id="326" r:id="rId42"/>
    <p:sldId id="327" r:id="rId43"/>
    <p:sldId id="330" r:id="rId44"/>
    <p:sldId id="328" r:id="rId45"/>
    <p:sldId id="329" r:id="rId46"/>
    <p:sldId id="331" r:id="rId47"/>
    <p:sldId id="332" r:id="rId48"/>
    <p:sldId id="304" r:id="rId49"/>
    <p:sldId id="306" r:id="rId50"/>
    <p:sldId id="307" r:id="rId51"/>
    <p:sldId id="309" r:id="rId52"/>
    <p:sldId id="308" r:id="rId53"/>
    <p:sldId id="310" r:id="rId54"/>
    <p:sldId id="312" r:id="rId55"/>
    <p:sldId id="311" r:id="rId56"/>
    <p:sldId id="319" r:id="rId57"/>
    <p:sldId id="314" r:id="rId58"/>
    <p:sldId id="315" r:id="rId59"/>
    <p:sldId id="302" r:id="rId60"/>
    <p:sldId id="303" r:id="rId61"/>
    <p:sldId id="293" r:id="rId62"/>
    <p:sldId id="32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ckstein" initials="DS" lastIdx="1" clrIdx="0">
    <p:extLst>
      <p:ext uri="{19B8F6BF-5375-455C-9EA6-DF929625EA0E}">
        <p15:presenceInfo xmlns:p15="http://schemas.microsoft.com/office/powerpoint/2012/main" userId="471b7d073ce33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231" autoAdjust="0"/>
  </p:normalViewPr>
  <p:slideViewPr>
    <p:cSldViewPr snapToGrid="0">
      <p:cViewPr varScale="1">
        <p:scale>
          <a:sx n="87" d="100"/>
          <a:sy n="87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E25-3A2F-4A49-B95D-13EAF5CE16FA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C504-3C33-4552-9724-41EF302B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4441-8414-4DE6-B566-F1C07EC6A9A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22E9-DA88-430E-A84D-AD56BA66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28035" y="6447554"/>
            <a:ext cx="173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</a:t>
            </a:r>
            <a:r>
              <a:rPr lang="en-US" baseline="0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200"/>
            <a:ext cx="10058400" cy="8712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4"/>
            <a:ext cx="10575431" cy="4508716"/>
          </a:xfrm>
        </p:spPr>
        <p:txBody>
          <a:bodyPr>
            <a:normAutofit/>
          </a:bodyPr>
          <a:lstStyle>
            <a:lvl1pPr marL="463550" indent="-463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/>
            </a:lvl1pPr>
            <a:lvl2pPr marL="857250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⁻"/>
              <a:defRPr sz="28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8035" y="6447554"/>
            <a:ext cx="439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</a:t>
            </a:r>
            <a:r>
              <a:rPr lang="en-US" baseline="0" dirty="0" smtClean="0"/>
              <a:t> 2015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707660" y="644350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025-50F6-4429-993A-1B3EEC092FAE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2B4-0FAF-4728-857A-C2DDC9DAD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9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2891"/>
            <a:ext cx="10058400" cy="97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36889"/>
            <a:ext cx="10058400" cy="4380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16CB1-4A42-446C-8D28-5EDCBD0CEB39}" type="datetime1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4E2B4-0FAF-4728-857A-C2DDC9DADC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9572" y="13457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2936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900" y="338667"/>
            <a:ext cx="9045222" cy="357281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000" dirty="0"/>
              <a:t>A Revolutionary Programming Pattern </a:t>
            </a:r>
            <a:r>
              <a:rPr lang="en-US" sz="4000" dirty="0" smtClean="0"/>
              <a:t>that </a:t>
            </a:r>
            <a:r>
              <a:rPr lang="en-US" sz="4000" dirty="0"/>
              <a:t>Will </a:t>
            </a:r>
            <a:r>
              <a:rPr lang="en-US" sz="4000" dirty="0" smtClean="0"/>
              <a:t>Clean </a:t>
            </a:r>
            <a:r>
              <a:rPr lang="en-US" sz="4000" dirty="0"/>
              <a:t>up your </a:t>
            </a:r>
            <a:r>
              <a:rPr lang="en-US" sz="4000" dirty="0" smtClean="0"/>
              <a:t>Code :</a:t>
            </a:r>
            <a:br>
              <a:rPr lang="en-US" sz="4000" dirty="0" smtClean="0"/>
            </a:br>
            <a:r>
              <a:rPr lang="en-US" sz="4000" dirty="0" smtClean="0"/>
              <a:t>Coroutines </a:t>
            </a:r>
            <a:r>
              <a:rPr lang="en-US" sz="4000" dirty="0"/>
              <a:t>in C</a:t>
            </a:r>
            <a:r>
              <a:rPr lang="en-US" sz="3600" dirty="0" smtClean="0"/>
              <a:t>++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1155" y="4981193"/>
            <a:ext cx="1014871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David Sackstein 				             davids@codeprecise.com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ACCU</a:t>
            </a:r>
            <a:r>
              <a:rPr lang="en-US" baseline="0" dirty="0" smtClean="0"/>
              <a:t>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Caller:</a:t>
            </a:r>
          </a:p>
          <a:p>
            <a:pPr lvl="1"/>
            <a:r>
              <a:rPr lang="en-US" dirty="0" smtClean="0"/>
              <a:t>The compiler translates </a:t>
            </a:r>
            <a:r>
              <a:rPr lang="en-US" dirty="0" err="1" smtClean="0"/>
              <a:t>foreach</a:t>
            </a:r>
            <a:r>
              <a:rPr lang="en-US" dirty="0" smtClean="0"/>
              <a:t> into calls to the </a:t>
            </a:r>
            <a:r>
              <a:rPr lang="en-US" dirty="0" err="1" smtClean="0"/>
              <a:t>IEnumerable</a:t>
            </a:r>
            <a:r>
              <a:rPr lang="en-US" dirty="0" smtClean="0"/>
              <a:t> interface returned by Fibonacci()</a:t>
            </a:r>
          </a:p>
          <a:p>
            <a:r>
              <a:rPr lang="en-US" dirty="0" smtClean="0"/>
              <a:t>Callee:</a:t>
            </a:r>
          </a:p>
          <a:p>
            <a:pPr lvl="1"/>
            <a:r>
              <a:rPr lang="en-US" dirty="0" smtClean="0"/>
              <a:t>The compiler generates a class that implements </a:t>
            </a:r>
            <a:r>
              <a:rPr lang="en-US" dirty="0" err="1" smtClean="0"/>
              <a:t>IEnumerable</a:t>
            </a:r>
            <a:r>
              <a:rPr lang="en-US" dirty="0" smtClean="0"/>
              <a:t> based on the implementation of Fibonacci()</a:t>
            </a:r>
          </a:p>
          <a:p>
            <a:pPr lvl="1"/>
            <a:r>
              <a:rPr lang="en-US" dirty="0" smtClean="0"/>
              <a:t>The implementation of Fibonacci() instantiates an instance of the class and returns it.</a:t>
            </a:r>
          </a:p>
        </p:txBody>
      </p:sp>
    </p:spTree>
    <p:extLst>
      <p:ext uri="{BB962C8B-B14F-4D97-AF65-F5344CB8AC3E}">
        <p14:creationId xmlns:p14="http://schemas.microsoft.com/office/powerpoint/2010/main" val="37471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asynchronous call with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this asynchronous call with a callback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3" y="2470733"/>
            <a:ext cx="69380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asynchronous call with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called like so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84" y="2437398"/>
            <a:ext cx="4994910" cy="14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asynchronous call with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rewritten like so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68" y="2528886"/>
            <a:ext cx="6000750" cy="289179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729132" y="2440310"/>
            <a:ext cx="1986281" cy="1158023"/>
          </a:xfrm>
          <a:prstGeom prst="wedgeRoundRectCallout">
            <a:avLst>
              <a:gd name="adj1" fmla="val -101024"/>
              <a:gd name="adj2" fmla="val -16310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1.B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asynchronous call with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can be called like so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2481261"/>
            <a:ext cx="6183630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compiler creates a class which implements a state machine.</a:t>
            </a:r>
          </a:p>
          <a:p>
            <a:r>
              <a:rPr lang="en-US" dirty="0" smtClean="0"/>
              <a:t>The code before the await and the code after await are compiled as the work to be done in different states</a:t>
            </a:r>
          </a:p>
          <a:p>
            <a:r>
              <a:rPr lang="en-US" dirty="0"/>
              <a:t>When the awaited task completes, the state machine’s </a:t>
            </a:r>
            <a:r>
              <a:rPr lang="en-US" dirty="0" err="1"/>
              <a:t>MoveNext</a:t>
            </a:r>
            <a:r>
              <a:rPr lang="en-US" dirty="0"/>
              <a:t> is invoked and it executes the code for the next state.</a:t>
            </a:r>
          </a:p>
          <a:p>
            <a:r>
              <a:rPr lang="en-US" dirty="0" smtClean="0"/>
              <a:t>The compiler starts the state </a:t>
            </a:r>
            <a:r>
              <a:rPr lang="en-US" dirty="0"/>
              <a:t>machine </a:t>
            </a:r>
            <a:r>
              <a:rPr lang="en-US" dirty="0" smtClean="0"/>
              <a:t>and </a:t>
            </a:r>
            <a:r>
              <a:rPr lang="en-US" dirty="0"/>
              <a:t>returns.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6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Threads, Fibers and 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Threads, fibers and coroutines use the stack to store state</a:t>
            </a:r>
          </a:p>
          <a:p>
            <a:r>
              <a:rPr lang="en-US" dirty="0" smtClean="0"/>
              <a:t>But there are important differences between them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Threads Can Help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7710311" y="1591734"/>
            <a:ext cx="4188175" cy="4508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Cons</a:t>
            </a:r>
          </a:p>
          <a:p>
            <a:pPr marL="576263" lvl="1" indent="-519113"/>
            <a:r>
              <a:rPr lang="en-US" sz="2400" dirty="0" smtClean="0"/>
              <a:t>Synchronization is  required to switch context</a:t>
            </a:r>
          </a:p>
          <a:p>
            <a:pPr marL="576263" lvl="1" indent="-519113"/>
            <a:r>
              <a:rPr lang="en-US" sz="2400" dirty="0" smtClean="0"/>
              <a:t>Threads </a:t>
            </a:r>
            <a:r>
              <a:rPr lang="en-US" sz="2400" dirty="0" smtClean="0"/>
              <a:t>are expensive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3413" y="2540001"/>
            <a:ext cx="2133600" cy="553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Data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3413" y="3900312"/>
            <a:ext cx="2133600" cy="553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Data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50836" y="3256846"/>
            <a:ext cx="2133600" cy="553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Data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0836" y="4617157"/>
            <a:ext cx="2133600" cy="5531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Supply Data 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2130213" y="3093156"/>
            <a:ext cx="0" cy="80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5856" y="4453471"/>
            <a:ext cx="0" cy="80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74080" y="3810001"/>
            <a:ext cx="0" cy="80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74080" y="5170312"/>
            <a:ext cx="0" cy="807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130213" y="3533423"/>
            <a:ext cx="2720623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0212" y="4907845"/>
            <a:ext cx="2720623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3"/>
          </p:cNvCxnSpPr>
          <p:nvPr/>
        </p:nvCxnSpPr>
        <p:spPr>
          <a:xfrm flipH="1">
            <a:off x="3197013" y="4176889"/>
            <a:ext cx="2720623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7938" y="1609258"/>
            <a:ext cx="656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thread has its own stack which stores context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Fibers Might Be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Fibers are like threads with </a:t>
            </a:r>
            <a:r>
              <a:rPr lang="en-US" dirty="0"/>
              <a:t>cooperative </a:t>
            </a:r>
            <a:r>
              <a:rPr lang="en-US" dirty="0" smtClean="0"/>
              <a:t>multitasking</a:t>
            </a:r>
          </a:p>
          <a:p>
            <a:r>
              <a:rPr lang="en-US" dirty="0" smtClean="0"/>
              <a:t>Execution continues until a fiber yields explicitly</a:t>
            </a:r>
          </a:p>
          <a:p>
            <a:r>
              <a:rPr lang="en-US" dirty="0" smtClean="0"/>
              <a:t>Execution is serial - no protection of shared data is required</a:t>
            </a:r>
          </a:p>
          <a:p>
            <a:r>
              <a:rPr lang="en-US" dirty="0" smtClean="0"/>
              <a:t>No kernel mode overhead </a:t>
            </a:r>
          </a:p>
          <a:p>
            <a:r>
              <a:rPr lang="en-US" dirty="0" smtClean="0"/>
              <a:t>Context switching is immediate. No idle wait.</a:t>
            </a:r>
          </a:p>
          <a:p>
            <a:r>
              <a:rPr lang="en-US" dirty="0" smtClean="0"/>
              <a:t>Supported on Windows and Linux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with Fibers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1747525"/>
            <a:ext cx="7081838" cy="441639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382394" y="4670370"/>
            <a:ext cx="1986281" cy="1158023"/>
          </a:xfrm>
          <a:prstGeom prst="wedgeRoundRectCallout">
            <a:avLst>
              <a:gd name="adj1" fmla="val -55235"/>
              <a:gd name="adj2" fmla="val -35632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in it for me?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Solutions </a:t>
            </a:r>
            <a:r>
              <a:rPr lang="en-US" dirty="0"/>
              <a:t>in C#</a:t>
            </a:r>
          </a:p>
          <a:p>
            <a:r>
              <a:rPr lang="en-US" dirty="0" smtClean="0"/>
              <a:t>Threads, Fibers and Coroutines</a:t>
            </a:r>
            <a:endParaRPr lang="en-US" dirty="0"/>
          </a:p>
          <a:p>
            <a:r>
              <a:rPr lang="en-US" dirty="0" smtClean="0"/>
              <a:t>Boost Coroutines</a:t>
            </a:r>
          </a:p>
          <a:p>
            <a:r>
              <a:rPr lang="en-US" dirty="0" smtClean="0"/>
              <a:t>Simplifying Asynchronous code with </a:t>
            </a:r>
            <a:r>
              <a:rPr lang="en-US" dirty="0" err="1" smtClean="0"/>
              <a:t>Boost.Asio</a:t>
            </a:r>
            <a:r>
              <a:rPr lang="en-US" dirty="0" smtClean="0"/>
              <a:t> Coroutines</a:t>
            </a:r>
            <a:endParaRPr lang="en-US" dirty="0" smtClean="0"/>
          </a:p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with Fibers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67" y="1717254"/>
            <a:ext cx="6822758" cy="41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Fiber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Fiber class wraps the following Windows APIs: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38956"/>
              </p:ext>
            </p:extLst>
          </p:nvPr>
        </p:nvGraphicFramePr>
        <p:xfrm>
          <a:off x="1097277" y="2462739"/>
          <a:ext cx="9789798" cy="325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4723"/>
                <a:gridCol w="6315075"/>
              </a:tblGrid>
              <a:tr h="65045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API</a:t>
                      </a:r>
                      <a:r>
                        <a:rPr lang="en-US" sz="3200" baseline="0" dirty="0" smtClean="0"/>
                        <a:t> Function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Description</a:t>
                      </a:r>
                      <a:endParaRPr lang="en-US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50452">
                <a:tc>
                  <a:txBody>
                    <a:bodyPr/>
                    <a:lstStyle/>
                    <a:p>
                      <a:r>
                        <a:rPr lang="en-US" sz="2800" kern="1200" dirty="0" err="1" smtClean="0"/>
                        <a:t>ConvertThreadToFiber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/>
                        <a:t>Enables</a:t>
                      </a:r>
                      <a:r>
                        <a:rPr lang="en-US" sz="2800" kern="1200" baseline="0" dirty="0" smtClean="0"/>
                        <a:t> the thread to create fibers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452">
                <a:tc>
                  <a:txBody>
                    <a:bodyPr/>
                    <a:lstStyle/>
                    <a:p>
                      <a:r>
                        <a:rPr lang="en-US" sz="2800" kern="1200" dirty="0" err="1" smtClean="0"/>
                        <a:t>CreateFiber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/>
                        <a:t>Creates a child</a:t>
                      </a:r>
                      <a:r>
                        <a:rPr lang="en-US" sz="2800" kern="1200" baseline="0" dirty="0" smtClean="0"/>
                        <a:t> 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452">
                <a:tc>
                  <a:txBody>
                    <a:bodyPr/>
                    <a:lstStyle/>
                    <a:p>
                      <a:r>
                        <a:rPr lang="en-US" sz="2800" kern="1200" dirty="0" err="1" smtClean="0"/>
                        <a:t>SwitchToFiber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/>
                        <a:t>Switches to a fiber by its handle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452">
                <a:tc>
                  <a:txBody>
                    <a:bodyPr/>
                    <a:lstStyle/>
                    <a:p>
                      <a:r>
                        <a:rPr lang="en-US" sz="2800" kern="1200" dirty="0" err="1" smtClean="0"/>
                        <a:t>DeleteFiber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/>
                        <a:t>Deletes the child fiber</a:t>
                      </a:r>
                      <a:r>
                        <a:rPr lang="en-US" sz="2800" kern="1200" baseline="0" dirty="0" smtClean="0"/>
                        <a:t> from </a:t>
                      </a:r>
                      <a:r>
                        <a:rPr lang="en-US" sz="2800" kern="1200" baseline="0" dirty="0" err="1" smtClean="0"/>
                        <a:t>CreateFiber</a:t>
                      </a:r>
                      <a:endParaRPr lang="en-US" sz="2800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Coroutines are similar to fibers, though</a:t>
            </a:r>
          </a:p>
          <a:p>
            <a:pPr lvl="1"/>
            <a:r>
              <a:rPr lang="en-US" dirty="0" smtClean="0"/>
              <a:t>Fibers are described in terms of threads</a:t>
            </a:r>
          </a:p>
          <a:p>
            <a:pPr lvl="1"/>
            <a:r>
              <a:rPr lang="en-US" dirty="0" smtClean="0"/>
              <a:t>Coroutines are described in terms of functions (subroutines)</a:t>
            </a:r>
          </a:p>
          <a:p>
            <a:r>
              <a:rPr lang="en-US" dirty="0" smtClean="0"/>
              <a:t>A coroutine is a routine that can be entered more than once:</a:t>
            </a:r>
          </a:p>
          <a:p>
            <a:pPr lvl="1"/>
            <a:r>
              <a:rPr lang="en-US" dirty="0" smtClean="0"/>
              <a:t>Suspends execution preemptively by invoking a yield call</a:t>
            </a:r>
          </a:p>
          <a:p>
            <a:pPr lvl="1"/>
            <a:r>
              <a:rPr lang="en-US" dirty="0" smtClean="0"/>
              <a:t>Execution is resumed when another coroutine yields</a:t>
            </a:r>
          </a:p>
          <a:p>
            <a:pPr lvl="1"/>
            <a:r>
              <a:rPr lang="en-US" dirty="0" smtClean="0"/>
              <a:t>The stack is preserved between entries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Important Difference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coroutines and fibers unwind themselves when an exception is thrown, but behave differently when an exception is not caught in the coroutine/fiber:</a:t>
            </a:r>
          </a:p>
          <a:p>
            <a:r>
              <a:rPr lang="en-US" dirty="0" smtClean="0"/>
              <a:t>Fibers behave like threads:</a:t>
            </a:r>
          </a:p>
          <a:p>
            <a:pPr lvl="1"/>
            <a:r>
              <a:rPr lang="en-US" dirty="0" smtClean="0"/>
              <a:t>Uncaught exceptions terminates the process</a:t>
            </a:r>
          </a:p>
          <a:p>
            <a:r>
              <a:rPr lang="en-US" dirty="0" smtClean="0"/>
              <a:t>Coroutines behave like nested functions:</a:t>
            </a:r>
          </a:p>
          <a:p>
            <a:pPr lvl="1"/>
            <a:r>
              <a:rPr lang="en-US" dirty="0" smtClean="0"/>
              <a:t>Uncaught exceptions may be caught by the caller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Threads, Fibers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 Context (Oliver </a:t>
            </a:r>
            <a:r>
              <a:rPr lang="en-US" dirty="0" err="1" smtClean="0"/>
              <a:t>Kowalke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stacks is a difficult problem that has been attempted in C 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But these do not handle stack unwinding for objects that have non-trivial destructors.</a:t>
            </a:r>
          </a:p>
          <a:p>
            <a:r>
              <a:rPr lang="en-US" dirty="0" err="1" smtClean="0"/>
              <a:t>Boost.Context</a:t>
            </a:r>
            <a:r>
              <a:rPr lang="en-US" dirty="0" smtClean="0"/>
              <a:t> provides context management in a portable way.</a:t>
            </a:r>
          </a:p>
          <a:p>
            <a:r>
              <a:rPr lang="en-US" dirty="0" err="1" smtClean="0"/>
              <a:t>Boost.Coroutine</a:t>
            </a:r>
            <a:r>
              <a:rPr lang="en-US" dirty="0" smtClean="0"/>
              <a:t> uses </a:t>
            </a:r>
            <a:r>
              <a:rPr lang="en-US" dirty="0" err="1" smtClean="0"/>
              <a:t>Boost.Context</a:t>
            </a:r>
            <a:r>
              <a:rPr lang="en-US" dirty="0" smtClean="0"/>
              <a:t> and provides a higher level of abstraction for multitasking in one thread.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 Fiber (Oliver </a:t>
            </a:r>
            <a:r>
              <a:rPr lang="en-US" dirty="0" err="1" smtClean="0"/>
              <a:t>Kowalke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 Fiber </a:t>
            </a:r>
            <a:r>
              <a:rPr lang="en-US" dirty="0" smtClean="0"/>
              <a:t>is </a:t>
            </a:r>
            <a:r>
              <a:rPr lang="en-US" dirty="0"/>
              <a:t>currently under review.</a:t>
            </a:r>
          </a:p>
          <a:p>
            <a:r>
              <a:rPr lang="en-US" dirty="0" smtClean="0"/>
              <a:t>It will </a:t>
            </a:r>
            <a:r>
              <a:rPr lang="en-US" dirty="0" smtClean="0"/>
              <a:t>provide </a:t>
            </a:r>
            <a:r>
              <a:rPr lang="en-US" dirty="0"/>
              <a:t>a framework for </a:t>
            </a:r>
            <a:r>
              <a:rPr lang="en-US" dirty="0" smtClean="0"/>
              <a:t>micro-threads </a:t>
            </a:r>
            <a:r>
              <a:rPr lang="en-US" dirty="0"/>
              <a:t>scheduled cooperatively (fibers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API contains classes and functions to manage and synchronize fibers </a:t>
            </a:r>
            <a:r>
              <a:rPr lang="en-US" dirty="0" smtClean="0"/>
              <a:t>similarly to </a:t>
            </a:r>
            <a:r>
              <a:rPr lang="en-US" dirty="0" err="1" smtClean="0"/>
              <a:t>Boost.Thread</a:t>
            </a:r>
            <a:endParaRPr lang="en-US" dirty="0" smtClean="0"/>
          </a:p>
          <a:p>
            <a:r>
              <a:rPr lang="en-US" dirty="0" err="1" smtClean="0"/>
              <a:t>Boost.Fiber</a:t>
            </a:r>
            <a:r>
              <a:rPr lang="en-US" dirty="0" smtClean="0"/>
              <a:t> uses </a:t>
            </a:r>
            <a:r>
              <a:rPr lang="en-US" dirty="0" err="1" smtClean="0"/>
              <a:t>Boost.Context</a:t>
            </a:r>
            <a:r>
              <a:rPr lang="en-US" dirty="0" smtClean="0"/>
              <a:t> to manage a stack per fiber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 Coroutines (Oliver </a:t>
            </a:r>
            <a:r>
              <a:rPr lang="en-US" dirty="0" err="1"/>
              <a:t>Kowalke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Boost.Coroutine</a:t>
            </a:r>
            <a:r>
              <a:rPr lang="en-US" dirty="0" smtClean="0"/>
              <a:t> uses </a:t>
            </a:r>
            <a:r>
              <a:rPr lang="en-US" dirty="0" err="1" smtClean="0"/>
              <a:t>Boost.Context</a:t>
            </a:r>
            <a:r>
              <a:rPr lang="en-US" dirty="0" smtClean="0"/>
              <a:t> to provide:</a:t>
            </a:r>
            <a:endParaRPr lang="en-US" dirty="0" smtClean="0"/>
          </a:p>
          <a:p>
            <a:r>
              <a:rPr lang="en-US" dirty="0"/>
              <a:t>Asymmetric coroutines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asymmetric coroutine knows its invoker, using a special operation to implicitly yield control specifically to its </a:t>
            </a:r>
            <a:r>
              <a:rPr lang="en-US" dirty="0" smtClean="0"/>
              <a:t>invoker</a:t>
            </a:r>
          </a:p>
          <a:p>
            <a:r>
              <a:rPr lang="en-US" dirty="0"/>
              <a:t>Symmetric coroutines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symmetric coroutines are equivalent; one symmetric coroutine may pass control to any other symmetric </a:t>
            </a:r>
            <a:r>
              <a:rPr lang="en-US" dirty="0" smtClean="0"/>
              <a:t>coroutine</a:t>
            </a:r>
          </a:p>
          <a:p>
            <a:r>
              <a:rPr lang="en-US" dirty="0" smtClean="0"/>
              <a:t>Both types may or may not pass a result (in one direction)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Boost.Coroutine</a:t>
            </a:r>
            <a:r>
              <a:rPr lang="en-US" dirty="0" smtClean="0"/>
              <a:t> and </a:t>
            </a:r>
            <a:r>
              <a:rPr lang="en-US" dirty="0" err="1" smtClean="0"/>
              <a:t>Boost.Fiber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3005" y="2713427"/>
            <a:ext cx="6790616" cy="3298743"/>
            <a:chOff x="1525905" y="2846777"/>
            <a:chExt cx="6374372" cy="3298743"/>
          </a:xfrm>
        </p:grpSpPr>
        <p:sp>
          <p:nvSpPr>
            <p:cNvPr id="13" name="Rectangle 12"/>
            <p:cNvSpPr/>
            <p:nvPr/>
          </p:nvSpPr>
          <p:spPr>
            <a:xfrm>
              <a:off x="1525905" y="5283506"/>
              <a:ext cx="6374372" cy="862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Boost.Context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5905" y="2846777"/>
              <a:ext cx="4319060" cy="23229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Boost.Coroutine</a:t>
              </a:r>
              <a:endParaRPr lang="en-US" sz="2800" dirty="0">
                <a:solidFill>
                  <a:schemeClr val="dk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66876" y="3446859"/>
              <a:ext cx="4041698" cy="14966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err="1" smtClean="0"/>
                <a:t>Stackful</a:t>
              </a:r>
              <a:r>
                <a:rPr lang="en-US" sz="2000" dirty="0" smtClean="0"/>
                <a:t> Coroutines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68604" y="3995373"/>
              <a:ext cx="1573437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symmetric coroutine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88703" y="4004890"/>
              <a:ext cx="1530808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asymmetric coroutine</a:t>
              </a:r>
              <a:endParaRPr lang="en-US" dirty="0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2518689" y="4604965"/>
              <a:ext cx="158838" cy="756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271324" y="4604965"/>
              <a:ext cx="145838" cy="7354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10770" y="2713427"/>
            <a:ext cx="2062851" cy="23229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dk1"/>
                </a:solidFill>
              </a:rPr>
              <a:t>Boost.Fiber</a:t>
            </a:r>
            <a:endParaRPr lang="en-US" sz="2800" dirty="0">
              <a:solidFill>
                <a:schemeClr val="dk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93982" y="3824389"/>
            <a:ext cx="1676182" cy="6000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fiber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6850160" y="4424464"/>
            <a:ext cx="187337" cy="782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Generator </a:t>
            </a:r>
            <a:r>
              <a:rPr lang="en-US" dirty="0" smtClean="0"/>
              <a:t>using Asymmetric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definitions: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94" y="3419476"/>
            <a:ext cx="9750799" cy="1355726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556413" y="2126520"/>
            <a:ext cx="1986281" cy="1158023"/>
          </a:xfrm>
          <a:prstGeom prst="wedgeRoundRectCallout">
            <a:avLst>
              <a:gd name="adj1" fmla="val -74170"/>
              <a:gd name="adj2" fmla="val -12874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3.A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6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Generator </a:t>
            </a:r>
            <a:r>
              <a:rPr lang="en-US" dirty="0" smtClean="0"/>
              <a:t>using Asymmetric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0" y="1776413"/>
            <a:ext cx="5602816" cy="41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able to write asynchronous code without state machines.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Your code will be efficient and scalable</a:t>
            </a:r>
            <a:endParaRPr lang="en-US" dirty="0" smtClean="0"/>
          </a:p>
          <a:p>
            <a:pPr lvl="1"/>
            <a:r>
              <a:rPr lang="en-US" dirty="0" smtClean="0"/>
              <a:t>Your business logic will be readable and maintainable.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What’s in it for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Generator </a:t>
            </a:r>
            <a:r>
              <a:rPr lang="en-US" dirty="0" smtClean="0"/>
              <a:t>using Asymmetric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consumer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69" y="3510902"/>
            <a:ext cx="4509802" cy="26800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94" y="1726387"/>
            <a:ext cx="4858691" cy="14801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3546376"/>
            <a:ext cx="4908042" cy="17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</a:t>
            </a:r>
            <a:r>
              <a:rPr lang="en-US" dirty="0" smtClean="0"/>
              <a:t>using Symmetric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these definitions: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3457575"/>
            <a:ext cx="8943975" cy="20193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556413" y="2126520"/>
            <a:ext cx="1986281" cy="1158023"/>
          </a:xfrm>
          <a:prstGeom prst="wedgeRoundRectCallout">
            <a:avLst>
              <a:gd name="adj1" fmla="val -74170"/>
              <a:gd name="adj2" fmla="val -12874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3.B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45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</a:t>
            </a:r>
            <a:r>
              <a:rPr lang="en-US" dirty="0" smtClean="0"/>
              <a:t>using Symmetric </a:t>
            </a:r>
            <a:r>
              <a:rPr lang="en-US" dirty="0"/>
              <a:t>Coroutines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 and Consumer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7" y="2409825"/>
            <a:ext cx="5067300" cy="3619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409825"/>
            <a:ext cx="49720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</a:t>
            </a:r>
            <a:r>
              <a:rPr lang="en-US" dirty="0" smtClean="0"/>
              <a:t>using Symmetric </a:t>
            </a:r>
            <a:r>
              <a:rPr lang="en-US" dirty="0" smtClean="0"/>
              <a:t>Coroutines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 of the generator and consumer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Coroutines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7" y="2731667"/>
            <a:ext cx="494347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29" y="2772572"/>
            <a:ext cx="4857750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5" y="4470984"/>
            <a:ext cx="3028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Asynchronous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Boost </a:t>
            </a:r>
            <a:r>
              <a:rPr lang="en-US" dirty="0" err="1"/>
              <a:t>Asio</a:t>
            </a:r>
            <a:endParaRPr lang="en-US" dirty="0"/>
          </a:p>
          <a:p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</a:p>
          <a:p>
            <a:r>
              <a:rPr lang="en-US" dirty="0" smtClean="0"/>
              <a:t>Using 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yield_context</a:t>
            </a:r>
            <a:r>
              <a:rPr lang="en-US" dirty="0" smtClean="0"/>
              <a:t> with asynchronous I/O</a:t>
            </a:r>
          </a:p>
          <a:p>
            <a:r>
              <a:rPr lang="en-US" dirty="0" smtClean="0"/>
              <a:t>Extending </a:t>
            </a:r>
            <a:r>
              <a:rPr lang="en-US" dirty="0" err="1" smtClean="0"/>
              <a:t>yield_context</a:t>
            </a:r>
            <a:r>
              <a:rPr lang="en-US" dirty="0" smtClean="0"/>
              <a:t> for any asynchronous call.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 err="1"/>
              <a:t>Boost.Asio</a:t>
            </a:r>
            <a:r>
              <a:rPr lang="en-US" sz="4300" dirty="0"/>
              <a:t> (Christopher </a:t>
            </a:r>
            <a:r>
              <a:rPr lang="en-US" sz="4300" dirty="0" err="1" smtClean="0"/>
              <a:t>Kohlhoff</a:t>
            </a:r>
            <a:r>
              <a:rPr lang="en-US" sz="4300" dirty="0" smtClean="0"/>
              <a:t>)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library that provides tools to manage long </a:t>
            </a:r>
            <a:r>
              <a:rPr lang="en-US" dirty="0"/>
              <a:t>running operations, without requiring </a:t>
            </a:r>
            <a:r>
              <a:rPr lang="en-US" dirty="0" smtClean="0"/>
              <a:t>threads </a:t>
            </a:r>
            <a:r>
              <a:rPr lang="en-US" dirty="0"/>
              <a:t>and explicit locking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central object exposed is the </a:t>
            </a:r>
            <a:r>
              <a:rPr lang="en-US" dirty="0" err="1" smtClean="0"/>
              <a:t>io_service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io_service</a:t>
            </a:r>
            <a:r>
              <a:rPr lang="en-US" dirty="0" smtClean="0"/>
              <a:t> encapsulates an event loop</a:t>
            </a:r>
          </a:p>
          <a:p>
            <a:pPr lvl="1"/>
            <a:r>
              <a:rPr lang="en-US" dirty="0" smtClean="0"/>
              <a:t>To service the event loop call run() in one or more threads</a:t>
            </a:r>
          </a:p>
          <a:p>
            <a:pPr lvl="1"/>
            <a:r>
              <a:rPr lang="en-US" dirty="0" smtClean="0"/>
              <a:t>You can post any callable object to the </a:t>
            </a:r>
            <a:r>
              <a:rPr lang="en-US" dirty="0" err="1" smtClean="0"/>
              <a:t>io_service</a:t>
            </a:r>
            <a:endParaRPr lang="en-US" dirty="0" smtClean="0"/>
          </a:p>
          <a:p>
            <a:pPr lvl="1"/>
            <a:r>
              <a:rPr lang="en-US" dirty="0" smtClean="0"/>
              <a:t>Provides synchronous and asynchronous networking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functions in </a:t>
            </a:r>
            <a:r>
              <a:rPr lang="en-US" dirty="0" err="1" smtClean="0"/>
              <a:t>Boost.Asio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“invoker” initiates an asynchronous function passing in a callback handler </a:t>
            </a:r>
            <a:r>
              <a:rPr lang="en-US" dirty="0"/>
              <a:t>which returns </a:t>
            </a:r>
            <a:r>
              <a:rPr lang="en-US" dirty="0" smtClean="0"/>
              <a:t>immediately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invoker can now call </a:t>
            </a:r>
            <a:r>
              <a:rPr lang="en-US" dirty="0" err="1" smtClean="0"/>
              <a:t>io_service.run</a:t>
            </a:r>
            <a:r>
              <a:rPr lang="en-US" dirty="0" smtClean="0"/>
              <a:t>() which blocks for as long as there is work in the queue.</a:t>
            </a:r>
          </a:p>
          <a:p>
            <a:r>
              <a:rPr lang="en-US" dirty="0" smtClean="0"/>
              <a:t>As soon as the asynchronous function completes, the callback handler is posted to the </a:t>
            </a:r>
            <a:r>
              <a:rPr lang="en-US" dirty="0" err="1" smtClean="0"/>
              <a:t>io_service</a:t>
            </a:r>
            <a:r>
              <a:rPr lang="en-US" dirty="0" smtClean="0"/>
              <a:t> queue.</a:t>
            </a:r>
          </a:p>
          <a:p>
            <a:r>
              <a:rPr lang="en-US" dirty="0" smtClean="0"/>
              <a:t>The invoker encounters the callback “work” and the callback is then invoked in the thread of the invoker.</a:t>
            </a:r>
          </a:p>
          <a:p>
            <a:r>
              <a:rPr lang="en-US" dirty="0" smtClean="0"/>
              <a:t>If you call </a:t>
            </a:r>
            <a:r>
              <a:rPr lang="en-US" dirty="0" err="1" smtClean="0"/>
              <a:t>io_service.run</a:t>
            </a:r>
            <a:r>
              <a:rPr lang="en-US" dirty="0" smtClean="0"/>
              <a:t>() from two threads. What happens?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coroutines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02751"/>
            <a:ext cx="10575431" cy="45087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“invoker” creates a </a:t>
            </a:r>
            <a:r>
              <a:rPr lang="en-US" dirty="0" err="1" smtClean="0"/>
              <a:t>pull_type</a:t>
            </a:r>
            <a:r>
              <a:rPr lang="en-US" dirty="0" smtClean="0"/>
              <a:t>, passing in the “work” as a lambda</a:t>
            </a:r>
          </a:p>
          <a:p>
            <a:r>
              <a:rPr lang="en-US" dirty="0" smtClean="0"/>
              <a:t>The work </a:t>
            </a:r>
            <a:r>
              <a:rPr lang="en-US" dirty="0"/>
              <a:t>lambda </a:t>
            </a:r>
            <a:r>
              <a:rPr lang="en-US" dirty="0" smtClean="0"/>
              <a:t>receives a </a:t>
            </a:r>
            <a:r>
              <a:rPr lang="en-US" dirty="0" err="1" smtClean="0"/>
              <a:t>push_type</a:t>
            </a:r>
            <a:r>
              <a:rPr lang="en-US" dirty="0" smtClean="0"/>
              <a:t> and the </a:t>
            </a:r>
            <a:r>
              <a:rPr lang="en-US" dirty="0" err="1" smtClean="0"/>
              <a:t>pull_type</a:t>
            </a:r>
            <a:r>
              <a:rPr lang="en-US" dirty="0" smtClean="0"/>
              <a:t> by reference.</a:t>
            </a:r>
          </a:p>
          <a:p>
            <a:r>
              <a:rPr lang="en-US" dirty="0" smtClean="0"/>
              <a:t>It initiates an asynchronous function, passing in a special callback handler which captures a reference to the </a:t>
            </a:r>
            <a:r>
              <a:rPr lang="en-US" dirty="0" err="1" smtClean="0"/>
              <a:t>push_type</a:t>
            </a:r>
            <a:r>
              <a:rPr lang="en-US" dirty="0" smtClean="0"/>
              <a:t> object.</a:t>
            </a:r>
          </a:p>
          <a:p>
            <a:r>
              <a:rPr lang="en-US" dirty="0"/>
              <a:t>T</a:t>
            </a:r>
            <a:r>
              <a:rPr lang="en-US" dirty="0" smtClean="0"/>
              <a:t>he work lambda then yields to the </a:t>
            </a:r>
            <a:r>
              <a:rPr lang="en-US" dirty="0" err="1" smtClean="0"/>
              <a:t>pull_type</a:t>
            </a:r>
            <a:r>
              <a:rPr lang="en-US" dirty="0" smtClean="0"/>
              <a:t> yielding to the invoker.</a:t>
            </a:r>
          </a:p>
          <a:p>
            <a:r>
              <a:rPr lang="en-US" dirty="0" smtClean="0"/>
              <a:t>The work </a:t>
            </a:r>
            <a:r>
              <a:rPr lang="en-US" dirty="0"/>
              <a:t>lambda </a:t>
            </a:r>
            <a:r>
              <a:rPr lang="en-US" dirty="0" smtClean="0"/>
              <a:t>should then yield to the invoker.</a:t>
            </a:r>
          </a:p>
          <a:p>
            <a:r>
              <a:rPr lang="en-US" dirty="0" smtClean="0"/>
              <a:t>The invoker now calls </a:t>
            </a:r>
            <a:r>
              <a:rPr lang="en-US" dirty="0" err="1" smtClean="0"/>
              <a:t>io_service.run</a:t>
            </a:r>
            <a:r>
              <a:rPr lang="en-US" dirty="0" smtClean="0"/>
              <a:t>() which services other clients.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coroutines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asynchronous operation completes, the special callback handler is posted to the </a:t>
            </a:r>
            <a:r>
              <a:rPr lang="en-US" dirty="0" err="1" smtClean="0"/>
              <a:t>io_service</a:t>
            </a:r>
            <a:r>
              <a:rPr lang="en-US" dirty="0" smtClean="0"/>
              <a:t> queue.</a:t>
            </a:r>
          </a:p>
          <a:p>
            <a:r>
              <a:rPr lang="en-US" dirty="0" smtClean="0"/>
              <a:t>Eventually run() picks it up and executes the handler.</a:t>
            </a:r>
          </a:p>
          <a:p>
            <a:r>
              <a:rPr lang="en-US" dirty="0" smtClean="0"/>
              <a:t>The handler yields to the invoked </a:t>
            </a:r>
            <a:r>
              <a:rPr lang="en-US" dirty="0" err="1" smtClean="0"/>
              <a:t>push_type</a:t>
            </a:r>
            <a:r>
              <a:rPr lang="en-US" dirty="0" smtClean="0"/>
              <a:t> coroutine.</a:t>
            </a:r>
          </a:p>
          <a:p>
            <a:r>
              <a:rPr lang="en-US" dirty="0" smtClean="0"/>
              <a:t>The initiating coroutine magically wakes up after the asynchronous call completed.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coroutines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4"/>
            <a:ext cx="10575431" cy="45087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more or less how Boost </a:t>
            </a:r>
            <a:r>
              <a:rPr lang="en-US" dirty="0" err="1" smtClean="0"/>
              <a:t>Asio</a:t>
            </a:r>
            <a:r>
              <a:rPr lang="en-US" dirty="0" smtClean="0"/>
              <a:t> wraps coroutines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defines </a:t>
            </a:r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yield_context</a:t>
            </a:r>
            <a:r>
              <a:rPr lang="en-US" dirty="0" smtClean="0"/>
              <a:t> which </a:t>
            </a:r>
            <a:r>
              <a:rPr lang="en-US" dirty="0" smtClean="0"/>
              <a:t>encapsulates pointers to a </a:t>
            </a:r>
            <a:r>
              <a:rPr lang="en-US" dirty="0" err="1" smtClean="0"/>
              <a:t>pull_type</a:t>
            </a:r>
            <a:r>
              <a:rPr lang="en-US" dirty="0" smtClean="0"/>
              <a:t> and </a:t>
            </a:r>
            <a:r>
              <a:rPr lang="en-US" dirty="0" err="1" smtClean="0"/>
              <a:t>push_type</a:t>
            </a:r>
            <a:r>
              <a:rPr lang="en-US" dirty="0" smtClean="0"/>
              <a:t> asymmetrical coroutines.</a:t>
            </a:r>
          </a:p>
          <a:p>
            <a:r>
              <a:rPr lang="en-US" dirty="0" smtClean="0"/>
              <a:t>The invoker calls spawn function to create the coroutines and pass control to the work delegate.</a:t>
            </a:r>
          </a:p>
          <a:p>
            <a:r>
              <a:rPr lang="en-US" dirty="0" smtClean="0"/>
              <a:t>The work delegate receives the </a:t>
            </a:r>
            <a:r>
              <a:rPr lang="en-US" dirty="0" err="1" smtClean="0"/>
              <a:t>yield_context</a:t>
            </a:r>
            <a:r>
              <a:rPr lang="en-US" dirty="0" smtClean="0"/>
              <a:t> as an argument.</a:t>
            </a:r>
          </a:p>
          <a:p>
            <a:r>
              <a:rPr lang="en-US" dirty="0" err="1" smtClean="0"/>
              <a:t>yield_context</a:t>
            </a:r>
            <a:r>
              <a:rPr lang="en-US" dirty="0" smtClean="0"/>
              <a:t> is a type that will enable us to write asynchronous functions as if they were synchronous calls.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Parsers and Generators</a:t>
            </a:r>
            <a:endParaRPr lang="en-US" dirty="0" smtClean="0"/>
          </a:p>
          <a:p>
            <a:r>
              <a:rPr lang="en-US" dirty="0" smtClean="0"/>
              <a:t>Asynchronous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coroutines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yield_context</a:t>
            </a:r>
            <a:r>
              <a:rPr lang="en-US" dirty="0" smtClean="0"/>
              <a:t> is passed as a callback handler to asynchronous functions.</a:t>
            </a:r>
          </a:p>
          <a:p>
            <a:r>
              <a:rPr lang="en-US" dirty="0" smtClean="0"/>
              <a:t>It is invocation of the </a:t>
            </a:r>
            <a:r>
              <a:rPr lang="en-US" dirty="0" err="1" smtClean="0"/>
              <a:t>yield_context</a:t>
            </a:r>
            <a:r>
              <a:rPr lang="en-US" dirty="0" smtClean="0"/>
              <a:t> that switches context back to the work coroutine to continue work as if the call to the </a:t>
            </a:r>
            <a:r>
              <a:rPr lang="en-US" dirty="0" err="1" smtClean="0"/>
              <a:t>asynchronouls</a:t>
            </a:r>
            <a:r>
              <a:rPr lang="en-US" dirty="0" smtClean="0"/>
              <a:t> function had completed synchronously.</a:t>
            </a:r>
          </a:p>
          <a:p>
            <a:r>
              <a:rPr lang="en-US" dirty="0" smtClean="0"/>
              <a:t>Therefore, </a:t>
            </a:r>
            <a:r>
              <a:rPr lang="en-US" dirty="0" err="1" smtClean="0"/>
              <a:t>yield_context</a:t>
            </a:r>
            <a:r>
              <a:rPr lang="en-US" dirty="0" smtClean="0"/>
              <a:t> a type enables us to write asynchronous functions as if they were synchronous calls.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the 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an asynchronous function</a:t>
            </a:r>
          </a:p>
          <a:p>
            <a:r>
              <a:rPr lang="en-US" dirty="0"/>
              <a:t>Initiating an </a:t>
            </a:r>
            <a:r>
              <a:rPr lang="en-US" dirty="0" smtClean="0"/>
              <a:t>asynchronous </a:t>
            </a:r>
            <a:r>
              <a:rPr lang="en-US" dirty="0"/>
              <a:t>chain of calls</a:t>
            </a:r>
          </a:p>
          <a:p>
            <a:r>
              <a:rPr lang="en-US" dirty="0" smtClean="0"/>
              <a:t>Calling the function repetitively (recursively)</a:t>
            </a:r>
          </a:p>
          <a:p>
            <a:r>
              <a:rPr lang="en-US" dirty="0" smtClean="0"/>
              <a:t>How we would prefer to call the function</a:t>
            </a:r>
          </a:p>
          <a:p>
            <a:r>
              <a:rPr lang="en-US" dirty="0" smtClean="0"/>
              <a:t>Revising initiation of the chain of calls</a:t>
            </a:r>
          </a:p>
          <a:p>
            <a:r>
              <a:rPr lang="en-US" dirty="0" smtClean="0"/>
              <a:t>How do we get it to work using coroutines?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asynchronous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84522"/>
            <a:ext cx="8705850" cy="461624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8813494" y="418937"/>
            <a:ext cx="2820317" cy="655485"/>
          </a:xfrm>
          <a:prstGeom prst="wedgeRectCallout">
            <a:avLst>
              <a:gd name="adj1" fmla="val -122587"/>
              <a:gd name="adj2" fmla="val 17892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callback handler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8813494" y="4934795"/>
            <a:ext cx="2820317" cy="893128"/>
          </a:xfrm>
          <a:prstGeom prst="wedgeRectCallout">
            <a:avLst>
              <a:gd name="adj1" fmla="val -202803"/>
              <a:gd name="adj2" fmla="val 115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handler will be called after 1 second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8813494" y="1926110"/>
            <a:ext cx="2820317" cy="1533186"/>
          </a:xfrm>
          <a:prstGeom prst="wedgeRectCallout">
            <a:avLst>
              <a:gd name="adj1" fmla="val -203384"/>
              <a:gd name="adj2" fmla="val 649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Boost will post this delegate to the  </a:t>
            </a:r>
            <a:r>
              <a:rPr lang="en-US" sz="2400" dirty="0" err="1" smtClean="0"/>
              <a:t>io_service</a:t>
            </a:r>
            <a:r>
              <a:rPr lang="en-US" sz="2400" dirty="0" smtClean="0"/>
              <a:t> when the timer expires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6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591733"/>
            <a:ext cx="7961891" cy="4181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an asynchronous chain of calls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9165271" y="1648970"/>
            <a:ext cx="2507439" cy="954739"/>
          </a:xfrm>
          <a:prstGeom prst="wedgeRectCallout">
            <a:avLst>
              <a:gd name="adj1" fmla="val -124920"/>
              <a:gd name="adj2" fmla="val 986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Post some work to the </a:t>
            </a:r>
            <a:r>
              <a:rPr lang="en-US" sz="2400" dirty="0" err="1" smtClean="0"/>
              <a:t>io_service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9165271" y="3016182"/>
            <a:ext cx="2507439" cy="954739"/>
          </a:xfrm>
          <a:prstGeom prst="wedgeRectCallout">
            <a:avLst>
              <a:gd name="adj1" fmla="val -81862"/>
              <a:gd name="adj2" fmla="val 5248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Post our chain of calls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5715154" y="4818099"/>
            <a:ext cx="2507439" cy="954739"/>
          </a:xfrm>
          <a:prstGeom prst="wedgeRectCallout">
            <a:avLst>
              <a:gd name="adj1" fmla="val -77908"/>
              <a:gd name="adj2" fmla="val 978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Service all work on this thread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2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repetitively (recursively)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1220"/>
            <a:ext cx="10401300" cy="38481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042327" y="4934795"/>
            <a:ext cx="2456254" cy="981263"/>
          </a:xfrm>
          <a:prstGeom prst="wedgeRectCallout">
            <a:avLst>
              <a:gd name="adj1" fmla="val -218571"/>
              <a:gd name="adj2" fmla="val -5281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Call recursively from the callback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9042328" y="2291508"/>
            <a:ext cx="2456252" cy="738131"/>
          </a:xfrm>
          <a:prstGeom prst="wedgeRectCallout">
            <a:avLst>
              <a:gd name="adj1" fmla="val -159119"/>
              <a:gd name="adj2" fmla="val 1161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Provide a callback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58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862137"/>
            <a:ext cx="10487025" cy="3133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would prefer to call the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323682" y="5067184"/>
            <a:ext cx="2962555" cy="594525"/>
          </a:xfrm>
          <a:prstGeom prst="wedgeRectCallout">
            <a:avLst>
              <a:gd name="adj1" fmla="val 106043"/>
              <a:gd name="adj2" fmla="val -2732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Pass the yield context to the asynchronous function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968395" y="2644047"/>
            <a:ext cx="2226946" cy="594911"/>
          </a:xfrm>
          <a:prstGeom prst="wedgeRectCallout">
            <a:avLst>
              <a:gd name="adj1" fmla="val -116316"/>
              <a:gd name="adj2" fmla="val -642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dk1"/>
                </a:solidFill>
              </a:rPr>
              <a:t>A new type by value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60689" y="5188666"/>
            <a:ext cx="2854540" cy="594911"/>
          </a:xfrm>
          <a:prstGeom prst="wedgeRectCallout">
            <a:avLst>
              <a:gd name="adj1" fmla="val 118133"/>
              <a:gd name="adj2" fmla="val -40496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Iteration, not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84504"/>
            <a:ext cx="8270765" cy="4231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Revising initiation of the chain of calls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9165271" y="1648970"/>
            <a:ext cx="2507439" cy="954739"/>
          </a:xfrm>
          <a:prstGeom prst="wedgeRectCallout">
            <a:avLst>
              <a:gd name="adj1" fmla="val -124920"/>
              <a:gd name="adj2" fmla="val 9864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Post some work to the </a:t>
            </a:r>
            <a:r>
              <a:rPr lang="en-US" sz="2400" dirty="0" err="1" smtClean="0"/>
              <a:t>io_service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791461" y="4811557"/>
            <a:ext cx="3205907" cy="1367456"/>
          </a:xfrm>
          <a:prstGeom prst="wedgeRectCallout">
            <a:avLst>
              <a:gd name="adj1" fmla="val -262141"/>
              <a:gd name="adj2" fmla="val -4267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My_spawn</a:t>
            </a:r>
            <a:r>
              <a:rPr lang="en-US" sz="2400" dirty="0" smtClean="0"/>
              <a:t> sets up the </a:t>
            </a:r>
            <a:r>
              <a:rPr lang="en-US" sz="2400" dirty="0" err="1" smtClean="0"/>
              <a:t>yield_context</a:t>
            </a:r>
            <a:r>
              <a:rPr lang="en-US" sz="2400" dirty="0" smtClean="0"/>
              <a:t> and passes it to the delegate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0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get it to work using coroutines?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Boost.Asio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4.A</a:t>
            </a:r>
          </a:p>
          <a:p>
            <a:pPr lvl="1"/>
            <a:r>
              <a:rPr lang="en-US" dirty="0" smtClean="0"/>
              <a:t>Demonstrates the use of synchronous I/O for TCP communication</a:t>
            </a:r>
          </a:p>
          <a:p>
            <a:r>
              <a:rPr lang="en-US" dirty="0" smtClean="0"/>
              <a:t>Sample 4.B</a:t>
            </a:r>
          </a:p>
          <a:p>
            <a:pPr lvl="1"/>
            <a:r>
              <a:rPr lang="en-US" dirty="0" smtClean="0"/>
              <a:t>Demonstrates the use of asynchronous in the same application</a:t>
            </a:r>
          </a:p>
          <a:p>
            <a:r>
              <a:rPr lang="en-US" dirty="0" smtClean="0"/>
              <a:t>Sample 4.C</a:t>
            </a:r>
          </a:p>
          <a:p>
            <a:pPr lvl="1"/>
            <a:r>
              <a:rPr lang="en-US" dirty="0" smtClean="0"/>
              <a:t>Demonstrates the use of </a:t>
            </a:r>
            <a:r>
              <a:rPr lang="en-US" dirty="0" err="1" smtClean="0"/>
              <a:t>yield_context</a:t>
            </a:r>
            <a:r>
              <a:rPr lang="en-US" dirty="0" smtClean="0"/>
              <a:t> </a:t>
            </a:r>
            <a:r>
              <a:rPr lang="en-US" dirty="0"/>
              <a:t>in the same application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8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The Echo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and one or more clients</a:t>
            </a:r>
          </a:p>
          <a:p>
            <a:r>
              <a:rPr lang="en-US" dirty="0" smtClean="0"/>
              <a:t>Each client connects to the server using TCP/IP</a:t>
            </a:r>
          </a:p>
          <a:p>
            <a:r>
              <a:rPr lang="en-US" dirty="0" smtClean="0"/>
              <a:t>Client sends a message the server</a:t>
            </a:r>
          </a:p>
          <a:p>
            <a:r>
              <a:rPr lang="en-US" dirty="0" smtClean="0"/>
              <a:t>The server sends it back</a:t>
            </a:r>
          </a:p>
          <a:p>
            <a:r>
              <a:rPr lang="en-US" dirty="0" smtClean="0"/>
              <a:t>The client sends back what it received ad infinitum.</a:t>
            </a:r>
          </a:p>
          <a:p>
            <a:r>
              <a:rPr lang="en-US" dirty="0" smtClean="0"/>
              <a:t>Each message comprises a 4 byte size followed by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Parser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parser reads information from a document or stream</a:t>
            </a:r>
          </a:p>
          <a:p>
            <a:r>
              <a:rPr lang="en-US" dirty="0" smtClean="0"/>
              <a:t>It processes the information and produces tokens.</a:t>
            </a:r>
          </a:p>
          <a:p>
            <a:r>
              <a:rPr lang="en-US" dirty="0" smtClean="0"/>
              <a:t>It is convenient to pull from the source and push tokens to a consumer</a:t>
            </a:r>
          </a:p>
          <a:p>
            <a:r>
              <a:rPr lang="en-US" dirty="0" smtClean="0"/>
              <a:t>But this doesn’t work when:</a:t>
            </a:r>
          </a:p>
          <a:p>
            <a:pPr lvl="1"/>
            <a:r>
              <a:rPr lang="en-US" dirty="0" smtClean="0"/>
              <a:t>If the document is received from the network</a:t>
            </a:r>
          </a:p>
          <a:p>
            <a:pPr lvl="1"/>
            <a:r>
              <a:rPr lang="en-US" dirty="0" smtClean="0"/>
              <a:t>If the document is itself the result of another parsing.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Rewrite so that each call produces one token </a:t>
            </a:r>
          </a:p>
          <a:p>
            <a:pPr lvl="1"/>
            <a:r>
              <a:rPr lang="en-US" dirty="0" smtClean="0"/>
              <a:t>Maintains state between calls.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0550" y="1542809"/>
            <a:ext cx="1857375" cy="77390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8303417" y="1505420"/>
            <a:ext cx="2347912" cy="7915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4391027" y="1542332"/>
            <a:ext cx="2324100" cy="80295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Connection</a:t>
            </a:r>
            <a:endParaRPr lang="en-US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6248392" y="2896509"/>
            <a:ext cx="2533651" cy="75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Echoer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6248392" y="3995714"/>
            <a:ext cx="2533651" cy="728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Messenger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6248392" y="5112447"/>
            <a:ext cx="2533651" cy="7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Boost.Asio</a:t>
            </a:r>
            <a:endParaRPr lang="en-US" sz="3200" dirty="0"/>
          </a:p>
        </p:txBody>
      </p:sp>
      <p:sp>
        <p:nvSpPr>
          <p:cNvPr id="21" name="Right Arrow 20"/>
          <p:cNvSpPr/>
          <p:nvPr/>
        </p:nvSpPr>
        <p:spPr>
          <a:xfrm>
            <a:off x="2552701" y="1876425"/>
            <a:ext cx="173355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802737" y="2198952"/>
            <a:ext cx="114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Spawns }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5400000">
            <a:off x="6273871" y="2520073"/>
            <a:ext cx="425308" cy="152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345558" y="2515311"/>
            <a:ext cx="425308" cy="16192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7303283" y="3721882"/>
            <a:ext cx="242910" cy="1619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7303283" y="4837454"/>
            <a:ext cx="242910" cy="16192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9857649" y="3293166"/>
            <a:ext cx="425308" cy="16192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79866" y="3189462"/>
            <a:ext cx="114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Uses }</a:t>
            </a:r>
            <a:endParaRPr lang="en-US" dirty="0"/>
          </a:p>
        </p:txBody>
      </p:sp>
      <p:sp>
        <p:nvSpPr>
          <p:cNvPr id="32" name="Line Callout 1 31"/>
          <p:cNvSpPr/>
          <p:nvPr/>
        </p:nvSpPr>
        <p:spPr>
          <a:xfrm>
            <a:off x="390525" y="3260319"/>
            <a:ext cx="3314700" cy="722492"/>
          </a:xfrm>
          <a:prstGeom prst="borderCallout1">
            <a:avLst>
              <a:gd name="adj1" fmla="val 34570"/>
              <a:gd name="adj2" fmla="val 109968"/>
              <a:gd name="adj3" fmla="val -878"/>
              <a:gd name="adj4" fmla="val 17207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Application Layer: Echo Logic</a:t>
            </a:r>
            <a:endParaRPr lang="en-US" dirty="0"/>
          </a:p>
        </p:txBody>
      </p:sp>
      <p:sp>
        <p:nvSpPr>
          <p:cNvPr id="33" name="Line Callout 1 32"/>
          <p:cNvSpPr/>
          <p:nvPr/>
        </p:nvSpPr>
        <p:spPr>
          <a:xfrm>
            <a:off x="390525" y="4363142"/>
            <a:ext cx="3314700" cy="722492"/>
          </a:xfrm>
          <a:prstGeom prst="borderCallout1">
            <a:avLst>
              <a:gd name="adj1" fmla="val 34570"/>
              <a:gd name="adj2" fmla="val 109968"/>
              <a:gd name="adj3" fmla="val 3077"/>
              <a:gd name="adj4" fmla="val 1717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Message Layer: Message Format</a:t>
            </a:r>
            <a:endParaRPr lang="en-US" dirty="0"/>
          </a:p>
        </p:txBody>
      </p:sp>
      <p:sp>
        <p:nvSpPr>
          <p:cNvPr id="34" name="Line Callout 1 33"/>
          <p:cNvSpPr/>
          <p:nvPr/>
        </p:nvSpPr>
        <p:spPr>
          <a:xfrm>
            <a:off x="390525" y="5446216"/>
            <a:ext cx="3314700" cy="722492"/>
          </a:xfrm>
          <a:prstGeom prst="borderCallout1">
            <a:avLst>
              <a:gd name="adj1" fmla="val 34570"/>
              <a:gd name="adj2" fmla="val 109968"/>
              <a:gd name="adj3" fmla="val 5713"/>
              <a:gd name="adj4" fmla="val 171209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Transport Layer : TCP/IP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362325" y="3681390"/>
            <a:ext cx="342900" cy="301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62325" y="4775708"/>
            <a:ext cx="342900" cy="301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40899" y="5860172"/>
            <a:ext cx="342900" cy="3014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9601199" y="4800477"/>
            <a:ext cx="2238375" cy="679821"/>
          </a:xfrm>
          <a:prstGeom prst="wedgeRectCallout">
            <a:avLst>
              <a:gd name="adj1" fmla="val -83501"/>
              <a:gd name="adj2" fmla="val -11263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Samples Differ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2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I/O : Message Write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0687"/>
            <a:ext cx="7710438" cy="370998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448800" y="2108098"/>
            <a:ext cx="2419350" cy="968478"/>
          </a:xfrm>
          <a:prstGeom prst="wedgeRoundRectCallout">
            <a:avLst>
              <a:gd name="adj1" fmla="val -62291"/>
              <a:gd name="adj2" fmla="val -16389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4.A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I/O : Message Read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547812"/>
            <a:ext cx="7420511" cy="4586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 : Message Write (1)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23987"/>
            <a:ext cx="10668000" cy="46958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9448800" y="2108098"/>
            <a:ext cx="2419350" cy="968478"/>
          </a:xfrm>
          <a:prstGeom prst="wedgeRoundRectCallout">
            <a:avLst>
              <a:gd name="adj1" fmla="val -117015"/>
              <a:gd name="adj2" fmla="val -566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4.B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0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 : Message Write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733550"/>
            <a:ext cx="5061069" cy="2495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 : Message Read (1)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428750"/>
            <a:ext cx="8942070" cy="4811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4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 : Message Read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428750"/>
            <a:ext cx="8942070" cy="4811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4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yield_context</a:t>
            </a:r>
            <a:r>
              <a:rPr lang="en-US" dirty="0" smtClean="0"/>
              <a:t>: Message Write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448800" y="2108098"/>
            <a:ext cx="2419350" cy="968478"/>
          </a:xfrm>
          <a:prstGeom prst="wedgeRoundRectCallout">
            <a:avLst>
              <a:gd name="adj1" fmla="val -62291"/>
              <a:gd name="adj2" fmla="val -16389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4.C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457326"/>
            <a:ext cx="7175944" cy="4766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8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yield_context</a:t>
            </a:r>
            <a:r>
              <a:rPr lang="en-US" dirty="0"/>
              <a:t>: </a:t>
            </a:r>
            <a:r>
              <a:rPr lang="en-US" dirty="0" smtClean="0"/>
              <a:t>Message Read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28750"/>
            <a:ext cx="6896100" cy="4781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Coroutines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83005" y="2713427"/>
            <a:ext cx="6790616" cy="3298743"/>
            <a:chOff x="1525905" y="2846777"/>
            <a:chExt cx="6374372" cy="3298743"/>
          </a:xfrm>
        </p:grpSpPr>
        <p:sp>
          <p:nvSpPr>
            <p:cNvPr id="13" name="Rectangle 12"/>
            <p:cNvSpPr/>
            <p:nvPr/>
          </p:nvSpPr>
          <p:spPr>
            <a:xfrm>
              <a:off x="1525905" y="5283506"/>
              <a:ext cx="6374372" cy="862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Boost.Context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5905" y="2846777"/>
              <a:ext cx="4319060" cy="23229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Boost.Coroutine</a:t>
              </a:r>
              <a:endParaRPr lang="en-US" sz="2800" dirty="0">
                <a:solidFill>
                  <a:schemeClr val="dk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66876" y="3446859"/>
              <a:ext cx="4041698" cy="14966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err="1" smtClean="0"/>
                <a:t>Stackful</a:t>
              </a:r>
              <a:r>
                <a:rPr lang="en-US" sz="2000" dirty="0" smtClean="0"/>
                <a:t> Coroutines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68604" y="3995373"/>
              <a:ext cx="1573437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symmetric coroutine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88703" y="4004890"/>
              <a:ext cx="1530808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asymmetric coroutine</a:t>
              </a:r>
              <a:endParaRPr lang="en-US" dirty="0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2518689" y="4604965"/>
              <a:ext cx="158838" cy="756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271324" y="4604965"/>
              <a:ext cx="145838" cy="7354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910770" y="2713427"/>
            <a:ext cx="2062851" cy="23229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dk1"/>
                </a:solidFill>
              </a:rPr>
              <a:t>Boost.Fiber</a:t>
            </a:r>
            <a:endParaRPr lang="en-US" sz="2800" dirty="0">
              <a:solidFill>
                <a:schemeClr val="dk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093982" y="3824389"/>
            <a:ext cx="1676182" cy="6000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symmetric coroutine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6850160" y="4424464"/>
            <a:ext cx="187337" cy="782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generator produces a sequence of elements</a:t>
            </a:r>
          </a:p>
          <a:p>
            <a:r>
              <a:rPr lang="en-US" dirty="0" smtClean="0"/>
              <a:t>Possible implementation:</a:t>
            </a:r>
          </a:p>
          <a:p>
            <a:pPr lvl="1"/>
            <a:r>
              <a:rPr lang="en-US" dirty="0" smtClean="0"/>
              <a:t>Calculate all elements and place in a collection, return the collection</a:t>
            </a:r>
          </a:p>
          <a:p>
            <a:r>
              <a:rPr lang="en-US" dirty="0" smtClean="0"/>
              <a:t>But this doesn’t work when </a:t>
            </a:r>
          </a:p>
          <a:p>
            <a:pPr lvl="1"/>
            <a:r>
              <a:rPr lang="en-US" dirty="0" smtClean="0"/>
              <a:t>The number of elements is large or unknown ahead of time</a:t>
            </a:r>
          </a:p>
          <a:p>
            <a:pPr lvl="1"/>
            <a:r>
              <a:rPr lang="en-US" dirty="0" smtClean="0"/>
              <a:t>Due to memory constraints and latency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Rewrite so that on each call it produces one element </a:t>
            </a:r>
          </a:p>
          <a:p>
            <a:pPr lvl="1"/>
            <a:r>
              <a:rPr lang="en-US" dirty="0" smtClean="0"/>
              <a:t>Maintain state between calls.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183004" y="1657350"/>
            <a:ext cx="9972676" cy="4354820"/>
            <a:chOff x="1525904" y="1790700"/>
            <a:chExt cx="9361381" cy="4354820"/>
          </a:xfrm>
        </p:grpSpPr>
        <p:sp>
          <p:nvSpPr>
            <p:cNvPr id="32" name="Rectangle 31"/>
            <p:cNvSpPr/>
            <p:nvPr/>
          </p:nvSpPr>
          <p:spPr>
            <a:xfrm>
              <a:off x="8019186" y="2041672"/>
              <a:ext cx="2868099" cy="408241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5905" y="5283506"/>
              <a:ext cx="6374372" cy="8620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Boost.Context</a:t>
              </a:r>
              <a:endParaRPr lang="en-US" sz="2800" dirty="0">
                <a:solidFill>
                  <a:schemeClr val="dk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5905" y="2846777"/>
              <a:ext cx="4319060" cy="23229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dk1"/>
                  </a:solidFill>
                </a:rPr>
                <a:t>Boost.Coroutine</a:t>
              </a:r>
              <a:endParaRPr lang="en-US" sz="2800" dirty="0">
                <a:solidFill>
                  <a:schemeClr val="dk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25904" y="1790700"/>
              <a:ext cx="9361381" cy="94226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Boost.Asio</a:t>
              </a:r>
              <a:endParaRPr lang="en-US" sz="16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58659" y="5169693"/>
              <a:ext cx="1900882" cy="84058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io_service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242149" y="1913823"/>
              <a:ext cx="1213553" cy="81914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stackless</a:t>
              </a:r>
              <a:r>
                <a:rPr lang="en-US" dirty="0" smtClean="0"/>
                <a:t> coroutine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666876" y="3446859"/>
              <a:ext cx="4041698" cy="149661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err="1" smtClean="0"/>
                <a:t>Stackful</a:t>
              </a:r>
              <a:r>
                <a:rPr lang="en-US" sz="2000" dirty="0" smtClean="0"/>
                <a:t> Coroutines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668604" y="3995373"/>
              <a:ext cx="1573437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symmetric coroutine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88703" y="4004890"/>
              <a:ext cx="1530808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asymmetric coroutine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792539" y="1952504"/>
              <a:ext cx="1723139" cy="6000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yield_context</a:t>
              </a:r>
              <a:endParaRPr lang="en-US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455703" y="3442541"/>
              <a:ext cx="1179522" cy="82474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sockets</a:t>
              </a:r>
              <a:endParaRPr lang="en-US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2196806" y="2552580"/>
              <a:ext cx="158838" cy="14523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518689" y="4604965"/>
              <a:ext cx="158838" cy="7568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4271324" y="4604965"/>
              <a:ext cx="145838" cy="7354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10000157" y="4257777"/>
              <a:ext cx="193268" cy="93726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910770" y="2713427"/>
            <a:ext cx="2062851" cy="23229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dk1"/>
                </a:solidFill>
              </a:rPr>
              <a:t>Boost.Fiber</a:t>
            </a:r>
            <a:endParaRPr lang="en-US" sz="2800" dirty="0">
              <a:solidFill>
                <a:schemeClr val="dk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093982" y="3824389"/>
            <a:ext cx="1676182" cy="6000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symmetric coroutine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6850160" y="4424464"/>
            <a:ext cx="187337" cy="782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Boost </a:t>
            </a:r>
            <a:r>
              <a:rPr lang="en-US" dirty="0" err="1" smtClean="0"/>
              <a:t>Asio</a:t>
            </a:r>
            <a:r>
              <a:rPr lang="en-US" dirty="0" smtClean="0"/>
              <a:t> and Coroutines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Coroutines allow a function to </a:t>
            </a:r>
          </a:p>
          <a:p>
            <a:pPr lvl="1"/>
            <a:r>
              <a:rPr lang="en-US" dirty="0" smtClean="0"/>
              <a:t>yield control preemptively to another coroutine and </a:t>
            </a:r>
          </a:p>
          <a:p>
            <a:pPr lvl="1"/>
            <a:r>
              <a:rPr lang="en-US" dirty="0" smtClean="0"/>
              <a:t>resume when control is returned, preserving the state of the stack.</a:t>
            </a:r>
          </a:p>
          <a:p>
            <a:r>
              <a:rPr lang="en-US" dirty="0" smtClean="0"/>
              <a:t>Coroutines can be used to keep parsers and generators flow driven rather than state driven.</a:t>
            </a:r>
          </a:p>
          <a:p>
            <a:r>
              <a:rPr lang="en-US" dirty="0" smtClean="0"/>
              <a:t>spawn and </a:t>
            </a:r>
            <a:r>
              <a:rPr lang="en-US" dirty="0" err="1" smtClean="0"/>
              <a:t>yield_context</a:t>
            </a:r>
            <a:r>
              <a:rPr lang="en-US" dirty="0" smtClean="0"/>
              <a:t> from </a:t>
            </a:r>
            <a:r>
              <a:rPr lang="en-US" dirty="0" err="1" smtClean="0"/>
              <a:t>Boost.Asio</a:t>
            </a:r>
            <a:r>
              <a:rPr lang="en-US" dirty="0" smtClean="0"/>
              <a:t> encapsulate coroutines and allow you to write scalable, asynchronous code without callbacks.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able to write asynchronous code without state machines.</a:t>
            </a:r>
          </a:p>
          <a:p>
            <a:r>
              <a:rPr lang="en-US" dirty="0" smtClean="0"/>
              <a:t>Therefore</a:t>
            </a:r>
          </a:p>
          <a:p>
            <a:pPr lvl="1"/>
            <a:r>
              <a:rPr lang="en-US" dirty="0" smtClean="0"/>
              <a:t>Your code will be efficient and scalable</a:t>
            </a:r>
            <a:endParaRPr lang="en-US" dirty="0" smtClean="0"/>
          </a:p>
          <a:p>
            <a:pPr lvl="1"/>
            <a:r>
              <a:rPr lang="en-US" dirty="0" smtClean="0"/>
              <a:t>Your business logic will be readable and maintainable.</a:t>
            </a:r>
          </a:p>
          <a:p>
            <a:r>
              <a:rPr lang="en-US" dirty="0" smtClean="0"/>
              <a:t>A revolutionary pattern to clean up your code: Coroutines!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What’s in it for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Asynchronous Method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it done?</a:t>
            </a:r>
          </a:p>
          <a:p>
            <a:pPr lvl="1"/>
            <a:r>
              <a:rPr lang="en-US" dirty="0" smtClean="0"/>
              <a:t>Call a void method with arguments and completion callback </a:t>
            </a:r>
          </a:p>
          <a:p>
            <a:pPr lvl="1"/>
            <a:r>
              <a:rPr lang="en-US" dirty="0" smtClean="0"/>
              <a:t>Callbacks are synchronized with the initiator’s context.</a:t>
            </a:r>
          </a:p>
          <a:p>
            <a:pPr lvl="1"/>
            <a:r>
              <a:rPr lang="en-US" dirty="0" smtClean="0"/>
              <a:t>Subsequent operations are performed in the callback.</a:t>
            </a:r>
          </a:p>
          <a:p>
            <a:r>
              <a:rPr lang="en-US" dirty="0" smtClean="0"/>
              <a:t>Problems that arise</a:t>
            </a:r>
          </a:p>
          <a:p>
            <a:pPr lvl="1"/>
            <a:r>
              <a:rPr lang="en-US" dirty="0" smtClean="0"/>
              <a:t>Business logic is broken up and dispersed among callbacks</a:t>
            </a:r>
          </a:p>
          <a:p>
            <a:pPr lvl="1"/>
            <a:r>
              <a:rPr lang="en-US" dirty="0" smtClean="0"/>
              <a:t>Throwing an exception unwinds all methods on the 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generator with yield return</a:t>
            </a:r>
          </a:p>
          <a:p>
            <a:r>
              <a:rPr lang="en-US" dirty="0" smtClean="0"/>
              <a:t>An asynchronous function call with </a:t>
            </a:r>
            <a:r>
              <a:rPr lang="en-US" dirty="0" err="1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generator with yield return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6800" y="6441968"/>
            <a:ext cx="44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Solutions in C#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563334"/>
            <a:ext cx="7279581" cy="401337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8845" y="4106156"/>
            <a:ext cx="4721857" cy="1470554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9448801" y="1761067"/>
            <a:ext cx="2037080" cy="1405782"/>
          </a:xfrm>
          <a:prstGeom prst="wedgeRoundRectCallout">
            <a:avLst>
              <a:gd name="adj1" fmla="val -114036"/>
              <a:gd name="adj2" fmla="val -1191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 Sample 1.A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81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4536</TotalTime>
  <Words>2156</Words>
  <Application>Microsoft Office PowerPoint</Application>
  <PresentationFormat>Widescreen</PresentationFormat>
  <Paragraphs>390</Paragraphs>
  <Slides>62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Retrospect</vt:lpstr>
      <vt:lpstr>A Revolutionary Programming Pattern that Will Clean up your Code : Coroutines in C++</vt:lpstr>
      <vt:lpstr>Agenda</vt:lpstr>
      <vt:lpstr>What’s in it for me?</vt:lpstr>
      <vt:lpstr>Two Problems</vt:lpstr>
      <vt:lpstr>The Parser Problem</vt:lpstr>
      <vt:lpstr>The Generator Problem</vt:lpstr>
      <vt:lpstr>The Asynchronous Method Problem</vt:lpstr>
      <vt:lpstr>Solutions in C#</vt:lpstr>
      <vt:lpstr>A generator with yield return</vt:lpstr>
      <vt:lpstr>How does this work?</vt:lpstr>
      <vt:lpstr>An asynchronous call with async-await</vt:lpstr>
      <vt:lpstr>An asynchronous call with async-await</vt:lpstr>
      <vt:lpstr>An asynchronous call with async-await</vt:lpstr>
      <vt:lpstr>An asynchronous call with async-await</vt:lpstr>
      <vt:lpstr>How does this work?</vt:lpstr>
      <vt:lpstr>Threads, Fibers and Coroutines</vt:lpstr>
      <vt:lpstr>How Threads Can Help</vt:lpstr>
      <vt:lpstr>Fibers Might Be Better</vt:lpstr>
      <vt:lpstr>A Generator with Fibers</vt:lpstr>
      <vt:lpstr>A Generator with Fibers</vt:lpstr>
      <vt:lpstr>The Fiber class</vt:lpstr>
      <vt:lpstr>Coroutines</vt:lpstr>
      <vt:lpstr>An Important Difference</vt:lpstr>
      <vt:lpstr>Boost Context (Oliver Kowalke)</vt:lpstr>
      <vt:lpstr>Boost Fiber (Oliver Kowalke)</vt:lpstr>
      <vt:lpstr>Boost Coroutines (Oliver Kowalke)</vt:lpstr>
      <vt:lpstr>Boost.Coroutine and Boost.Fiber</vt:lpstr>
      <vt:lpstr>A Generator using Asymmetric Coroutines</vt:lpstr>
      <vt:lpstr>A Generator using Asymmetric Coroutines</vt:lpstr>
      <vt:lpstr>A Generator using Asymmetric Coroutines</vt:lpstr>
      <vt:lpstr>A Generator using Symmetric Coroutines</vt:lpstr>
      <vt:lpstr>A Generator using Symmetric Coroutines</vt:lpstr>
      <vt:lpstr>A Generator using Symmetric Coroutines</vt:lpstr>
      <vt:lpstr>Back to Asynchronous Methods</vt:lpstr>
      <vt:lpstr>Boost.Asio (Christopher Kohlhoff)</vt:lpstr>
      <vt:lpstr>Asynchronous functions in Boost.Asio</vt:lpstr>
      <vt:lpstr>Applying coroutines (1)</vt:lpstr>
      <vt:lpstr>Applying coroutines (2)</vt:lpstr>
      <vt:lpstr>Applying coroutines (3)</vt:lpstr>
      <vt:lpstr>Applying coroutines (4)</vt:lpstr>
      <vt:lpstr>Building the solution</vt:lpstr>
      <vt:lpstr>The asynchronous function</vt:lpstr>
      <vt:lpstr>Initiating an asynchronous chain of calls</vt:lpstr>
      <vt:lpstr>Calling repetitively (recursively)</vt:lpstr>
      <vt:lpstr>How we would prefer to call the function</vt:lpstr>
      <vt:lpstr>Revising initiation of the chain of calls</vt:lpstr>
      <vt:lpstr>How do we get it to work using coroutines?</vt:lpstr>
      <vt:lpstr>Boost.Asio In Action</vt:lpstr>
      <vt:lpstr>Background: The Echo Application</vt:lpstr>
      <vt:lpstr>Architecture</vt:lpstr>
      <vt:lpstr>Synchronous I/O : Message Write</vt:lpstr>
      <vt:lpstr>Synchronous I/O : Message Read</vt:lpstr>
      <vt:lpstr>Asynchronous I/O : Message Write (1)</vt:lpstr>
      <vt:lpstr>Asynchronous I/O : Message Write (2)</vt:lpstr>
      <vt:lpstr>Asynchronous I/O : Message Read (1)</vt:lpstr>
      <vt:lpstr>Asynchronous I/O : Message Read (2)</vt:lpstr>
      <vt:lpstr>yield_context: Message Write</vt:lpstr>
      <vt:lpstr>yield_context: Message Read</vt:lpstr>
      <vt:lpstr>Boost Coroutines</vt:lpstr>
      <vt:lpstr>Boost Asio and Coroutines</vt:lpstr>
      <vt:lpstr>Summing Up</vt:lpstr>
      <vt:lpstr>What’s in it for me?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719</cp:revision>
  <dcterms:created xsi:type="dcterms:W3CDTF">2015-04-21T01:52:10Z</dcterms:created>
  <dcterms:modified xsi:type="dcterms:W3CDTF">2015-04-24T12:21:03Z</dcterms:modified>
</cp:coreProperties>
</file>