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1" r:id="rId4"/>
    <p:sldId id="283" r:id="rId5"/>
    <p:sldId id="282" r:id="rId6"/>
    <p:sldId id="278" r:id="rId7"/>
    <p:sldId id="280" r:id="rId8"/>
    <p:sldId id="279" r:id="rId9"/>
    <p:sldId id="284" r:id="rId10"/>
    <p:sldId id="285" r:id="rId11"/>
    <p:sldId id="28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5cdcc6f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5cdcc6f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map for cognitive load.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30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The pipe! … and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/>
              <a:t>Learning to “talk”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AF7B31-CF75-483E-907E-4489BF4ABD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" b="197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7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5F56-A0B6-48A3-A2E7-CB863CC6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grammar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1EF2-1661-46FC-83C1-40ACCACA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ggplot</a:t>
            </a:r>
            <a:r>
              <a:rPr lang="en-US" b="1" dirty="0"/>
              <a:t>(data, </a:t>
            </a:r>
            <a:r>
              <a:rPr lang="en-US" b="1" dirty="0" err="1"/>
              <a:t>whatGoesWhere</a:t>
            </a:r>
            <a:r>
              <a:rPr lang="en-US" b="1" dirty="0"/>
              <a:t>) + </a:t>
            </a:r>
            <a:r>
              <a:rPr lang="en-US" b="1" dirty="0" err="1"/>
              <a:t>showHow</a:t>
            </a:r>
            <a:endParaRPr lang="en-US" b="1" dirty="0"/>
          </a:p>
          <a:p>
            <a:pPr marL="0" indent="0">
              <a:buNone/>
            </a:pPr>
            <a:r>
              <a:rPr lang="en-GB" b="1" dirty="0"/>
              <a:t>                        </a:t>
            </a:r>
            <a:r>
              <a:rPr lang="en-GB" sz="2400" i="1" dirty="0">
                <a:solidFill>
                  <a:schemeClr val="accent5"/>
                </a:solidFill>
              </a:rPr>
              <a:t>x, y, </a:t>
            </a:r>
            <a:r>
              <a:rPr lang="en-GB" sz="2400" i="1" dirty="0" err="1">
                <a:solidFill>
                  <a:schemeClr val="accent5"/>
                </a:solidFill>
              </a:rPr>
              <a:t>color</a:t>
            </a:r>
            <a:r>
              <a:rPr lang="en-GB" sz="2400" i="1" dirty="0">
                <a:solidFill>
                  <a:schemeClr val="accent5"/>
                </a:solidFill>
              </a:rPr>
              <a:t>, shape…        points, lines, histograms…</a:t>
            </a:r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87ABA-E79D-47B9-8865-507325B8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19" y="3072745"/>
            <a:ext cx="3926898" cy="3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59B9-A154-4F5E-A9A7-06B1E492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F04A-F1BA-453B-80EC-71693810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Theory:</a:t>
            </a:r>
          </a:p>
          <a:p>
            <a:pPr lvl="1"/>
            <a:r>
              <a:rPr lang="en-US" i="1" dirty="0"/>
              <a:t>How to subset a </a:t>
            </a:r>
            <a:r>
              <a:rPr lang="en-US" i="1" dirty="0" err="1"/>
              <a:t>data.frame</a:t>
            </a:r>
            <a:endParaRPr lang="en-US" i="1" dirty="0"/>
          </a:p>
          <a:p>
            <a:pPr lvl="1"/>
            <a:r>
              <a:rPr lang="en-US" i="1" dirty="0"/>
              <a:t>%&gt;%</a:t>
            </a:r>
          </a:p>
          <a:p>
            <a:pPr lvl="1"/>
            <a:r>
              <a:rPr lang="en-US" i="1" dirty="0"/>
              <a:t>A bit of ggplot2</a:t>
            </a:r>
          </a:p>
          <a:p>
            <a:r>
              <a:rPr lang="en-US" i="1" dirty="0"/>
              <a:t>Practice:</a:t>
            </a:r>
          </a:p>
          <a:p>
            <a:pPr lvl="1"/>
            <a:r>
              <a:rPr lang="en-US" i="1" dirty="0"/>
              <a:t>Light plotting with ggplot2</a:t>
            </a:r>
          </a:p>
          <a:p>
            <a:endParaRPr lang="en-US" i="1" dirty="0"/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92A31E-FB9C-4126-A084-A4E207043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0"/>
            <a:ext cx="6254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18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7BE-126D-428F-A096-41AC5422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2FD9-90AC-495F-BE19-DCB695FE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0552" cy="4351338"/>
          </a:xfrm>
        </p:spPr>
        <p:txBody>
          <a:bodyPr>
            <a:normAutofit/>
          </a:bodyPr>
          <a:lstStyle/>
          <a:p>
            <a:r>
              <a:rPr lang="en-US" sz="6600" dirty="0"/>
              <a:t>What’s the difference between RStudio and R?</a:t>
            </a:r>
          </a:p>
          <a:p>
            <a:r>
              <a:rPr lang="en-US" sz="6600" dirty="0"/>
              <a:t>What are the functions of summary(), glimpse(), head()?</a:t>
            </a:r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C9E7D438-8EBE-4AD4-BD8A-5C066047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230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7BE-126D-428F-A096-41AC5422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2FD9-90AC-495F-BE19-DCB695FE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1825624"/>
            <a:ext cx="12038202" cy="4927513"/>
          </a:xfrm>
        </p:spPr>
        <p:txBody>
          <a:bodyPr>
            <a:no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Push rubber lever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Push stick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 err="1"/>
              <a:t>Unpush</a:t>
            </a:r>
            <a:r>
              <a:rPr lang="en-US" sz="3200" dirty="0"/>
              <a:t> rubber lever and push another rubber lever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 err="1"/>
              <a:t>Unpush</a:t>
            </a:r>
            <a:r>
              <a:rPr lang="en-US" sz="3200" dirty="0"/>
              <a:t> that rubber lever and push the first rubber lever again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Pull stick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 err="1"/>
              <a:t>Unpush</a:t>
            </a:r>
            <a:r>
              <a:rPr lang="en-US" sz="3200" dirty="0"/>
              <a:t> rubber lever and push another rubber lever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 err="1"/>
              <a:t>Unpush</a:t>
            </a:r>
            <a:r>
              <a:rPr lang="en-US" sz="3200" dirty="0"/>
              <a:t> that rubber lever and push the first rubber lever again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Push stick again but differently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…</a:t>
            </a:r>
          </a:p>
          <a:p>
            <a:pPr marL="1143000" indent="-114300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C9E7D438-8EBE-4AD4-BD8A-5C066047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230188"/>
            <a:ext cx="914400" cy="914400"/>
          </a:xfrm>
          <a:prstGeom prst="rect">
            <a:avLst/>
          </a:prstGeom>
        </p:spPr>
      </p:pic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3CF2054A-1A54-4252-9F96-1649BF2F5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73" y="-651164"/>
            <a:ext cx="4080164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5B5BF-9AD9-4D5F-A162-50660CD6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18" y="1044981"/>
            <a:ext cx="10485083" cy="5510291"/>
          </a:xfrm>
          <a:prstGeom prst="rect">
            <a:avLst/>
          </a:prstGeom>
        </p:spPr>
      </p:pic>
      <p:sp>
        <p:nvSpPr>
          <p:cNvPr id="181" name="Title 1">
            <a:extLst>
              <a:ext uri="{FF2B5EF4-FFF2-40B4-BE49-F238E27FC236}">
                <a16:creationId xmlns:a16="http://schemas.microsoft.com/office/drawing/2014/main" id="{F0FB59D8-A5A4-4DDB-B67D-82AE08CC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Cognitive Load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53C4-57C5-4CEA-BED6-CBB99219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Load, simple version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9F01-9B4E-49EA-ACAA-A3FD29F7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			Do one thing at a time!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8552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AC51-74E6-4CDE-ACDE-B9CABCA1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 is hard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BD06-856C-4849-846C-A743D60C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/>
              <a:t>as.character</a:t>
            </a:r>
            <a:r>
              <a:rPr lang="en-US" sz="5400" dirty="0"/>
              <a:t>(</a:t>
            </a:r>
            <a:r>
              <a:rPr lang="en-US" sz="5400" dirty="0" err="1"/>
              <a:t>Staffs$`Staff</a:t>
            </a:r>
            <a:r>
              <a:rPr lang="en-US" sz="5400" dirty="0"/>
              <a:t> Name`[match(</a:t>
            </a:r>
            <a:r>
              <a:rPr lang="en-US" sz="5400" dirty="0" err="1"/>
              <a:t>Result$`Regional</a:t>
            </a:r>
            <a:r>
              <a:rPr lang="en-US" sz="5400" dirty="0"/>
              <a:t> ME Staff`,</a:t>
            </a:r>
            <a:r>
              <a:rPr lang="en-US" sz="5400" dirty="0" err="1"/>
              <a:t>Staffs$ID</a:t>
            </a:r>
            <a:r>
              <a:rPr lang="en-US" sz="5400" dirty="0"/>
              <a:t>)])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87821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2132-4E8D-4650-A2C5-630AE7E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 to de-</a:t>
            </a:r>
            <a:r>
              <a:rPr lang="en-US" dirty="0" err="1"/>
              <a:t>hardifying</a:t>
            </a:r>
            <a:r>
              <a:rPr lang="en-US" dirty="0"/>
              <a:t> stuff!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7977-7D48-4316-9E6D-34FB23E4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600" dirty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600" dirty="0"/>
              <a:t>Do</a:t>
            </a:r>
            <a:endParaRPr lang="en-GB" sz="16600" dirty="0"/>
          </a:p>
        </p:txBody>
      </p:sp>
    </p:spTree>
    <p:extLst>
      <p:ext uri="{BB962C8B-B14F-4D97-AF65-F5344CB8AC3E}">
        <p14:creationId xmlns:p14="http://schemas.microsoft.com/office/powerpoint/2010/main" val="370020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533F-B616-48B3-A493-7CDC2B05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through a problem first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D95A-1874-4468-B9B5-AA629CCF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dataset and then</a:t>
            </a:r>
          </a:p>
          <a:p>
            <a:r>
              <a:rPr lang="en-US" dirty="0"/>
              <a:t>Filter it down to only rows where Village is “Washington DC” and then</a:t>
            </a:r>
          </a:p>
          <a:p>
            <a:r>
              <a:rPr lang="en-US" dirty="0"/>
              <a:t>Create groups  by Gender</a:t>
            </a:r>
          </a:p>
          <a:p>
            <a:r>
              <a:rPr lang="en-US" dirty="0"/>
              <a:t>Do a summary of the mean Age</a:t>
            </a:r>
          </a:p>
          <a:p>
            <a:pPr marL="0" indent="0">
              <a:buNone/>
            </a:pPr>
            <a:r>
              <a:rPr lang="en-US" dirty="0"/>
              <a:t>I expect something like this: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8A0FF-9511-44B0-8EF9-A98C8881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52" y="4289136"/>
            <a:ext cx="5551276" cy="25189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D35F80-F064-4A93-A417-0EF79181BC7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 a dataset </a:t>
            </a:r>
            <a:r>
              <a:rPr lang="en-US" dirty="0">
                <a:solidFill>
                  <a:schemeClr val="accent5"/>
                </a:solidFill>
              </a:rPr>
              <a:t>and then</a:t>
            </a:r>
          </a:p>
          <a:p>
            <a:r>
              <a:rPr lang="en-US" dirty="0">
                <a:solidFill>
                  <a:schemeClr val="accent2"/>
                </a:solidFill>
              </a:rPr>
              <a:t>Filter</a:t>
            </a:r>
            <a:r>
              <a:rPr lang="en-US" dirty="0"/>
              <a:t> it down to only rows where Village is “Washington DC” </a:t>
            </a:r>
            <a:r>
              <a:rPr lang="en-US" dirty="0">
                <a:solidFill>
                  <a:schemeClr val="accent5"/>
                </a:solidFill>
              </a:rPr>
              <a:t>and then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2"/>
                </a:solidFill>
              </a:rPr>
              <a:t>groups</a:t>
            </a: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by</a:t>
            </a:r>
            <a:r>
              <a:rPr lang="en-US" dirty="0"/>
              <a:t> Gender</a:t>
            </a:r>
          </a:p>
          <a:p>
            <a:r>
              <a:rPr lang="en-US" dirty="0"/>
              <a:t>Do a </a:t>
            </a:r>
            <a:r>
              <a:rPr lang="en-US" dirty="0">
                <a:solidFill>
                  <a:schemeClr val="accent2"/>
                </a:solidFill>
              </a:rPr>
              <a:t>summary</a:t>
            </a:r>
            <a:r>
              <a:rPr lang="en-US" dirty="0"/>
              <a:t> of the mean 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expect something like this: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5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463A-93B9-4FFA-8F76-0AFC6605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way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B8BC72-8804-4684-B89B-86D96F68D4F6}"/>
              </a:ext>
            </a:extLst>
          </p:cNvPr>
          <p:cNvSpPr txBox="1">
            <a:spLocks/>
          </p:cNvSpPr>
          <p:nvPr/>
        </p:nvSpPr>
        <p:spPr>
          <a:xfrm>
            <a:off x="760571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dirty="0"/>
              <a:t>1. Plan</a:t>
            </a:r>
            <a:endParaRPr lang="en-US" b="1" dirty="0"/>
          </a:p>
          <a:p>
            <a:r>
              <a:rPr lang="en-US" dirty="0"/>
              <a:t>Take a dataset </a:t>
            </a:r>
            <a:r>
              <a:rPr lang="en-US" dirty="0">
                <a:solidFill>
                  <a:schemeClr val="accent5"/>
                </a:solidFill>
              </a:rPr>
              <a:t>and then</a:t>
            </a:r>
          </a:p>
          <a:p>
            <a:r>
              <a:rPr lang="en-US" dirty="0">
                <a:solidFill>
                  <a:schemeClr val="accent2"/>
                </a:solidFill>
              </a:rPr>
              <a:t>Filter</a:t>
            </a:r>
            <a:r>
              <a:rPr lang="en-US" dirty="0"/>
              <a:t> it down to only rows where Village is “Washington DC” </a:t>
            </a:r>
            <a:r>
              <a:rPr lang="en-US" dirty="0">
                <a:solidFill>
                  <a:schemeClr val="accent5"/>
                </a:solidFill>
              </a:rPr>
              <a:t>and then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2"/>
                </a:solidFill>
              </a:rPr>
              <a:t>groups</a:t>
            </a: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by</a:t>
            </a:r>
            <a:r>
              <a:rPr lang="en-US" dirty="0"/>
              <a:t> Gender</a:t>
            </a:r>
          </a:p>
          <a:p>
            <a:r>
              <a:rPr lang="en-US" dirty="0"/>
              <a:t>Do a </a:t>
            </a:r>
            <a:r>
              <a:rPr lang="en-US" dirty="0">
                <a:solidFill>
                  <a:schemeClr val="accent2"/>
                </a:solidFill>
              </a:rPr>
              <a:t>summary</a:t>
            </a:r>
            <a:r>
              <a:rPr lang="en-US" dirty="0"/>
              <a:t> of the mean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b="1" dirty="0"/>
              <a:t>2. Do</a:t>
            </a:r>
            <a:endParaRPr lang="en-US" sz="4300" dirty="0"/>
          </a:p>
          <a:p>
            <a:pPr marL="0" indent="0">
              <a:buNone/>
            </a:pPr>
            <a:r>
              <a:rPr lang="en-US" dirty="0"/>
              <a:t>df </a:t>
            </a:r>
            <a:r>
              <a:rPr lang="en-US" dirty="0">
                <a:solidFill>
                  <a:schemeClr val="accent5"/>
                </a:solidFill>
              </a:rPr>
              <a:t>%&gt;%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filter</a:t>
            </a:r>
            <a:r>
              <a:rPr lang="en-US" dirty="0"/>
              <a:t>(Village == “Washington DC”) </a:t>
            </a:r>
            <a:r>
              <a:rPr lang="en-US" dirty="0">
                <a:solidFill>
                  <a:schemeClr val="accent5"/>
                </a:solidFill>
              </a:rPr>
              <a:t>%&gt;%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accent2"/>
                </a:solidFill>
              </a:rPr>
              <a:t>group_by</a:t>
            </a:r>
            <a:r>
              <a:rPr lang="en-US" dirty="0"/>
              <a:t>(Gender) </a:t>
            </a:r>
            <a:r>
              <a:rPr lang="en-US" dirty="0">
                <a:solidFill>
                  <a:schemeClr val="accent5"/>
                </a:solidFill>
              </a:rPr>
              <a:t>%&gt;%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summarize</a:t>
            </a:r>
            <a:r>
              <a:rPr lang="en-US" dirty="0"/>
              <a:t>(</a:t>
            </a:r>
            <a:r>
              <a:rPr lang="en-US" dirty="0" err="1"/>
              <a:t>MeanAge</a:t>
            </a:r>
            <a:r>
              <a:rPr lang="en-US" dirty="0"/>
              <a:t> = mean(Age))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88BD9-F38A-4B87-BB42-F3A4A3F4032F}"/>
              </a:ext>
            </a:extLst>
          </p:cNvPr>
          <p:cNvSpPr/>
          <p:nvPr/>
        </p:nvSpPr>
        <p:spPr>
          <a:xfrm>
            <a:off x="7324360" y="6123543"/>
            <a:ext cx="444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Exception ggplot2 uses “+” instead of “%&gt;%”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2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348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pipe! … and stuff</vt:lpstr>
      <vt:lpstr>Review</vt:lpstr>
      <vt:lpstr>What am I doing?</vt:lpstr>
      <vt:lpstr>Cognitive Load</vt:lpstr>
      <vt:lpstr>Cognitive Load, simple version</vt:lpstr>
      <vt:lpstr>Base R is hard</vt:lpstr>
      <vt:lpstr>The secret to de-hardifying stuff! </vt:lpstr>
      <vt:lpstr>Think through a problem first</vt:lpstr>
      <vt:lpstr>The Tidyverse way</vt:lpstr>
      <vt:lpstr>PowerPoint Presentation</vt:lpstr>
      <vt:lpstr>Ggplot grammar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pipe!</dc:title>
  <dc:creator>Amit Kohli</dc:creator>
  <cp:lastModifiedBy>Amit Kohli</cp:lastModifiedBy>
  <cp:revision>5</cp:revision>
  <dcterms:created xsi:type="dcterms:W3CDTF">2020-03-25T11:45:09Z</dcterms:created>
  <dcterms:modified xsi:type="dcterms:W3CDTF">2020-03-25T14:02:53Z</dcterms:modified>
</cp:coreProperties>
</file>