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72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16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8F2CD-976D-4F24-B3AE-C1F2C6B885E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24149-1EE1-4A8A-8C43-A6F4A84F8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38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4149-1EE1-4A8A-8C43-A6F4A84F82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253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4149-1EE1-4A8A-8C43-A6F4A84F822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70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4149-1EE1-4A8A-8C43-A6F4A84F822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887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4149-1EE1-4A8A-8C43-A6F4A84F822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98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4149-1EE1-4A8A-8C43-A6F4A84F822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40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4149-1EE1-4A8A-8C43-A6F4A84F822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33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4149-1EE1-4A8A-8C43-A6F4A84F822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74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4149-1EE1-4A8A-8C43-A6F4A84F822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81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4149-1EE1-4A8A-8C43-A6F4A84F822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9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D1533-7020-4E4D-B39B-09EDA495E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7FAFF2-F650-4C08-94DE-C7125D78C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6936B-5EB8-4412-8572-333FF8EA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FA1D-C8D0-4243-BAC1-0DF5654C19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A5AE7-45A2-4B23-A6F8-8C9A2096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D8D65-040B-4217-9E1E-52E10DA7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7353-5084-405F-9667-54102AEA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7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12787-D6F6-4CDC-989E-A62A85D7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CDC279-153C-4147-9A16-A311F9195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F52BE-ECD2-4174-853A-4CEA3E31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FA1D-C8D0-4243-BAC1-0DF5654C19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D7CDD-A91C-481E-A26B-F5EB8287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A4E32-572E-49FB-BB20-9CCDA30B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7353-5084-405F-9667-54102AEA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70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8CA7D5-D87F-4C7C-951A-9EF5066F7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B71F2B-6FFC-4156-8018-9956E49BC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1FA6F-106F-4A21-8C0F-0344CACC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FA1D-C8D0-4243-BAC1-0DF5654C19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2E4BE-7D68-411D-8B3F-9CFAEC8E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4308E-8C19-4F68-8757-9DA1A7EE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7353-5084-405F-9667-54102AEA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4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2313E-1105-401A-B14A-3A110720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15EE6-674C-49DC-A733-4344090D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C2BFE-4B89-4832-B8DC-E641D286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FA1D-C8D0-4243-BAC1-0DF5654C19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89C69-60BA-47D3-B7D5-89D3E965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B542A-2619-4598-9F25-0744C05C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7353-5084-405F-9667-54102AEA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C3E1E-B5B3-46A8-8DDB-14CDCA3F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334002-1327-4BA6-9417-DF9F24145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8C613-369F-4BFF-BD9C-DBBC4B7B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FA1D-C8D0-4243-BAC1-0DF5654C19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24BAE-AC35-4F5E-BC74-B4F4F7CE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3F04A-C2AF-46F6-97AD-813AFB29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7353-5084-405F-9667-54102AEA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4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2EB5D-7EF8-4736-ABC1-D10C8F63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91B38-4726-45F0-AC1E-56FB0BD7E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5D28D7-9F20-412F-AAA1-CC0AF8B0B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E2B713-1C96-4210-BD4F-5D175306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FA1D-C8D0-4243-BAC1-0DF5654C19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4D691-E6A1-4381-86DF-5CA0C0CB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46AB6F-4C4B-4C4C-BDEB-037A0919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7353-5084-405F-9667-54102AEA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08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FD4ED-004A-4867-B548-86F0A47C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2ED92B-D882-4A4F-B66C-876DCD34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C4FE7-C008-480B-AA5C-7A07FAEA5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FD8A4E-357E-4425-A837-77900F6FA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C54E8D-094C-40E7-B2DA-45B4FE3EB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4E857-9A89-4DF5-B92F-DB8212D1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FA1D-C8D0-4243-BAC1-0DF5654C19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8BC36E-1BBD-402F-A608-70E0D74D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ABB88F-667F-44AD-A22A-5C0C45D9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7353-5084-405F-9667-54102AEA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6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23C1C-747B-48AD-A7EB-0E20265D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D3788E-D64E-4F6B-B0E0-E08C470C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FA1D-C8D0-4243-BAC1-0DF5654C19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6DE87D-26D8-48DD-85D1-C42EA47E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879B40-9503-4E51-9314-F6ADC38B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7353-5084-405F-9667-54102AEA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43C4BD-ED8B-4089-AA56-24057F5F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FA1D-C8D0-4243-BAC1-0DF5654C19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64B15C-0CF1-43C9-8788-A50BCF82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FFB487-4293-4C57-AC62-7EC40DF2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7353-5084-405F-9667-54102AEA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5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6E389-02ED-42BF-95E4-7DCCB0A5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F264F-6829-4C09-8130-E5FD1732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7F151C-F463-471F-B5A9-56BB38D64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FD16B2-3349-4438-8295-E57653A8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FA1D-C8D0-4243-BAC1-0DF5654C19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B73AA-66F5-4439-849D-B98BB30D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A32282-E475-4EF9-BFF1-6586CED1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7353-5084-405F-9667-54102AEA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30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9FFE-EE75-42D6-A619-65347E82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97F06E-8159-4C47-8DE9-17961482F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4283C8-2BF0-4309-95CA-8F0E566D7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A49DF-BB60-4E9A-BE63-5C3BCA0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FA1D-C8D0-4243-BAC1-0DF5654C19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ABC0D-4A26-4602-A1C8-21A8A482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2F7FDB-7F82-4D3C-9229-FDA81844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7353-5084-405F-9667-54102AEA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9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06E85B-C59A-4BDB-94AA-80CCD210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E377F-EDF0-4969-AD7E-130FF376A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22D60-EBAA-4804-9F93-845683CB2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FA1D-C8D0-4243-BAC1-0DF5654C19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C64CD-09F6-424E-8D66-9BEE5BB7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183BE-1A0E-435E-8184-88734FB0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7353-5084-405F-9667-54102AEA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6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CABB5-FA65-4BE5-8753-FACB378E6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30" y="289579"/>
            <a:ext cx="11618258" cy="912625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流媒体相关介绍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96B1DE-E5D9-4BF1-B97A-F9EF1531C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330" y="1665661"/>
            <a:ext cx="11340352" cy="3013915"/>
          </a:xfrm>
        </p:spPr>
        <p:txBody>
          <a:bodyPr numCol="1"/>
          <a:lstStyle/>
          <a:p>
            <a:pPr marL="720000" indent="-342900" algn="l">
              <a:buFont typeface="Wingdings" panose="05000000000000000000" pitchFamily="2" charset="2"/>
              <a:buChar char="Ø"/>
            </a:pPr>
            <a:r>
              <a:rPr lang="en-US" altLang="zh-CN" dirty="0" err="1"/>
              <a:t>Nginx&amp;RTMP</a:t>
            </a:r>
            <a:r>
              <a:rPr lang="zh-CN" altLang="en-US" dirty="0"/>
              <a:t>安装与配置</a:t>
            </a:r>
            <a:endParaRPr lang="en-US" altLang="zh-CN" dirty="0"/>
          </a:p>
          <a:p>
            <a:pPr marL="720000" indent="-342900" algn="l">
              <a:buFont typeface="Wingdings" panose="05000000000000000000" pitchFamily="2" charset="2"/>
              <a:buChar char="Ø"/>
            </a:pPr>
            <a:r>
              <a:rPr lang="en-US" altLang="zh-CN" dirty="0"/>
              <a:t>RTSP</a:t>
            </a:r>
            <a:r>
              <a:rPr lang="zh-CN" altLang="en-US" dirty="0"/>
              <a:t>协议介绍</a:t>
            </a:r>
            <a:endParaRPr lang="en-US" altLang="zh-CN" dirty="0"/>
          </a:p>
          <a:p>
            <a:pPr marL="720000" indent="-342900" algn="l">
              <a:buFont typeface="Wingdings" panose="05000000000000000000" pitchFamily="2" charset="2"/>
              <a:buChar char="Ø"/>
            </a:pPr>
            <a:r>
              <a:rPr lang="en-US" altLang="zh-CN" dirty="0"/>
              <a:t>FLV MP4</a:t>
            </a:r>
            <a:r>
              <a:rPr lang="zh-CN" altLang="en-US" dirty="0"/>
              <a:t>文件格式介绍</a:t>
            </a:r>
            <a:endParaRPr lang="en-US" altLang="zh-CN" dirty="0"/>
          </a:p>
          <a:p>
            <a:pPr marL="720000" indent="-342900" algn="l">
              <a:buFont typeface="Wingdings" panose="05000000000000000000" pitchFamily="2" charset="2"/>
              <a:buChar char="Ø"/>
            </a:pPr>
            <a:r>
              <a:rPr lang="en-US" altLang="zh-CN" dirty="0"/>
              <a:t>H264</a:t>
            </a:r>
            <a:r>
              <a:rPr lang="zh-CN" altLang="en-US" dirty="0"/>
              <a:t>视频格式介绍</a:t>
            </a:r>
            <a:endParaRPr lang="en-US" altLang="zh-CN" dirty="0"/>
          </a:p>
          <a:p>
            <a:pPr marL="7200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AAC</a:t>
            </a:r>
            <a:r>
              <a:rPr lang="zh-CN" altLang="en-US" dirty="0"/>
              <a:t>音频格式介绍</a:t>
            </a:r>
          </a:p>
        </p:txBody>
      </p:sp>
    </p:spTree>
    <p:extLst>
      <p:ext uri="{BB962C8B-B14F-4D97-AF65-F5344CB8AC3E}">
        <p14:creationId xmlns:p14="http://schemas.microsoft.com/office/powerpoint/2010/main" val="26948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3234C-A826-4840-8575-1AA93D02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37458"/>
            <a:ext cx="1420906" cy="328707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AB077D-4E6B-419F-A0A8-3D04EF3AE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99" y="862012"/>
            <a:ext cx="4658285" cy="5133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64BF8D-C512-4DE7-828E-4956203E0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25" y="628258"/>
            <a:ext cx="6268325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6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3234C-A826-4840-8575-1AA93D02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37458"/>
            <a:ext cx="1420906" cy="328707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59403C-095A-47FC-8568-C466F75D561E}"/>
              </a:ext>
            </a:extLst>
          </p:cNvPr>
          <p:cNvSpPr txBox="1"/>
          <p:nvPr/>
        </p:nvSpPr>
        <p:spPr>
          <a:xfrm>
            <a:off x="138953" y="466165"/>
            <a:ext cx="1117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音频数据（如果</a:t>
            </a:r>
            <a:r>
              <a:rPr lang="en-US" altLang="zh-CN" sz="1400" dirty="0"/>
              <a:t>TAG</a:t>
            </a:r>
            <a:r>
              <a:rPr lang="zh-CN" altLang="en-US" sz="1400" dirty="0"/>
              <a:t>包中的</a:t>
            </a:r>
            <a:r>
              <a:rPr lang="en-US" altLang="zh-CN" sz="1400" dirty="0" err="1"/>
              <a:t>TagType</a:t>
            </a:r>
            <a:r>
              <a:rPr lang="en-US" altLang="zh-CN" sz="1400" dirty="0"/>
              <a:t>==8</a:t>
            </a:r>
            <a:r>
              <a:rPr lang="zh-CN" altLang="en-US" sz="1400" dirty="0"/>
              <a:t>时，就表示这个</a:t>
            </a:r>
            <a:r>
              <a:rPr lang="en-US" altLang="zh-CN" sz="1400" dirty="0"/>
              <a:t>TAG</a:t>
            </a:r>
            <a:r>
              <a:rPr lang="zh-CN" altLang="en-US" sz="1400" dirty="0"/>
              <a:t>是</a:t>
            </a:r>
            <a:r>
              <a:rPr lang="en-US" altLang="zh-CN" sz="1400" dirty="0"/>
              <a:t>audio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第一个</a:t>
            </a:r>
            <a:r>
              <a:rPr lang="en-US" altLang="zh-CN" sz="1400" dirty="0"/>
              <a:t>byte</a:t>
            </a:r>
            <a:r>
              <a:rPr lang="zh-CN" altLang="en-US" sz="1400" dirty="0"/>
              <a:t>是音频的信息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709F56-C957-4D01-A21C-5185CE4AA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53" y="919500"/>
            <a:ext cx="5132974" cy="586534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8389548-10D9-4193-8E66-267F8DCF0F63}"/>
              </a:ext>
            </a:extLst>
          </p:cNvPr>
          <p:cNvSpPr/>
          <p:nvPr/>
        </p:nvSpPr>
        <p:spPr>
          <a:xfrm>
            <a:off x="138953" y="1318092"/>
            <a:ext cx="550289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AudioTagHeader</a:t>
            </a:r>
            <a:r>
              <a:rPr lang="zh-CN" altLang="en-US" sz="1400" dirty="0"/>
              <a:t>之后跟着的就是</a:t>
            </a:r>
            <a:r>
              <a:rPr lang="en-US" altLang="zh-CN" sz="1400" dirty="0"/>
              <a:t>AUDIODATA</a:t>
            </a:r>
            <a:r>
              <a:rPr lang="zh-CN" altLang="en-US" sz="1400" dirty="0"/>
              <a:t>数据了，也就是</a:t>
            </a:r>
            <a:r>
              <a:rPr lang="en-US" altLang="zh-CN" sz="1400" dirty="0"/>
              <a:t>audio payload </a:t>
            </a:r>
            <a:r>
              <a:rPr lang="zh-CN" altLang="en-US" sz="1400" dirty="0"/>
              <a:t>但是这里有个特例，如果音频格式（</a:t>
            </a:r>
            <a:r>
              <a:rPr lang="en-US" altLang="zh-CN" sz="1400" dirty="0" err="1"/>
              <a:t>SoundFormat</a:t>
            </a:r>
            <a:r>
              <a:rPr lang="zh-CN" altLang="en-US" sz="1400" dirty="0"/>
              <a:t>）是</a:t>
            </a:r>
            <a:r>
              <a:rPr lang="en-US" altLang="zh-CN" sz="1400" dirty="0"/>
              <a:t>10 = AAC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AudioTagHeader</a:t>
            </a:r>
            <a:r>
              <a:rPr lang="zh-CN" altLang="en-US" sz="1400" dirty="0"/>
              <a:t>中会多出</a:t>
            </a:r>
            <a:r>
              <a:rPr lang="en-US" altLang="zh-CN" sz="1400" dirty="0"/>
              <a:t>1</a:t>
            </a:r>
            <a:r>
              <a:rPr lang="zh-CN" altLang="en-US" sz="1400" dirty="0"/>
              <a:t>个字节的数据</a:t>
            </a:r>
            <a:r>
              <a:rPr lang="en-US" altLang="zh-CN" sz="1400" dirty="0" err="1"/>
              <a:t>AACPacketType</a:t>
            </a:r>
            <a:r>
              <a:rPr lang="zh-CN" altLang="en-US" sz="1400" dirty="0"/>
              <a:t>，这个字段来表示</a:t>
            </a:r>
            <a:r>
              <a:rPr lang="en-US" altLang="zh-CN" sz="1400" dirty="0"/>
              <a:t>AACAUDIODATA</a:t>
            </a:r>
            <a:r>
              <a:rPr lang="zh-CN" altLang="en-US" sz="1400" dirty="0"/>
              <a:t>的类型：</a:t>
            </a:r>
            <a:r>
              <a:rPr lang="en-US" altLang="zh-CN" sz="1400" dirty="0"/>
              <a:t>0 = AAC sequence header</a:t>
            </a:r>
            <a:r>
              <a:rPr lang="zh-CN" altLang="en-US" sz="1400" dirty="0"/>
              <a:t>，</a:t>
            </a:r>
            <a:r>
              <a:rPr lang="en-US" altLang="zh-CN" sz="1400" dirty="0"/>
              <a:t>1 = AAC raw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r>
              <a:rPr lang="en-US" altLang="zh-CN" sz="1400" dirty="0"/>
              <a:t>AAC sequence header</a:t>
            </a:r>
            <a:r>
              <a:rPr lang="zh-CN" altLang="en-US" sz="1400" dirty="0"/>
              <a:t>也就是包含了</a:t>
            </a:r>
            <a:r>
              <a:rPr lang="en-US" altLang="zh-CN" sz="1400" dirty="0" err="1"/>
              <a:t>AudioSpecificConfig</a:t>
            </a:r>
            <a:r>
              <a:rPr lang="en-US" altLang="zh-CN" sz="1400" dirty="0"/>
              <a:t>;</a:t>
            </a:r>
            <a:r>
              <a:rPr lang="zh-CN" altLang="en-US" sz="1400" dirty="0"/>
              <a:t>一般情况下 </a:t>
            </a:r>
            <a:r>
              <a:rPr lang="en-US" altLang="zh-CN" sz="1400" dirty="0"/>
              <a:t>AAC sequence header </a:t>
            </a:r>
            <a:r>
              <a:rPr lang="zh-CN" altLang="en-US" sz="1400" dirty="0"/>
              <a:t>这种包只出现</a:t>
            </a:r>
            <a:r>
              <a:rPr lang="en-US" altLang="zh-CN" sz="1400" dirty="0"/>
              <a:t>1</a:t>
            </a:r>
            <a:r>
              <a:rPr lang="zh-CN" altLang="en-US" sz="1400" dirty="0"/>
              <a:t>次，而且是第一个</a:t>
            </a:r>
            <a:r>
              <a:rPr lang="en-US" altLang="zh-CN" sz="1400" dirty="0"/>
              <a:t>audio tag</a:t>
            </a:r>
            <a:r>
              <a:rPr lang="zh-CN" altLang="en-US" sz="1400" dirty="0"/>
              <a:t>，为什么要提到这种</a:t>
            </a:r>
            <a:r>
              <a:rPr lang="en-US" altLang="zh-CN" sz="1400" dirty="0"/>
              <a:t>tag</a:t>
            </a:r>
            <a:r>
              <a:rPr lang="zh-CN" altLang="en-US" sz="1400" dirty="0"/>
              <a:t>，因为当时在做</a:t>
            </a:r>
            <a:r>
              <a:rPr lang="en-US" altLang="zh-CN" sz="1400" dirty="0"/>
              <a:t>FLV </a:t>
            </a:r>
            <a:r>
              <a:rPr lang="en-US" altLang="zh-CN" sz="1400" dirty="0" err="1"/>
              <a:t>demux</a:t>
            </a:r>
            <a:r>
              <a:rPr lang="zh-CN" altLang="en-US" sz="1400" dirty="0"/>
              <a:t>的时候，如果是</a:t>
            </a:r>
            <a:r>
              <a:rPr lang="en-US" altLang="zh-CN" sz="1400" dirty="0"/>
              <a:t>AAC</a:t>
            </a:r>
            <a:r>
              <a:rPr lang="zh-CN" altLang="en-US" sz="1400" dirty="0"/>
              <a:t>的音频，需要在每帧</a:t>
            </a:r>
            <a:r>
              <a:rPr lang="en-US" altLang="zh-CN" sz="1400" dirty="0"/>
              <a:t>AAC ES</a:t>
            </a:r>
            <a:r>
              <a:rPr lang="zh-CN" altLang="en-US" sz="1400" dirty="0"/>
              <a:t>流前边添加</a:t>
            </a:r>
            <a:r>
              <a:rPr lang="en-US" altLang="zh-CN" sz="1400" dirty="0"/>
              <a:t>7</a:t>
            </a:r>
            <a:r>
              <a:rPr lang="zh-CN" altLang="en-US" sz="1400" dirty="0"/>
              <a:t>个字节</a:t>
            </a:r>
            <a:r>
              <a:rPr lang="en-US" altLang="zh-CN" sz="1400" dirty="0"/>
              <a:t>ADST</a:t>
            </a:r>
            <a:r>
              <a:rPr lang="zh-CN" altLang="en-US" sz="1400" dirty="0"/>
              <a:t>头</a:t>
            </a:r>
            <a:r>
              <a:rPr lang="en-US" altLang="zh-CN" sz="1400" dirty="0"/>
              <a:t>,ADST</a:t>
            </a:r>
            <a:r>
              <a:rPr lang="zh-CN" altLang="en-US" sz="1400" dirty="0"/>
              <a:t>在音频的格式中会详细解读，这是解码器通用的格式，就是</a:t>
            </a:r>
            <a:r>
              <a:rPr lang="en-US" altLang="zh-CN" sz="1400" dirty="0"/>
              <a:t>AAC</a:t>
            </a:r>
            <a:r>
              <a:rPr lang="zh-CN" altLang="en-US" sz="1400" dirty="0"/>
              <a:t>的纯</a:t>
            </a:r>
            <a:r>
              <a:rPr lang="en-US" altLang="zh-CN" sz="1400" dirty="0"/>
              <a:t>ES</a:t>
            </a:r>
            <a:r>
              <a:rPr lang="zh-CN" altLang="en-US" sz="1400" dirty="0"/>
              <a:t>流要打包成</a:t>
            </a:r>
            <a:r>
              <a:rPr lang="en-US" altLang="zh-CN" sz="1400" dirty="0"/>
              <a:t>ADST</a:t>
            </a:r>
            <a:r>
              <a:rPr lang="zh-CN" altLang="en-US" sz="1400" dirty="0"/>
              <a:t>格式的</a:t>
            </a:r>
            <a:r>
              <a:rPr lang="en-US" altLang="zh-CN" sz="1400" dirty="0"/>
              <a:t>AAC</a:t>
            </a:r>
            <a:r>
              <a:rPr lang="zh-CN" altLang="en-US" sz="1400" dirty="0"/>
              <a:t>文件，解码器才能正常播放</a:t>
            </a:r>
            <a:r>
              <a:rPr lang="en-US" altLang="zh-CN" sz="1400" dirty="0"/>
              <a:t>.</a:t>
            </a:r>
            <a:r>
              <a:rPr lang="zh-CN" altLang="en-US" sz="1400" dirty="0"/>
              <a:t>就是在打包</a:t>
            </a:r>
            <a:r>
              <a:rPr lang="en-US" altLang="zh-CN" sz="1400" dirty="0"/>
              <a:t>ADST</a:t>
            </a:r>
            <a:r>
              <a:rPr lang="zh-CN" altLang="en-US" sz="1400" dirty="0"/>
              <a:t>的时候，需要</a:t>
            </a:r>
            <a:r>
              <a:rPr lang="en-US" altLang="zh-CN" sz="1400" dirty="0" err="1"/>
              <a:t>samplingFrequencyIndex</a:t>
            </a:r>
            <a:r>
              <a:rPr lang="zh-CN" altLang="en-US" sz="1400" dirty="0"/>
              <a:t>这个信息，</a:t>
            </a:r>
            <a:r>
              <a:rPr lang="en-US" altLang="zh-CN" sz="1400" dirty="0" err="1"/>
              <a:t>samplingFrequencyIndex</a:t>
            </a:r>
            <a:r>
              <a:rPr lang="zh-CN" altLang="en-US" sz="1400" dirty="0"/>
              <a:t>最准确的信息是在</a:t>
            </a:r>
            <a:r>
              <a:rPr lang="en-US" altLang="zh-CN" sz="1400" dirty="0" err="1"/>
              <a:t>AudioSpecificConfig</a:t>
            </a:r>
            <a:r>
              <a:rPr lang="zh-CN" altLang="en-US" sz="1400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31822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3234C-A826-4840-8575-1AA93D02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37458"/>
            <a:ext cx="1420906" cy="328707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59403C-095A-47FC-8568-C466F75D561E}"/>
              </a:ext>
            </a:extLst>
          </p:cNvPr>
          <p:cNvSpPr txBox="1"/>
          <p:nvPr/>
        </p:nvSpPr>
        <p:spPr>
          <a:xfrm>
            <a:off x="138953" y="466165"/>
            <a:ext cx="1117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视频数据（如果</a:t>
            </a:r>
            <a:r>
              <a:rPr lang="en-US" altLang="zh-CN" sz="1400" dirty="0"/>
              <a:t>TAG</a:t>
            </a:r>
            <a:r>
              <a:rPr lang="zh-CN" altLang="en-US" sz="1400" dirty="0"/>
              <a:t>包中的</a:t>
            </a:r>
            <a:r>
              <a:rPr lang="en-US" altLang="zh-CN" sz="1400" dirty="0" err="1"/>
              <a:t>TagType</a:t>
            </a:r>
            <a:r>
              <a:rPr lang="en-US" altLang="zh-CN" sz="1400" dirty="0"/>
              <a:t>==9</a:t>
            </a:r>
            <a:r>
              <a:rPr lang="zh-CN" altLang="en-US" sz="1400" dirty="0"/>
              <a:t>时，就表示这个</a:t>
            </a:r>
            <a:r>
              <a:rPr lang="en-US" altLang="zh-CN" sz="1400" dirty="0"/>
              <a:t>TAG</a:t>
            </a:r>
            <a:r>
              <a:rPr lang="zh-CN" altLang="en-US" sz="1400" dirty="0"/>
              <a:t>是</a:t>
            </a:r>
            <a:r>
              <a:rPr lang="en-US" altLang="zh-CN" sz="1400" dirty="0"/>
              <a:t>video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第一个</a:t>
            </a:r>
            <a:r>
              <a:rPr lang="en-US" altLang="zh-CN" sz="1400" dirty="0"/>
              <a:t>byte</a:t>
            </a:r>
            <a:r>
              <a:rPr lang="zh-CN" altLang="en-US" sz="1400" dirty="0"/>
              <a:t>是视频的信息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AA77E3-4A97-4646-B49A-6E9BD7C9A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859" y="1734312"/>
            <a:ext cx="5181600" cy="3810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AE12B32-2687-480A-8D78-2FA8E0A05C39}"/>
              </a:ext>
            </a:extLst>
          </p:cNvPr>
          <p:cNvSpPr/>
          <p:nvPr/>
        </p:nvSpPr>
        <p:spPr>
          <a:xfrm>
            <a:off x="0" y="1508968"/>
            <a:ext cx="558770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VideoTagHeader</a:t>
            </a:r>
            <a:r>
              <a:rPr lang="zh-CN" altLang="en-US" sz="1400" dirty="0"/>
              <a:t>之后跟着的就是</a:t>
            </a:r>
            <a:r>
              <a:rPr lang="en-US" altLang="zh-CN" sz="1400" dirty="0"/>
              <a:t>VIDEODATA</a:t>
            </a:r>
            <a:r>
              <a:rPr lang="zh-CN" altLang="en-US" sz="1400" dirty="0"/>
              <a:t>数据了，也就是</a:t>
            </a:r>
            <a:r>
              <a:rPr lang="en-US" altLang="zh-CN" sz="1400" dirty="0"/>
              <a:t>video payload.</a:t>
            </a:r>
            <a:r>
              <a:rPr lang="zh-CN" altLang="en-US" sz="1400" dirty="0"/>
              <a:t>当然就像音频</a:t>
            </a:r>
            <a:r>
              <a:rPr lang="en-US" altLang="zh-CN" sz="1400" dirty="0"/>
              <a:t>AAC</a:t>
            </a:r>
            <a:r>
              <a:rPr lang="zh-CN" altLang="en-US" sz="1400" dirty="0"/>
              <a:t>一样，这里也有特例就是如果视频的格式是</a:t>
            </a:r>
            <a:r>
              <a:rPr lang="en-US" altLang="zh-CN" sz="1400" dirty="0"/>
              <a:t>AVC</a:t>
            </a:r>
            <a:r>
              <a:rPr lang="zh-CN" altLang="en-US" sz="1400" dirty="0"/>
              <a:t>（</a:t>
            </a:r>
            <a:r>
              <a:rPr lang="en-US" altLang="zh-CN" sz="1400" dirty="0"/>
              <a:t>H.264</a:t>
            </a:r>
            <a:r>
              <a:rPr lang="zh-CN" altLang="en-US" sz="1400" dirty="0"/>
              <a:t>）的话，</a:t>
            </a:r>
            <a:r>
              <a:rPr lang="en-US" altLang="zh-CN" sz="1400" dirty="0" err="1"/>
              <a:t>VideoTagHeader</a:t>
            </a:r>
            <a:r>
              <a:rPr lang="zh-CN" altLang="en-US" sz="1400" dirty="0"/>
              <a:t>会多出</a:t>
            </a:r>
            <a:r>
              <a:rPr lang="en-US" altLang="zh-CN" sz="1400" dirty="0"/>
              <a:t>4</a:t>
            </a:r>
            <a:r>
              <a:rPr lang="zh-CN" altLang="en-US" sz="1400" dirty="0"/>
              <a:t>个字节的信息</a:t>
            </a:r>
            <a:r>
              <a:rPr lang="en-US" altLang="zh-CN" sz="1400" dirty="0"/>
              <a:t>.</a:t>
            </a:r>
          </a:p>
          <a:p>
            <a:r>
              <a:rPr lang="en-US" altLang="zh-CN" sz="1400" dirty="0" err="1"/>
              <a:t>AVCPacketType</a:t>
            </a:r>
            <a:r>
              <a:rPr lang="en-US" altLang="zh-CN" sz="1400" dirty="0"/>
              <a:t> </a:t>
            </a:r>
            <a:r>
              <a:rPr lang="zh-CN" altLang="en-US" sz="1400" dirty="0"/>
              <a:t>和 </a:t>
            </a:r>
            <a:r>
              <a:rPr lang="en-US" altLang="zh-CN" sz="1400" dirty="0" err="1"/>
              <a:t>CompositionTime</a:t>
            </a:r>
            <a:r>
              <a:rPr lang="zh-CN" altLang="en-US" sz="1400" dirty="0"/>
              <a:t>。</a:t>
            </a:r>
            <a:r>
              <a:rPr lang="en-US" altLang="zh-CN" sz="1400" dirty="0" err="1"/>
              <a:t>AVCPacketType</a:t>
            </a:r>
            <a:r>
              <a:rPr lang="en-US" altLang="zh-CN" sz="1400" dirty="0"/>
              <a:t> </a:t>
            </a:r>
            <a:r>
              <a:rPr lang="zh-CN" altLang="en-US" sz="1400" dirty="0"/>
              <a:t>表示接下来 </a:t>
            </a:r>
            <a:r>
              <a:rPr lang="en-US" altLang="zh-CN" sz="1400" dirty="0"/>
              <a:t>VIDEODATA </a:t>
            </a:r>
            <a:r>
              <a:rPr lang="zh-CN" altLang="en-US" sz="1400" dirty="0"/>
              <a:t>（</a:t>
            </a:r>
            <a:r>
              <a:rPr lang="en-US" altLang="zh-CN" sz="1400" dirty="0"/>
              <a:t>AVCVIDEOPACKET</a:t>
            </a:r>
            <a:r>
              <a:rPr lang="zh-CN" altLang="en-US" sz="1400" dirty="0"/>
              <a:t>）的内容：</a:t>
            </a:r>
          </a:p>
          <a:p>
            <a:r>
              <a:rPr lang="en-US" altLang="zh-CN" sz="1400" dirty="0"/>
              <a:t>IF </a:t>
            </a:r>
            <a:r>
              <a:rPr lang="en-US" altLang="zh-CN" sz="1400" dirty="0" err="1"/>
              <a:t>AVCPacketType</a:t>
            </a:r>
            <a:r>
              <a:rPr lang="en-US" altLang="zh-CN" sz="1400" dirty="0"/>
              <a:t> == 0 </a:t>
            </a:r>
            <a:r>
              <a:rPr lang="en-US" altLang="zh-CN" sz="1400" dirty="0" err="1"/>
              <a:t>AVCDecoderConfigurationRecord</a:t>
            </a:r>
            <a:r>
              <a:rPr lang="zh-CN" altLang="en-US" sz="1400" dirty="0"/>
              <a:t>（</a:t>
            </a:r>
            <a:r>
              <a:rPr lang="en-US" altLang="zh-CN" sz="1400" dirty="0"/>
              <a:t>AVC sequence header</a:t>
            </a:r>
            <a:r>
              <a:rPr lang="zh-CN" altLang="en-US" sz="1400" dirty="0"/>
              <a:t>）</a:t>
            </a:r>
          </a:p>
          <a:p>
            <a:r>
              <a:rPr lang="en-US" altLang="zh-CN" sz="1400" dirty="0"/>
              <a:t>IF </a:t>
            </a:r>
            <a:r>
              <a:rPr lang="en-US" altLang="zh-CN" sz="1400" dirty="0" err="1"/>
              <a:t>AVCPacketType</a:t>
            </a:r>
            <a:r>
              <a:rPr lang="en-US" altLang="zh-CN" sz="1400" dirty="0"/>
              <a:t> == 1 One or more NALUs (Full frames are required)</a:t>
            </a:r>
          </a:p>
          <a:p>
            <a:r>
              <a:rPr lang="en-US" altLang="zh-CN" sz="1400" dirty="0" err="1"/>
              <a:t>AVCDecoderConfigurationRecord</a:t>
            </a:r>
            <a:r>
              <a:rPr lang="en-US" altLang="zh-CN" sz="1400" dirty="0"/>
              <a:t>.</a:t>
            </a:r>
            <a:r>
              <a:rPr lang="zh-CN" altLang="en-US" sz="1400" dirty="0"/>
              <a:t>包含着是</a:t>
            </a:r>
            <a:r>
              <a:rPr lang="en-US" altLang="zh-CN" sz="1400" dirty="0"/>
              <a:t>H.264</a:t>
            </a:r>
            <a:r>
              <a:rPr lang="zh-CN" altLang="en-US" sz="1400" dirty="0"/>
              <a:t>解码相关比较重要的</a:t>
            </a:r>
            <a:r>
              <a:rPr lang="en-US" altLang="zh-CN" sz="1400" dirty="0" err="1"/>
              <a:t>sps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pps</a:t>
            </a:r>
            <a:r>
              <a:rPr lang="zh-CN" altLang="en-US" sz="1400" dirty="0"/>
              <a:t>信息，再给</a:t>
            </a:r>
            <a:r>
              <a:rPr lang="en-US" altLang="zh-CN" sz="1400" dirty="0"/>
              <a:t>AVC</a:t>
            </a:r>
            <a:r>
              <a:rPr lang="zh-CN" altLang="en-US" sz="1400" dirty="0"/>
              <a:t>解码器送数据流之前一定要把</a:t>
            </a:r>
            <a:r>
              <a:rPr lang="en-US" altLang="zh-CN" sz="1400" dirty="0" err="1"/>
              <a:t>sps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pps</a:t>
            </a:r>
            <a:r>
              <a:rPr lang="zh-CN" altLang="en-US" sz="1400" dirty="0"/>
              <a:t>信息送出，否则的话解码器不能正常解码。而且在解码器</a:t>
            </a:r>
            <a:r>
              <a:rPr lang="en-US" altLang="zh-CN" sz="1400" dirty="0"/>
              <a:t>stop</a:t>
            </a:r>
            <a:r>
              <a:rPr lang="zh-CN" altLang="en-US" sz="1400" dirty="0"/>
              <a:t>之后再次</a:t>
            </a:r>
            <a:r>
              <a:rPr lang="en-US" altLang="zh-CN" sz="1400" dirty="0"/>
              <a:t>start</a:t>
            </a:r>
            <a:r>
              <a:rPr lang="zh-CN" altLang="en-US" sz="1400" dirty="0"/>
              <a:t>之前，如</a:t>
            </a:r>
            <a:r>
              <a:rPr lang="en-US" altLang="zh-CN" sz="1400" dirty="0"/>
              <a:t>seek</a:t>
            </a:r>
            <a:r>
              <a:rPr lang="zh-CN" altLang="en-US" sz="1400" dirty="0"/>
              <a:t>、快进快退状态切换等，都需要重新送一遍</a:t>
            </a:r>
            <a:r>
              <a:rPr lang="en-US" altLang="zh-CN" sz="1400" dirty="0" err="1"/>
              <a:t>sps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pps</a:t>
            </a:r>
            <a:r>
              <a:rPr lang="zh-CN" altLang="en-US" sz="1400" dirty="0"/>
              <a:t>的信息</a:t>
            </a:r>
            <a:r>
              <a:rPr lang="en-US" altLang="zh-CN" sz="1400" dirty="0"/>
              <a:t>.</a:t>
            </a:r>
            <a:r>
              <a:rPr lang="en-US" altLang="zh-CN" sz="1400" dirty="0" err="1"/>
              <a:t>AVCDecoderConfigurationRecord</a:t>
            </a:r>
            <a:r>
              <a:rPr lang="zh-CN" altLang="en-US" sz="1400" dirty="0"/>
              <a:t>在</a:t>
            </a:r>
            <a:r>
              <a:rPr lang="en-US" altLang="zh-CN" sz="1400" dirty="0"/>
              <a:t>FLV</a:t>
            </a:r>
            <a:r>
              <a:rPr lang="zh-CN" altLang="en-US" sz="1400" dirty="0"/>
              <a:t>文件中一般情况也是出现</a:t>
            </a:r>
            <a:r>
              <a:rPr lang="en-US" altLang="zh-CN" sz="1400" dirty="0"/>
              <a:t>1</a:t>
            </a:r>
            <a:r>
              <a:rPr lang="zh-CN" altLang="en-US" sz="1400" dirty="0"/>
              <a:t>次，也就是第一个</a:t>
            </a:r>
            <a:r>
              <a:rPr lang="en-US" altLang="zh-CN" sz="1400" dirty="0"/>
              <a:t>video tag.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556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3234C-A826-4840-8575-1AA93D02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37458"/>
            <a:ext cx="1420906" cy="328707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253BAD-8969-4696-B1B4-AF5BABC83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53" y="584263"/>
            <a:ext cx="6267450" cy="21050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614FDB2-D163-486A-A9B5-B65F12AED6D2}"/>
              </a:ext>
            </a:extLst>
          </p:cNvPr>
          <p:cNvSpPr/>
          <p:nvPr/>
        </p:nvSpPr>
        <p:spPr>
          <a:xfrm>
            <a:off x="138953" y="3088654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362E2B"/>
                </a:solidFill>
                <a:latin typeface="Arial" panose="020B0604020202020204" pitchFamily="34" charset="0"/>
              </a:rPr>
              <a:t>length</a:t>
            </a:r>
            <a:r>
              <a:rPr lang="zh-CN" altLang="en-US" sz="1400" dirty="0">
                <a:solidFill>
                  <a:srgbClr val="362E2B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400" dirty="0">
                <a:solidFill>
                  <a:srgbClr val="362E2B"/>
                </a:solidFill>
                <a:latin typeface="Arial" panose="020B0604020202020204" pitchFamily="34" charset="0"/>
              </a:rPr>
              <a:t>4</a:t>
            </a:r>
            <a:r>
              <a:rPr lang="zh-CN" altLang="en-US" sz="1400" dirty="0">
                <a:solidFill>
                  <a:srgbClr val="362E2B"/>
                </a:solidFill>
                <a:latin typeface="Arial" panose="020B0604020202020204" pitchFamily="34" charset="0"/>
              </a:rPr>
              <a:t>字节）：</a:t>
            </a:r>
            <a:r>
              <a:rPr lang="en-US" altLang="zh-CN" sz="1400" dirty="0">
                <a:solidFill>
                  <a:srgbClr val="362E2B"/>
                </a:solidFill>
                <a:latin typeface="Arial" panose="020B0604020202020204" pitchFamily="34" charset="0"/>
              </a:rPr>
              <a:t>0x00000020</a:t>
            </a:r>
            <a:r>
              <a:rPr lang="zh-CN" altLang="en-US" sz="1400" dirty="0">
                <a:solidFill>
                  <a:srgbClr val="362E2B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1400" dirty="0">
                <a:solidFill>
                  <a:srgbClr val="362E2B"/>
                </a:solidFill>
                <a:latin typeface="Arial" panose="020B0604020202020204" pitchFamily="34" charset="0"/>
              </a:rPr>
              <a:t>box</a:t>
            </a:r>
            <a:r>
              <a:rPr lang="zh-CN" altLang="en-US" sz="1400" dirty="0">
                <a:solidFill>
                  <a:srgbClr val="362E2B"/>
                </a:solidFill>
                <a:latin typeface="Arial" panose="020B0604020202020204" pitchFamily="34" charset="0"/>
              </a:rPr>
              <a:t>的长度是</a:t>
            </a:r>
            <a:r>
              <a:rPr lang="en-US" altLang="zh-CN" sz="1400" dirty="0">
                <a:solidFill>
                  <a:srgbClr val="362E2B"/>
                </a:solidFill>
                <a:latin typeface="Arial" panose="020B0604020202020204" pitchFamily="34" charset="0"/>
              </a:rPr>
              <a:t>32</a:t>
            </a:r>
            <a:r>
              <a:rPr lang="zh-CN" altLang="en-US" sz="1400" dirty="0">
                <a:solidFill>
                  <a:srgbClr val="362E2B"/>
                </a:solidFill>
                <a:latin typeface="Arial" panose="020B0604020202020204" pitchFamily="34" charset="0"/>
              </a:rPr>
              <a:t>字节；</a:t>
            </a:r>
          </a:p>
          <a:p>
            <a:r>
              <a:rPr lang="en-US" altLang="zh-CN" sz="1400" dirty="0" err="1">
                <a:solidFill>
                  <a:srgbClr val="362E2B"/>
                </a:solidFill>
                <a:latin typeface="Arial" panose="020B0604020202020204" pitchFamily="34" charset="0"/>
              </a:rPr>
              <a:t>boxtype</a:t>
            </a:r>
            <a:r>
              <a:rPr lang="zh-CN" altLang="en-US" sz="1400" dirty="0">
                <a:solidFill>
                  <a:srgbClr val="362E2B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400" dirty="0">
                <a:solidFill>
                  <a:srgbClr val="362E2B"/>
                </a:solidFill>
                <a:latin typeface="Arial" panose="020B0604020202020204" pitchFamily="34" charset="0"/>
              </a:rPr>
              <a:t>4</a:t>
            </a:r>
            <a:r>
              <a:rPr lang="zh-CN" altLang="en-US" sz="1400" dirty="0">
                <a:solidFill>
                  <a:srgbClr val="362E2B"/>
                </a:solidFill>
                <a:latin typeface="Arial" panose="020B0604020202020204" pitchFamily="34" charset="0"/>
              </a:rPr>
              <a:t>字节）：</a:t>
            </a:r>
            <a:r>
              <a:rPr lang="en-US" altLang="zh-CN" sz="1400" dirty="0">
                <a:solidFill>
                  <a:srgbClr val="362E2B"/>
                </a:solidFill>
                <a:latin typeface="Arial" panose="020B0604020202020204" pitchFamily="34" charset="0"/>
              </a:rPr>
              <a:t>0x66747970</a:t>
            </a:r>
            <a:r>
              <a:rPr lang="zh-CN" altLang="en-US" sz="1400" dirty="0">
                <a:solidFill>
                  <a:srgbClr val="362E2B"/>
                </a:solidFill>
                <a:latin typeface="Arial" panose="020B0604020202020204" pitchFamily="34" charset="0"/>
              </a:rPr>
              <a:t>：“</a:t>
            </a:r>
            <a:r>
              <a:rPr lang="en-US" altLang="zh-CN" sz="1400" dirty="0" err="1">
                <a:solidFill>
                  <a:srgbClr val="362E2B"/>
                </a:solidFill>
                <a:latin typeface="Arial" panose="020B0604020202020204" pitchFamily="34" charset="0"/>
              </a:rPr>
              <a:t>ftyp</a:t>
            </a:r>
            <a:r>
              <a:rPr lang="en-US" altLang="zh-CN" sz="1400" dirty="0">
                <a:solidFill>
                  <a:srgbClr val="362E2B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1400" dirty="0">
                <a:solidFill>
                  <a:srgbClr val="362E2B"/>
                </a:solidFill>
                <a:latin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rgbClr val="362E2B"/>
                </a:solidFill>
                <a:latin typeface="Arial" panose="020B0604020202020204" pitchFamily="34" charset="0"/>
              </a:rPr>
              <a:t>ASCII</a:t>
            </a:r>
            <a:r>
              <a:rPr lang="zh-CN" altLang="en-US" sz="1400" dirty="0">
                <a:solidFill>
                  <a:srgbClr val="362E2B"/>
                </a:solidFill>
                <a:latin typeface="Arial" panose="020B0604020202020204" pitchFamily="34" charset="0"/>
              </a:rPr>
              <a:t>码，</a:t>
            </a:r>
            <a:r>
              <a:rPr lang="en-US" altLang="zh-CN" sz="1400" dirty="0">
                <a:solidFill>
                  <a:srgbClr val="362E2B"/>
                </a:solidFill>
                <a:latin typeface="Arial" panose="020B0604020202020204" pitchFamily="34" charset="0"/>
              </a:rPr>
              <a:t>box</a:t>
            </a:r>
            <a:r>
              <a:rPr lang="zh-CN" altLang="en-US" sz="1400" dirty="0">
                <a:solidFill>
                  <a:srgbClr val="362E2B"/>
                </a:solidFill>
                <a:latin typeface="Arial" panose="020B0604020202020204" pitchFamily="34" charset="0"/>
              </a:rPr>
              <a:t>的标识；</a:t>
            </a:r>
          </a:p>
          <a:p>
            <a:r>
              <a:rPr lang="en-US" altLang="zh-CN" sz="1400" dirty="0" err="1">
                <a:solidFill>
                  <a:srgbClr val="362E2B"/>
                </a:solidFill>
                <a:latin typeface="Arial" panose="020B0604020202020204" pitchFamily="34" charset="0"/>
              </a:rPr>
              <a:t>major_brand</a:t>
            </a:r>
            <a:r>
              <a:rPr lang="zh-CN" altLang="en-US" sz="1400" dirty="0">
                <a:solidFill>
                  <a:srgbClr val="362E2B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400" dirty="0">
                <a:solidFill>
                  <a:srgbClr val="362E2B"/>
                </a:solidFill>
                <a:latin typeface="Arial" panose="020B0604020202020204" pitchFamily="34" charset="0"/>
              </a:rPr>
              <a:t>4</a:t>
            </a:r>
            <a:r>
              <a:rPr lang="zh-CN" altLang="en-US" sz="1400" dirty="0">
                <a:solidFill>
                  <a:srgbClr val="362E2B"/>
                </a:solidFill>
                <a:latin typeface="Arial" panose="020B0604020202020204" pitchFamily="34" charset="0"/>
              </a:rPr>
              <a:t>字节）：</a:t>
            </a:r>
            <a:r>
              <a:rPr lang="en-US" altLang="zh-CN" sz="1400" dirty="0">
                <a:solidFill>
                  <a:srgbClr val="362E2B"/>
                </a:solidFill>
                <a:latin typeface="Arial" panose="020B0604020202020204" pitchFamily="34" charset="0"/>
              </a:rPr>
              <a:t>0x69736f6d</a:t>
            </a:r>
            <a:r>
              <a:rPr lang="zh-CN" altLang="en-US" sz="1400" dirty="0">
                <a:solidFill>
                  <a:srgbClr val="362E2B"/>
                </a:solidFill>
                <a:latin typeface="Arial" panose="020B0604020202020204" pitchFamily="34" charset="0"/>
              </a:rPr>
              <a:t>：“</a:t>
            </a:r>
            <a:r>
              <a:rPr lang="en-US" altLang="zh-CN" sz="1400" dirty="0" err="1">
                <a:solidFill>
                  <a:srgbClr val="362E2B"/>
                </a:solidFill>
                <a:latin typeface="Arial" panose="020B0604020202020204" pitchFamily="34" charset="0"/>
              </a:rPr>
              <a:t>isom</a:t>
            </a:r>
            <a:r>
              <a:rPr lang="en-US" altLang="zh-CN" sz="1400" dirty="0">
                <a:solidFill>
                  <a:srgbClr val="362E2B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1400" dirty="0">
                <a:solidFill>
                  <a:srgbClr val="362E2B"/>
                </a:solidFill>
                <a:latin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rgbClr val="362E2B"/>
                </a:solidFill>
                <a:latin typeface="Arial" panose="020B0604020202020204" pitchFamily="34" charset="0"/>
              </a:rPr>
              <a:t>ASCII</a:t>
            </a:r>
            <a:r>
              <a:rPr lang="zh-CN" altLang="en-US" sz="1400" dirty="0">
                <a:solidFill>
                  <a:srgbClr val="362E2B"/>
                </a:solidFill>
                <a:latin typeface="Arial" panose="020B0604020202020204" pitchFamily="34" charset="0"/>
              </a:rPr>
              <a:t>码；</a:t>
            </a:r>
          </a:p>
          <a:p>
            <a:r>
              <a:rPr lang="en-US" altLang="zh-CN" sz="1400" dirty="0" err="1">
                <a:solidFill>
                  <a:srgbClr val="362E2B"/>
                </a:solidFill>
                <a:latin typeface="Arial" panose="020B0604020202020204" pitchFamily="34" charset="0"/>
              </a:rPr>
              <a:t>minor_version</a:t>
            </a:r>
            <a:r>
              <a:rPr lang="zh-CN" altLang="en-US" sz="1400" dirty="0">
                <a:solidFill>
                  <a:srgbClr val="362E2B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400" dirty="0">
                <a:solidFill>
                  <a:srgbClr val="362E2B"/>
                </a:solidFill>
                <a:latin typeface="Arial" panose="020B0604020202020204" pitchFamily="34" charset="0"/>
              </a:rPr>
              <a:t>4</a:t>
            </a:r>
            <a:r>
              <a:rPr lang="zh-CN" altLang="en-US" sz="1400" dirty="0">
                <a:solidFill>
                  <a:srgbClr val="362E2B"/>
                </a:solidFill>
                <a:latin typeface="Arial" panose="020B0604020202020204" pitchFamily="34" charset="0"/>
              </a:rPr>
              <a:t>字节）：</a:t>
            </a:r>
            <a:r>
              <a:rPr lang="en-US" altLang="zh-CN" sz="1400" dirty="0">
                <a:solidFill>
                  <a:srgbClr val="362E2B"/>
                </a:solidFill>
                <a:latin typeface="Arial" panose="020B0604020202020204" pitchFamily="34" charset="0"/>
              </a:rPr>
              <a:t>0x00000200</a:t>
            </a:r>
            <a:r>
              <a:rPr lang="zh-CN" altLang="en-US" sz="1400" dirty="0">
                <a:solidFill>
                  <a:srgbClr val="362E2B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1400" dirty="0" err="1">
                <a:solidFill>
                  <a:srgbClr val="362E2B"/>
                </a:solidFill>
                <a:latin typeface="Arial" panose="020B0604020202020204" pitchFamily="34" charset="0"/>
              </a:rPr>
              <a:t>ismo</a:t>
            </a:r>
            <a:r>
              <a:rPr lang="zh-CN" altLang="en-US" sz="1400" dirty="0">
                <a:solidFill>
                  <a:srgbClr val="362E2B"/>
                </a:solidFill>
                <a:latin typeface="Arial" panose="020B0604020202020204" pitchFamily="34" charset="0"/>
              </a:rPr>
              <a:t>的版本号；</a:t>
            </a:r>
            <a:br>
              <a:rPr lang="zh-CN" altLang="en-US" sz="1400" dirty="0">
                <a:solidFill>
                  <a:srgbClr val="362E2B"/>
                </a:solidFill>
                <a:latin typeface="Arial" panose="020B0604020202020204" pitchFamily="34" charset="0"/>
              </a:rPr>
            </a:br>
            <a:endParaRPr lang="zh-CN" altLang="en-US" sz="1400" b="0" i="0" dirty="0">
              <a:solidFill>
                <a:srgbClr val="362E2B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070E22-B0B1-47A3-BAB5-09D5E2D9E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403" y="1226820"/>
            <a:ext cx="5267325" cy="4953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390A30-7DFE-441C-A016-4480B7ACE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48" y="4087367"/>
            <a:ext cx="5646645" cy="26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7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3234C-A826-4840-8575-1AA93D02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37458"/>
            <a:ext cx="1420906" cy="328707"/>
          </a:xfrm>
        </p:spPr>
        <p:txBody>
          <a:bodyPr>
            <a:norm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视频播放流程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785465-8F05-41CF-89EF-DEDE09892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729" y="466165"/>
            <a:ext cx="3690481" cy="57790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92D88B-F438-46F0-96C4-246B079CC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450" y="530353"/>
            <a:ext cx="6414594" cy="571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1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3234C-A826-4840-8575-1AA93D02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2" y="137458"/>
            <a:ext cx="1470391" cy="328707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H264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21C8CF-F17A-4625-B803-71CC599F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140" y="1447800"/>
            <a:ext cx="4648200" cy="4876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104DFF-46D9-49C5-89D2-A8EABB730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2" y="961263"/>
            <a:ext cx="6280136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3234C-A826-4840-8575-1AA93D02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2" y="137458"/>
            <a:ext cx="1470391" cy="328707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AAC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3C42F7-01F3-4B1A-935A-9A43004E1183}"/>
              </a:ext>
            </a:extLst>
          </p:cNvPr>
          <p:cNvSpPr/>
          <p:nvPr/>
        </p:nvSpPr>
        <p:spPr>
          <a:xfrm>
            <a:off x="0" y="521327"/>
            <a:ext cx="767181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AAC</a:t>
            </a:r>
            <a:r>
              <a:rPr lang="zh-CN" altLang="en-US" sz="1400" dirty="0"/>
              <a:t>音频格式有</a:t>
            </a:r>
            <a:r>
              <a:rPr lang="en-US" altLang="zh-CN" sz="1400" dirty="0"/>
              <a:t>ADIF</a:t>
            </a:r>
            <a:r>
              <a:rPr lang="zh-CN" altLang="en-US" sz="1400" dirty="0"/>
              <a:t>和</a:t>
            </a:r>
            <a:r>
              <a:rPr lang="en-US" altLang="zh-CN" sz="1400" dirty="0"/>
              <a:t>ADTS</a:t>
            </a:r>
            <a:r>
              <a:rPr lang="zh-CN" altLang="en-US" sz="1400" dirty="0"/>
              <a:t>：</a:t>
            </a:r>
          </a:p>
          <a:p>
            <a:endParaRPr lang="zh-CN" altLang="en-US" sz="1400" dirty="0"/>
          </a:p>
          <a:p>
            <a:r>
              <a:rPr lang="en-US" altLang="zh-CN" sz="1400" dirty="0"/>
              <a:t>ADIF</a:t>
            </a:r>
            <a:r>
              <a:rPr lang="zh-CN" altLang="en-US" sz="1400" dirty="0"/>
              <a:t>：</a:t>
            </a:r>
            <a:r>
              <a:rPr lang="en-US" altLang="zh-CN" sz="1400" dirty="0"/>
              <a:t>Audio Data Interchange Format </a:t>
            </a:r>
            <a:r>
              <a:rPr lang="zh-CN" altLang="en-US" sz="1400" dirty="0"/>
              <a:t>音频数据交换格式。这种格式的特征是可以确定的找到这个音频数据的开始，不需进行在音频数据流中间开始的解码，即它的解码必须在明确定义的开始处进行。故这种格式常用在磁盘文件中。</a:t>
            </a:r>
          </a:p>
          <a:p>
            <a:endParaRPr lang="zh-CN" altLang="en-US" sz="1400" dirty="0"/>
          </a:p>
          <a:p>
            <a:r>
              <a:rPr lang="en-US" altLang="zh-CN" sz="1400" dirty="0"/>
              <a:t>ADTS</a:t>
            </a:r>
            <a:r>
              <a:rPr lang="zh-CN" altLang="en-US" sz="1400" dirty="0"/>
              <a:t>：</a:t>
            </a:r>
            <a:r>
              <a:rPr lang="en-US" altLang="zh-CN" sz="1400" dirty="0"/>
              <a:t>Audio Data Transport Stream </a:t>
            </a:r>
            <a:r>
              <a:rPr lang="zh-CN" altLang="en-US" sz="1400" dirty="0"/>
              <a:t>音频数据传输流。这种格式的特征是它是一个有同步字的比特流，解码可以在这个流中任何位置开始。它的特征类似于</a:t>
            </a:r>
            <a:r>
              <a:rPr lang="en-US" altLang="zh-CN" sz="1400" dirty="0"/>
              <a:t>mp3</a:t>
            </a:r>
            <a:r>
              <a:rPr lang="zh-CN" altLang="en-US" sz="1400" dirty="0"/>
              <a:t>数据流格式。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简单说，</a:t>
            </a:r>
            <a:r>
              <a:rPr lang="en-US" altLang="zh-CN" sz="1400" dirty="0"/>
              <a:t>ADTS</a:t>
            </a:r>
            <a:r>
              <a:rPr lang="zh-CN" altLang="en-US" sz="1400" dirty="0"/>
              <a:t>可以在任意帧解码，也就是说它每一帧都有头信息。</a:t>
            </a:r>
            <a:r>
              <a:rPr lang="en-US" altLang="zh-CN" sz="1400" dirty="0"/>
              <a:t>ADIF</a:t>
            </a:r>
            <a:r>
              <a:rPr lang="zh-CN" altLang="en-US" sz="1400" dirty="0"/>
              <a:t>只有一个统一的头，所以必须得到所有的数据后解码。且这两种的</a:t>
            </a:r>
            <a:r>
              <a:rPr lang="en-US" altLang="zh-CN" sz="1400" dirty="0"/>
              <a:t>header</a:t>
            </a:r>
            <a:r>
              <a:rPr lang="zh-CN" altLang="en-US" sz="1400" dirty="0"/>
              <a:t>的格式也是不同的，目前一般编码后的和抽取出的都是</a:t>
            </a:r>
            <a:r>
              <a:rPr lang="en-US" altLang="zh-CN" sz="1400" dirty="0"/>
              <a:t>ADTS</a:t>
            </a:r>
            <a:r>
              <a:rPr lang="zh-CN" altLang="en-US" sz="1400" dirty="0"/>
              <a:t>格式的音频流。</a:t>
            </a:r>
          </a:p>
          <a:p>
            <a:r>
              <a:rPr lang="en-US" altLang="zh-CN" sz="1400" dirty="0"/>
              <a:t>ADTS </a:t>
            </a:r>
            <a:r>
              <a:rPr lang="zh-CN" altLang="en-US" sz="1400" dirty="0"/>
              <a:t>头中相对有用的信息 采样率、声道数、帧长度一般情况下</a:t>
            </a:r>
            <a:r>
              <a:rPr lang="en-US" altLang="zh-CN" sz="1400" dirty="0"/>
              <a:t>ADTS</a:t>
            </a:r>
            <a:r>
              <a:rPr lang="zh-CN" altLang="en-US" sz="1400" dirty="0"/>
              <a:t>的头信息都是</a:t>
            </a:r>
            <a:r>
              <a:rPr lang="en-US" altLang="zh-CN" sz="1400" dirty="0"/>
              <a:t>7</a:t>
            </a:r>
            <a:r>
              <a:rPr lang="zh-CN" altLang="en-US" sz="1400" dirty="0"/>
              <a:t>个字节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83E124-849B-4359-A6F5-4D6A058ED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189" y="1967877"/>
            <a:ext cx="4171429" cy="45333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51861C-B87B-4473-B738-D1972FF47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2" y="3561835"/>
            <a:ext cx="7218546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11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3234C-A826-4840-8575-1AA93D02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2" y="137458"/>
            <a:ext cx="1470391" cy="328707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AAC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A0D7F2-ACF6-455C-ADB5-6F198083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12" y="1018222"/>
            <a:ext cx="4591621" cy="55530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3E30C9-44B5-4DB3-A475-8DE647EBF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3" y="605028"/>
            <a:ext cx="5521184" cy="23759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F44ED2-E797-4089-BFDB-CC1FD3134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52" y="3119807"/>
            <a:ext cx="5815506" cy="15436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C56F01C-092A-40E5-BE8E-00743597401F}"/>
              </a:ext>
            </a:extLst>
          </p:cNvPr>
          <p:cNvSpPr/>
          <p:nvPr/>
        </p:nvSpPr>
        <p:spPr>
          <a:xfrm>
            <a:off x="138952" y="4757423"/>
            <a:ext cx="7157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syncword</a:t>
            </a:r>
            <a:r>
              <a:rPr lang="en-US" altLang="zh-CN" sz="1200" dirty="0"/>
              <a:t> </a:t>
            </a:r>
            <a:r>
              <a:rPr lang="zh-CN" altLang="en-US" sz="1200" dirty="0"/>
              <a:t>：总是</a:t>
            </a:r>
            <a:r>
              <a:rPr lang="en-US" altLang="zh-CN" sz="1200" dirty="0"/>
              <a:t>0xFFF, </a:t>
            </a:r>
            <a:r>
              <a:rPr lang="zh-CN" altLang="en-US" sz="1200" dirty="0"/>
              <a:t>代表一个</a:t>
            </a:r>
            <a:r>
              <a:rPr lang="en-US" altLang="zh-CN" sz="1200" dirty="0"/>
              <a:t>ADTS</a:t>
            </a:r>
            <a:r>
              <a:rPr lang="zh-CN" altLang="en-US" sz="1200" dirty="0"/>
              <a:t>帧的开始</a:t>
            </a:r>
            <a:r>
              <a:rPr lang="en-US" altLang="zh-CN" sz="1200" dirty="0"/>
              <a:t>, </a:t>
            </a:r>
            <a:r>
              <a:rPr lang="zh-CN" altLang="en-US" sz="1200" dirty="0"/>
              <a:t>用于同步</a:t>
            </a:r>
            <a:r>
              <a:rPr lang="en-US" altLang="zh-CN" sz="1200" dirty="0"/>
              <a:t>.</a:t>
            </a:r>
            <a:r>
              <a:rPr lang="zh-CN" altLang="en-US" sz="1200" dirty="0"/>
              <a:t>解码器可通过</a:t>
            </a:r>
            <a:r>
              <a:rPr lang="en-US" altLang="zh-CN" sz="1200" dirty="0"/>
              <a:t>0xFFF</a:t>
            </a:r>
            <a:r>
              <a:rPr lang="zh-CN" altLang="en-US" sz="1200" dirty="0"/>
              <a:t>确定每个</a:t>
            </a:r>
            <a:r>
              <a:rPr lang="en-US" altLang="zh-CN" sz="1200" dirty="0"/>
              <a:t>ADTS</a:t>
            </a:r>
            <a:r>
              <a:rPr lang="zh-CN" altLang="en-US" sz="1200" dirty="0"/>
              <a:t>的开始位置</a:t>
            </a:r>
            <a:r>
              <a:rPr lang="en-US" altLang="zh-CN" sz="1200" dirty="0"/>
              <a:t>.</a:t>
            </a:r>
          </a:p>
          <a:p>
            <a:r>
              <a:rPr lang="zh-CN" altLang="en-US" sz="1200" dirty="0"/>
              <a:t>因为它的存在，解码可以在这个流中任何位置开始</a:t>
            </a:r>
            <a:r>
              <a:rPr lang="en-US" altLang="zh-CN" sz="1200" dirty="0"/>
              <a:t>, </a:t>
            </a:r>
            <a:r>
              <a:rPr lang="zh-CN" altLang="en-US" sz="1200" dirty="0"/>
              <a:t>即可以在任意帧解码。</a:t>
            </a:r>
          </a:p>
          <a:p>
            <a:r>
              <a:rPr lang="en-US" altLang="zh-CN" sz="1200" dirty="0"/>
              <a:t>Layer</a:t>
            </a:r>
            <a:r>
              <a:rPr lang="zh-CN" altLang="en-US" sz="1200" dirty="0"/>
              <a:t>：</a:t>
            </a:r>
            <a:r>
              <a:rPr lang="en-US" altLang="zh-CN" sz="1200" dirty="0"/>
              <a:t>always: '00'</a:t>
            </a:r>
          </a:p>
          <a:p>
            <a:r>
              <a:rPr lang="en-US" altLang="zh-CN" sz="1200" dirty="0" err="1"/>
              <a:t>protection_absent</a:t>
            </a:r>
            <a:r>
              <a:rPr lang="zh-CN" altLang="en-US" sz="1200" dirty="0"/>
              <a:t>：</a:t>
            </a:r>
            <a:r>
              <a:rPr lang="en-US" altLang="zh-CN" sz="1200" dirty="0"/>
              <a:t>Warning, set to 1 if there is no CRC and 0 if there is CRC</a:t>
            </a:r>
          </a:p>
          <a:p>
            <a:r>
              <a:rPr lang="en-US" altLang="zh-CN" sz="1200" dirty="0"/>
              <a:t>profile</a:t>
            </a:r>
            <a:r>
              <a:rPr lang="zh-CN" altLang="en-US" sz="1200" dirty="0"/>
              <a:t>：表示使用哪个级别的</a:t>
            </a:r>
            <a:r>
              <a:rPr lang="en-US" altLang="zh-CN" sz="1200" dirty="0"/>
              <a:t>AAC</a:t>
            </a:r>
            <a:r>
              <a:rPr lang="zh-CN" altLang="en-US" sz="1200" dirty="0"/>
              <a:t>，如</a:t>
            </a:r>
            <a:r>
              <a:rPr lang="en-US" altLang="zh-CN" sz="1200" dirty="0"/>
              <a:t>01 Low Complexity(LC) -- AAC LC</a:t>
            </a:r>
          </a:p>
          <a:p>
            <a:r>
              <a:rPr lang="en-US" altLang="zh-CN" sz="1200" dirty="0" err="1"/>
              <a:t>aac_frame_length</a:t>
            </a:r>
            <a:r>
              <a:rPr lang="zh-CN" altLang="en-US" sz="1200" dirty="0"/>
              <a:t>：一个</a:t>
            </a:r>
            <a:r>
              <a:rPr lang="en-US" altLang="zh-CN" sz="1200" dirty="0"/>
              <a:t>ADTS</a:t>
            </a:r>
            <a:r>
              <a:rPr lang="zh-CN" altLang="en-US" sz="1200" dirty="0"/>
              <a:t>帧的长度包括</a:t>
            </a:r>
            <a:r>
              <a:rPr lang="en-US" altLang="zh-CN" sz="1200" dirty="0"/>
              <a:t>ADTS</a:t>
            </a:r>
            <a:r>
              <a:rPr lang="zh-CN" altLang="en-US" sz="1200" dirty="0"/>
              <a:t>头和</a:t>
            </a:r>
            <a:r>
              <a:rPr lang="en-US" altLang="zh-CN" sz="1200" dirty="0"/>
              <a:t>AAC</a:t>
            </a:r>
            <a:r>
              <a:rPr lang="zh-CN" altLang="en-US" sz="1200" dirty="0"/>
              <a:t>原始流。</a:t>
            </a:r>
            <a:r>
              <a:rPr lang="en-US" altLang="zh-CN" sz="1200" dirty="0"/>
              <a:t>frame length, this value must include 7 or 9 bytes of header length: </a:t>
            </a:r>
            <a:r>
              <a:rPr lang="en-US" altLang="zh-CN" sz="1200" dirty="0" err="1"/>
              <a:t>aac_frame_length</a:t>
            </a:r>
            <a:r>
              <a:rPr lang="en-US" altLang="zh-CN" sz="1200" dirty="0"/>
              <a:t> = (</a:t>
            </a:r>
            <a:r>
              <a:rPr lang="en-US" altLang="zh-CN" sz="1200" dirty="0" err="1"/>
              <a:t>protection_absent</a:t>
            </a:r>
            <a:r>
              <a:rPr lang="en-US" altLang="zh-CN" sz="1200" dirty="0"/>
              <a:t> == 1 ? 7 : 9) + size(</a:t>
            </a:r>
            <a:r>
              <a:rPr lang="en-US" altLang="zh-CN" sz="1200" dirty="0" err="1"/>
              <a:t>AACFrame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 err="1"/>
              <a:t>adts_buffer_fullness</a:t>
            </a:r>
            <a:r>
              <a:rPr lang="zh-CN" altLang="en-US" sz="1200" dirty="0"/>
              <a:t>：</a:t>
            </a:r>
            <a:r>
              <a:rPr lang="en-US" altLang="zh-CN" sz="1200" dirty="0"/>
              <a:t>0x7FF </a:t>
            </a:r>
            <a:r>
              <a:rPr lang="zh-CN" altLang="en-US" sz="1200" dirty="0"/>
              <a:t>说明是码率可变的码流。</a:t>
            </a:r>
          </a:p>
          <a:p>
            <a:r>
              <a:rPr lang="en-US" altLang="zh-CN" sz="1200" dirty="0" err="1"/>
              <a:t>number_of_raw_data_blocks_in_frame</a:t>
            </a:r>
            <a:r>
              <a:rPr lang="zh-CN" altLang="en-US" sz="1200" dirty="0"/>
              <a:t>：表示</a:t>
            </a:r>
            <a:r>
              <a:rPr lang="en-US" altLang="zh-CN" sz="1200" dirty="0"/>
              <a:t>ADTS</a:t>
            </a:r>
            <a:r>
              <a:rPr lang="zh-CN" altLang="en-US" sz="1200" dirty="0"/>
              <a:t>帧中有</a:t>
            </a:r>
            <a:r>
              <a:rPr lang="en-US" altLang="zh-CN" sz="1200" dirty="0" err="1"/>
              <a:t>number_of_raw_data_blocks_in_frame</a:t>
            </a:r>
            <a:r>
              <a:rPr lang="en-US" altLang="zh-CN" sz="1200" dirty="0"/>
              <a:t> + 1</a:t>
            </a:r>
            <a:r>
              <a:rPr lang="zh-CN" altLang="en-US" sz="1200" dirty="0"/>
              <a:t>个</a:t>
            </a:r>
            <a:r>
              <a:rPr lang="en-US" altLang="zh-CN" sz="1200" dirty="0"/>
              <a:t>AAC</a:t>
            </a:r>
            <a:r>
              <a:rPr lang="zh-CN" altLang="en-US" sz="1200" dirty="0"/>
              <a:t>原始帧；所以说</a:t>
            </a:r>
            <a:r>
              <a:rPr lang="en-US" altLang="zh-CN" sz="1200" dirty="0" err="1"/>
              <a:t>number_of_raw_data_blocks_in_frame</a:t>
            </a:r>
            <a:r>
              <a:rPr lang="en-US" altLang="zh-CN" sz="1200" dirty="0"/>
              <a:t> == 0 </a:t>
            </a:r>
            <a:r>
              <a:rPr lang="zh-CN" altLang="en-US" sz="1200" dirty="0"/>
              <a:t>表示说</a:t>
            </a:r>
            <a:r>
              <a:rPr lang="en-US" altLang="zh-CN" sz="1200" dirty="0"/>
              <a:t>ADTS</a:t>
            </a:r>
            <a:r>
              <a:rPr lang="zh-CN" altLang="en-US" sz="1200" dirty="0"/>
              <a:t>帧中有一个</a:t>
            </a:r>
            <a:r>
              <a:rPr lang="en-US" altLang="zh-CN" sz="1200" dirty="0"/>
              <a:t>AAC</a:t>
            </a:r>
            <a:r>
              <a:rPr lang="zh-CN" altLang="en-US" sz="1200" dirty="0"/>
              <a:t>数据块。</a:t>
            </a:r>
          </a:p>
        </p:txBody>
      </p:sp>
    </p:spTree>
    <p:extLst>
      <p:ext uri="{BB962C8B-B14F-4D97-AF65-F5344CB8AC3E}">
        <p14:creationId xmlns:p14="http://schemas.microsoft.com/office/powerpoint/2010/main" val="231288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3234C-A826-4840-8575-1AA93D02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920" y="2204002"/>
            <a:ext cx="3774680" cy="1663910"/>
          </a:xfrm>
        </p:spPr>
        <p:txBody>
          <a:bodyPr>
            <a:noAutofit/>
          </a:bodyPr>
          <a:lstStyle/>
          <a:p>
            <a:pPr algn="ctr"/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89669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3234C-A826-4840-8575-1AA93D02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37458"/>
            <a:ext cx="1420906" cy="328707"/>
          </a:xfrm>
        </p:spPr>
        <p:txBody>
          <a:bodyPr>
            <a:normAutofit fontScale="90000"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Nginx&amp;RTMP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CC624-D82A-40CB-97F5-11017872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466166"/>
            <a:ext cx="11066929" cy="571079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什么是</a:t>
            </a:r>
            <a:r>
              <a:rPr lang="en-US" altLang="zh-CN" b="1" dirty="0"/>
              <a:t>Nginx?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Nginx (“engine x”) </a:t>
            </a:r>
            <a:r>
              <a:rPr lang="zh-CN" altLang="en-US" sz="2400" dirty="0">
                <a:latin typeface="+mn-ea"/>
              </a:rPr>
              <a:t>是</a:t>
            </a:r>
            <a:r>
              <a:rPr lang="en-US" altLang="zh-CN" sz="2400" dirty="0">
                <a:latin typeface="+mn-ea"/>
              </a:rPr>
              <a:t> C</a:t>
            </a:r>
            <a:r>
              <a:rPr lang="zh-CN" altLang="en-US" sz="2400" dirty="0">
                <a:latin typeface="+mn-ea"/>
              </a:rPr>
              <a:t>语言编写的一个高性能的 </a:t>
            </a:r>
            <a:r>
              <a:rPr lang="en-US" altLang="zh-CN" sz="2400" dirty="0">
                <a:latin typeface="+mn-ea"/>
              </a:rPr>
              <a:t>HTTP </a:t>
            </a:r>
            <a:r>
              <a:rPr lang="zh-CN" altLang="en-US" sz="2400" dirty="0">
                <a:latin typeface="+mn-ea"/>
              </a:rPr>
              <a:t>和 反向代理 服务器，也是一个 </a:t>
            </a:r>
            <a:r>
              <a:rPr lang="en-US" altLang="zh-CN" sz="2400" dirty="0">
                <a:latin typeface="+mn-ea"/>
              </a:rPr>
              <a:t>IMAP/POP3/SMTP(</a:t>
            </a:r>
            <a:r>
              <a:rPr lang="zh-CN" altLang="en-US" sz="2400" dirty="0">
                <a:latin typeface="+mn-ea"/>
              </a:rPr>
              <a:t>邮件</a:t>
            </a:r>
            <a:r>
              <a:rPr lang="en-US" altLang="zh-CN" sz="2400" dirty="0">
                <a:latin typeface="+mn-ea"/>
              </a:rPr>
              <a:t>) </a:t>
            </a:r>
            <a:r>
              <a:rPr lang="zh-CN" altLang="en-US" sz="2400" dirty="0">
                <a:latin typeface="+mn-ea"/>
              </a:rPr>
              <a:t>代理服务器，在高连接并发的情况下</a:t>
            </a:r>
            <a:r>
              <a:rPr lang="en-US" altLang="zh-CN" sz="2400" dirty="0">
                <a:latin typeface="+mn-ea"/>
              </a:rPr>
              <a:t>Nginx </a:t>
            </a:r>
            <a:r>
              <a:rPr lang="zh-CN" altLang="en-US" sz="2400" dirty="0">
                <a:latin typeface="+mn-ea"/>
              </a:rPr>
              <a:t>是 </a:t>
            </a:r>
            <a:r>
              <a:rPr lang="en-US" altLang="zh-CN" sz="2400" dirty="0">
                <a:latin typeface="+mn-ea"/>
              </a:rPr>
              <a:t>Apache </a:t>
            </a:r>
            <a:r>
              <a:rPr lang="zh-CN" altLang="en-US" sz="2400" dirty="0">
                <a:latin typeface="+mn-ea"/>
              </a:rPr>
              <a:t>服务器不错的替代品</a:t>
            </a:r>
            <a:r>
              <a:rPr lang="en-US" altLang="zh-CN" sz="2400" dirty="0">
                <a:latin typeface="+mn-ea"/>
              </a:rPr>
              <a:t>.</a:t>
            </a:r>
            <a:r>
              <a:rPr lang="zh-CN" altLang="en-US" sz="2400" dirty="0">
                <a:latin typeface="+mn-ea"/>
              </a:rPr>
              <a:t>其特点是占有内存少，并发能力强，事实上</a:t>
            </a:r>
            <a:r>
              <a:rPr lang="en-US" altLang="zh-CN" sz="2400" dirty="0" err="1">
                <a:latin typeface="+mn-ea"/>
              </a:rPr>
              <a:t>nginx</a:t>
            </a:r>
            <a:r>
              <a:rPr lang="zh-CN" altLang="en-US" sz="2400" dirty="0">
                <a:latin typeface="+mn-ea"/>
              </a:rPr>
              <a:t>的并发能力确实在同类型的网页服务器中表现较好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/>
              <a:t>Nginx</a:t>
            </a:r>
            <a:r>
              <a:rPr lang="zh-CN" altLang="en-US" sz="2400" dirty="0"/>
              <a:t>基于事件模型，而没有模仿</a:t>
            </a:r>
            <a:r>
              <a:rPr lang="en-US" altLang="zh-CN" sz="2400" dirty="0"/>
              <a:t>Apache</a:t>
            </a:r>
            <a:r>
              <a:rPr lang="zh-CN" altLang="en-US" sz="2400" dirty="0"/>
              <a:t>为每个请求派生新进程或线程的做法；最终结果就是即使负载增加了，内存和</a:t>
            </a:r>
            <a:r>
              <a:rPr lang="en-US" altLang="zh-CN" sz="2400" dirty="0"/>
              <a:t>CPU</a:t>
            </a:r>
            <a:r>
              <a:rPr lang="zh-CN" altLang="en-US" sz="2400" dirty="0"/>
              <a:t>使用事件始终保持可预期；</a:t>
            </a:r>
            <a:r>
              <a:rPr lang="en-US" altLang="zh-CN" sz="2400" dirty="0"/>
              <a:t>Nginx</a:t>
            </a:r>
            <a:r>
              <a:rPr lang="zh-CN" altLang="en-US" sz="2400" dirty="0"/>
              <a:t>使用普通的硬件就能在一个服务器上处理数万的并发连接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1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3234C-A826-4840-8575-1AA93D02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37458"/>
            <a:ext cx="1420906" cy="328707"/>
          </a:xfrm>
        </p:spPr>
        <p:txBody>
          <a:bodyPr>
            <a:normAutofit fontScale="90000"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Nginx&amp;RTMP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CC624-D82A-40CB-97F5-11017872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466166"/>
            <a:ext cx="11066929" cy="5710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RTMP</a:t>
            </a:r>
            <a:r>
              <a:rPr lang="zh-CN" altLang="en-US" sz="1800" dirty="0"/>
              <a:t>协议介绍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600" dirty="0"/>
              <a:t>RTMP(Real Time Messaging Protocol)</a:t>
            </a:r>
            <a:r>
              <a:rPr lang="zh-CN" altLang="en-US" sz="1600" dirty="0"/>
              <a:t>实时消息传送协议是</a:t>
            </a:r>
            <a:r>
              <a:rPr lang="en-US" altLang="zh-CN" sz="1600" dirty="0"/>
              <a:t>Adobe Systems</a:t>
            </a:r>
            <a:r>
              <a:rPr lang="zh-CN" altLang="en-US" sz="1600" dirty="0"/>
              <a:t>公司为</a:t>
            </a:r>
            <a:r>
              <a:rPr lang="en-US" altLang="zh-CN" sz="1600" dirty="0"/>
              <a:t>Flash</a:t>
            </a:r>
            <a:r>
              <a:rPr lang="zh-CN" altLang="en-US" sz="1600" dirty="0"/>
              <a:t>播放器和服务器之间音频、视频和数据传输开发的私有协议。</a:t>
            </a:r>
          </a:p>
          <a:p>
            <a:pPr marL="0" indent="0">
              <a:buNone/>
            </a:pPr>
            <a:r>
              <a:rPr lang="zh-CN" altLang="en-US" sz="1600" dirty="0"/>
              <a:t>它有三种变种：</a:t>
            </a:r>
          </a:p>
          <a:p>
            <a:pPr marL="0" indent="0">
              <a:buNone/>
            </a:pPr>
            <a:r>
              <a:rPr lang="en-US" altLang="zh-CN" sz="1600" dirty="0"/>
              <a:t>1)</a:t>
            </a:r>
            <a:r>
              <a:rPr lang="zh-CN" altLang="en-US" sz="1600" dirty="0"/>
              <a:t>工作在</a:t>
            </a:r>
            <a:r>
              <a:rPr lang="en-US" altLang="zh-CN" sz="1600" dirty="0"/>
              <a:t>TCP</a:t>
            </a:r>
            <a:r>
              <a:rPr lang="zh-CN" altLang="en-US" sz="1600" dirty="0"/>
              <a:t>之上的明文协议，使用端口</a:t>
            </a:r>
            <a:r>
              <a:rPr lang="en-US" altLang="zh-CN" sz="1600" dirty="0"/>
              <a:t>1935</a:t>
            </a:r>
            <a:r>
              <a:rPr lang="zh-CN" altLang="en-US" sz="1600" dirty="0"/>
              <a:t>；</a:t>
            </a:r>
          </a:p>
          <a:p>
            <a:pPr marL="0" indent="0">
              <a:buNone/>
            </a:pPr>
            <a:r>
              <a:rPr lang="en-US" altLang="zh-CN" sz="1600" dirty="0"/>
              <a:t>2)RTMPT</a:t>
            </a:r>
            <a:r>
              <a:rPr lang="zh-CN" altLang="en-US" sz="1600" dirty="0"/>
              <a:t>封装在</a:t>
            </a:r>
            <a:r>
              <a:rPr lang="en-US" altLang="zh-CN" sz="1600" dirty="0"/>
              <a:t>HTTP</a:t>
            </a:r>
            <a:r>
              <a:rPr lang="zh-CN" altLang="en-US" sz="1600" dirty="0"/>
              <a:t>请求之中，可穿越防火墙；</a:t>
            </a:r>
          </a:p>
          <a:p>
            <a:pPr marL="0" indent="0">
              <a:buNone/>
            </a:pPr>
            <a:r>
              <a:rPr lang="en-US" altLang="zh-CN" sz="1600" dirty="0"/>
              <a:t>3)RTMPS</a:t>
            </a:r>
            <a:r>
              <a:rPr lang="zh-CN" altLang="en-US" sz="1600" dirty="0"/>
              <a:t>类似</a:t>
            </a:r>
            <a:r>
              <a:rPr lang="en-US" altLang="zh-CN" sz="1600" dirty="0"/>
              <a:t>RTMPT</a:t>
            </a:r>
            <a:r>
              <a:rPr lang="zh-CN" altLang="en-US" sz="1600" dirty="0"/>
              <a:t>，但使用的是</a:t>
            </a:r>
            <a:r>
              <a:rPr lang="en-US" altLang="zh-CN" sz="1600" dirty="0"/>
              <a:t>HTTPS</a:t>
            </a:r>
            <a:r>
              <a:rPr lang="zh-CN" altLang="en-US" sz="1600" dirty="0"/>
              <a:t>连接；</a:t>
            </a:r>
          </a:p>
          <a:p>
            <a:pPr marL="0" indent="0">
              <a:buNone/>
            </a:pPr>
            <a:r>
              <a:rPr lang="en-US" altLang="zh-CN" sz="1600" dirty="0"/>
              <a:t>RTMP</a:t>
            </a:r>
            <a:r>
              <a:rPr lang="zh-CN" altLang="en-US" sz="1600" dirty="0"/>
              <a:t>协议就像一个用来装数据包的容器，这些数据可以是</a:t>
            </a:r>
            <a:r>
              <a:rPr lang="en-US" altLang="zh-CN" sz="1600" dirty="0"/>
              <a:t>AMF</a:t>
            </a:r>
            <a:r>
              <a:rPr lang="zh-CN" altLang="en-US" sz="1600" dirty="0"/>
              <a:t>格式的数据</a:t>
            </a:r>
            <a:r>
              <a:rPr lang="en-US" altLang="zh-CN" sz="1600" dirty="0"/>
              <a:t>,</a:t>
            </a:r>
            <a:r>
              <a:rPr lang="zh-CN" altLang="en-US" sz="1600" dirty="0"/>
              <a:t>也可以是</a:t>
            </a:r>
            <a:r>
              <a:rPr lang="en-US" altLang="zh-CN" sz="1600" dirty="0"/>
              <a:t>FLV</a:t>
            </a:r>
            <a:r>
              <a:rPr lang="zh-CN" altLang="en-US" sz="1600" dirty="0"/>
              <a:t>中的视</a:t>
            </a:r>
            <a:r>
              <a:rPr lang="en-US" altLang="zh-CN" sz="1600" dirty="0"/>
              <a:t>/</a:t>
            </a:r>
            <a:r>
              <a:rPr lang="zh-CN" altLang="en-US" sz="1600" dirty="0"/>
              <a:t>音频数据。一个单一的连接可以通过不同的通道传输多路网络流。这些通道中的包都是按照固定大小的包传输的。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Nginx </a:t>
            </a:r>
            <a:r>
              <a:rPr lang="en-US" altLang="zh-CN" sz="1800" dirty="0" err="1"/>
              <a:t>rtmp</a:t>
            </a:r>
            <a:r>
              <a:rPr lang="en-US" altLang="zh-CN" sz="1800" dirty="0"/>
              <a:t> </a:t>
            </a:r>
            <a:r>
              <a:rPr lang="zh-CN" altLang="en-US" sz="1800" dirty="0"/>
              <a:t>功能点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1.   </a:t>
            </a:r>
            <a:r>
              <a:rPr lang="zh-CN" altLang="en-US" sz="1600" dirty="0"/>
              <a:t>支持音视频直播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2.   </a:t>
            </a:r>
            <a:r>
              <a:rPr lang="zh-CN" altLang="en-US" sz="1600" dirty="0"/>
              <a:t>支持</a:t>
            </a:r>
            <a:r>
              <a:rPr lang="en-US" altLang="zh-CN" sz="1600" dirty="0" err="1"/>
              <a:t>flv</a:t>
            </a:r>
            <a:r>
              <a:rPr lang="en-US" altLang="zh-CN" sz="1600" dirty="0"/>
              <a:t>/mp4</a:t>
            </a:r>
            <a:r>
              <a:rPr lang="zh-CN" altLang="en-US" sz="1600" dirty="0"/>
              <a:t>视频格式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3.   </a:t>
            </a:r>
            <a:r>
              <a:rPr lang="zh-CN" altLang="en-US" sz="1600" dirty="0"/>
              <a:t>支持两种流的分发模式 </a:t>
            </a:r>
            <a:r>
              <a:rPr lang="en-US" altLang="zh-CN" sz="1600" dirty="0"/>
              <a:t>push pull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4.   </a:t>
            </a:r>
            <a:r>
              <a:rPr lang="zh-CN" altLang="en-US" sz="1600" dirty="0"/>
              <a:t>可以将直播流录制成</a:t>
            </a:r>
            <a:r>
              <a:rPr lang="en-US" altLang="zh-CN" sz="1600" dirty="0" err="1"/>
              <a:t>flv</a:t>
            </a:r>
            <a:r>
              <a:rPr lang="zh-CN" altLang="en-US" sz="1600" dirty="0"/>
              <a:t>文件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5.   H264/AAC</a:t>
            </a:r>
            <a:r>
              <a:rPr lang="zh-CN" altLang="en-US" sz="1600" dirty="0"/>
              <a:t>编码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…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3234C-A826-4840-8575-1AA93D02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37458"/>
            <a:ext cx="1420906" cy="328707"/>
          </a:xfrm>
        </p:spPr>
        <p:txBody>
          <a:bodyPr>
            <a:normAutofit fontScale="90000"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Nginx&amp;RTMP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CC624-D82A-40CB-97F5-11017872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466166"/>
            <a:ext cx="11066929" cy="5710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nginx</a:t>
            </a:r>
            <a:r>
              <a:rPr lang="zh-CN" altLang="en-US" sz="2000" dirty="0"/>
              <a:t>编译</a:t>
            </a:r>
            <a:endParaRPr lang="en-US" altLang="zh-CN" sz="2000" dirty="0"/>
          </a:p>
          <a:p>
            <a:r>
              <a:rPr lang="en-US" altLang="zh-CN" sz="2000" dirty="0"/>
              <a:t> Nginx</a:t>
            </a:r>
            <a:r>
              <a:rPr lang="zh-CN" altLang="en-US" sz="2000" dirty="0"/>
              <a:t>编译加入</a:t>
            </a:r>
            <a:r>
              <a:rPr lang="en-US" altLang="zh-CN" sz="2000" dirty="0"/>
              <a:t>RTMP</a:t>
            </a:r>
            <a:r>
              <a:rPr lang="zh-CN" altLang="en-US" sz="2000" dirty="0"/>
              <a:t>模块（参考</a:t>
            </a:r>
            <a:r>
              <a:rPr lang="en-US" altLang="zh-CN" sz="2000" dirty="0"/>
              <a:t>word</a:t>
            </a:r>
            <a:r>
              <a:rPr lang="zh-CN" altLang="en-US" sz="2000" dirty="0"/>
              <a:t>文档）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Nginx</a:t>
            </a:r>
            <a:r>
              <a:rPr lang="zh-CN" altLang="en-US" sz="2000" dirty="0"/>
              <a:t>配置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B6FF6D-9350-4DA9-9230-69EECFA81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1" y="2042109"/>
            <a:ext cx="8128605" cy="46784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A2AD94-968D-43D7-8F8D-A45C346C3DB7}"/>
              </a:ext>
            </a:extLst>
          </p:cNvPr>
          <p:cNvSpPr txBox="1"/>
          <p:nvPr/>
        </p:nvSpPr>
        <p:spPr>
          <a:xfrm>
            <a:off x="8803341" y="2904564"/>
            <a:ext cx="2886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Ffmpeg</a:t>
            </a:r>
            <a:r>
              <a:rPr lang="zh-CN" altLang="en-US" dirty="0"/>
              <a:t>推流：</a:t>
            </a:r>
            <a:endParaRPr lang="en-US" altLang="zh-CN" dirty="0"/>
          </a:p>
          <a:p>
            <a:r>
              <a:rPr lang="en-US" altLang="zh-CN" dirty="0" err="1"/>
              <a:t>Ffmpeg</a:t>
            </a:r>
            <a:r>
              <a:rPr lang="en-US" altLang="zh-CN" dirty="0"/>
              <a:t> -re –I path/aa.mp4 –</a:t>
            </a:r>
            <a:r>
              <a:rPr lang="en-US" altLang="zh-CN" dirty="0" err="1"/>
              <a:t>acodec</a:t>
            </a:r>
            <a:r>
              <a:rPr lang="en-US" altLang="zh-CN" dirty="0"/>
              <a:t> copy –</a:t>
            </a:r>
            <a:r>
              <a:rPr lang="en-US" altLang="zh-CN" dirty="0" err="1"/>
              <a:t>vcodec</a:t>
            </a:r>
            <a:r>
              <a:rPr lang="en-US" altLang="zh-CN" dirty="0"/>
              <a:t> copy –f </a:t>
            </a:r>
            <a:r>
              <a:rPr lang="en-US" altLang="zh-CN" dirty="0" err="1"/>
              <a:t>flv</a:t>
            </a:r>
            <a:r>
              <a:rPr lang="en-US" altLang="zh-CN" dirty="0"/>
              <a:t> rtmp://127.0.0.1:1935/myapp/stream1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86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3234C-A826-4840-8575-1AA93D02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37458"/>
            <a:ext cx="1420906" cy="328707"/>
          </a:xfrm>
        </p:spPr>
        <p:txBody>
          <a:bodyPr>
            <a:normAutofit fontScale="90000"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RTSP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协议相关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722B07B-637A-4BBA-AB68-031E7FC51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283" y="3590364"/>
            <a:ext cx="4657725" cy="2295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3DB48B-D2E2-48CE-82D9-F0806FAC3872}"/>
              </a:ext>
            </a:extLst>
          </p:cNvPr>
          <p:cNvSpPr txBox="1"/>
          <p:nvPr/>
        </p:nvSpPr>
        <p:spPr>
          <a:xfrm>
            <a:off x="242047" y="466165"/>
            <a:ext cx="115017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RTSP</a:t>
            </a:r>
            <a:r>
              <a:rPr lang="zh-CN" altLang="en-US" dirty="0"/>
              <a:t>被用于建立的控制媒体流的传输，它为多媒体服务扮演“网络远程控制”的角色。尽管有时可以把</a:t>
            </a:r>
            <a:r>
              <a:rPr lang="en-US" altLang="zh-CN" dirty="0"/>
              <a:t>RTSP</a:t>
            </a:r>
            <a:r>
              <a:rPr lang="zh-CN" altLang="en-US" dirty="0"/>
              <a:t>控制信息和媒体数据流交织在一起传送，但一般情况</a:t>
            </a:r>
            <a:r>
              <a:rPr lang="en-US" altLang="zh-CN" dirty="0"/>
              <a:t>RTSP</a:t>
            </a:r>
            <a:r>
              <a:rPr lang="zh-CN" altLang="en-US" dirty="0"/>
              <a:t>本身并不用于转送媒体流数据。媒体数据的传送可通过</a:t>
            </a:r>
            <a:r>
              <a:rPr lang="en-US" altLang="zh-CN" dirty="0"/>
              <a:t>RTP/RTCP</a:t>
            </a:r>
            <a:r>
              <a:rPr lang="zh-CN" altLang="en-US" dirty="0"/>
              <a:t>等协议来完成。</a:t>
            </a:r>
          </a:p>
          <a:p>
            <a:r>
              <a:rPr lang="zh-CN" altLang="en-US" dirty="0"/>
              <a:t>一次基本的</a:t>
            </a:r>
            <a:r>
              <a:rPr lang="en-US" altLang="zh-CN" dirty="0"/>
              <a:t>RTSP</a:t>
            </a:r>
            <a:r>
              <a:rPr lang="zh-CN" altLang="en-US" dirty="0"/>
              <a:t>操作过程是</a:t>
            </a:r>
            <a:r>
              <a:rPr lang="en-US" altLang="zh-CN" dirty="0"/>
              <a:t>:</a:t>
            </a:r>
            <a:r>
              <a:rPr lang="zh-CN" altLang="en-US" dirty="0"/>
              <a:t>首先，客户端连接到流服务器并发送一个获取服务器</a:t>
            </a:r>
            <a:r>
              <a:rPr lang="en-US" altLang="zh-CN" dirty="0"/>
              <a:t>/</a:t>
            </a:r>
            <a:r>
              <a:rPr lang="zh-CN" altLang="en-US" dirty="0"/>
              <a:t>客户端支持的能力集命令</a:t>
            </a:r>
            <a:r>
              <a:rPr lang="en-US" altLang="zh-CN" dirty="0"/>
              <a:t>(OPTION)</a:t>
            </a:r>
            <a:r>
              <a:rPr lang="zh-CN" altLang="en-US" dirty="0"/>
              <a:t>，然后发送一个</a:t>
            </a:r>
            <a:r>
              <a:rPr lang="en-US" altLang="zh-CN" dirty="0"/>
              <a:t>RTSP</a:t>
            </a:r>
            <a:r>
              <a:rPr lang="zh-CN" altLang="en-US" dirty="0"/>
              <a:t>描述命令（</a:t>
            </a:r>
            <a:r>
              <a:rPr lang="en-US" altLang="zh-CN" dirty="0"/>
              <a:t>DESCRIBE</a:t>
            </a:r>
            <a:r>
              <a:rPr lang="zh-CN" altLang="en-US" dirty="0"/>
              <a:t>）。流服务器通过一个</a:t>
            </a:r>
            <a:r>
              <a:rPr lang="en-US" altLang="zh-CN" dirty="0"/>
              <a:t>SDP</a:t>
            </a:r>
            <a:r>
              <a:rPr lang="zh-CN" altLang="en-US" dirty="0"/>
              <a:t>描述来进行反馈，反馈信息包括流数量、媒体类型等信息。客户端再分析该</a:t>
            </a:r>
            <a:r>
              <a:rPr lang="en-US" altLang="zh-CN" dirty="0"/>
              <a:t>SDP</a:t>
            </a:r>
            <a:r>
              <a:rPr lang="zh-CN" altLang="en-US" dirty="0"/>
              <a:t>描述，并为会话中的每一个流发送一个</a:t>
            </a:r>
            <a:r>
              <a:rPr lang="en-US" altLang="zh-CN" dirty="0"/>
              <a:t>RTSP</a:t>
            </a:r>
            <a:r>
              <a:rPr lang="zh-CN" altLang="en-US" dirty="0"/>
              <a:t>建立命令</a:t>
            </a:r>
            <a:r>
              <a:rPr lang="en-US" altLang="zh-CN" dirty="0"/>
              <a:t>(SETUP)</a:t>
            </a:r>
            <a:r>
              <a:rPr lang="zh-CN" altLang="en-US" dirty="0"/>
              <a:t>，</a:t>
            </a:r>
            <a:r>
              <a:rPr lang="en-US" altLang="zh-CN" dirty="0"/>
              <a:t>RTSP</a:t>
            </a:r>
            <a:r>
              <a:rPr lang="zh-CN" altLang="en-US" dirty="0"/>
              <a:t>建立命令告诉服务器客户端用于接收媒体数据的端口。流媒体连接建立完成后，客户端发送一个播放命令</a:t>
            </a:r>
            <a:r>
              <a:rPr lang="en-US" altLang="zh-CN" dirty="0"/>
              <a:t>(PLAY)</a:t>
            </a:r>
            <a:r>
              <a:rPr lang="zh-CN" altLang="en-US" dirty="0"/>
              <a:t>，服务器就开始在</a:t>
            </a:r>
            <a:r>
              <a:rPr lang="en-US" altLang="zh-CN" dirty="0"/>
              <a:t>UDP</a:t>
            </a:r>
            <a:r>
              <a:rPr lang="zh-CN" altLang="en-US" dirty="0"/>
              <a:t>上传送媒体流（</a:t>
            </a:r>
            <a:r>
              <a:rPr lang="en-US" altLang="zh-CN" dirty="0"/>
              <a:t>RTP</a:t>
            </a:r>
            <a:r>
              <a:rPr lang="zh-CN" altLang="en-US" dirty="0"/>
              <a:t>包）到客户端。 在播放过程中客户端还可以向服务器发送命令来控制快进、快退和暂停等。最后，客户端可发送一个终止命令</a:t>
            </a:r>
            <a:r>
              <a:rPr lang="en-US" altLang="zh-CN" dirty="0"/>
              <a:t>(TERADOWN)</a:t>
            </a:r>
            <a:r>
              <a:rPr lang="zh-CN" altLang="en-US" dirty="0"/>
              <a:t>来结束流媒体会话。</a:t>
            </a:r>
          </a:p>
        </p:txBody>
      </p:sp>
    </p:spTree>
    <p:extLst>
      <p:ext uri="{BB962C8B-B14F-4D97-AF65-F5344CB8AC3E}">
        <p14:creationId xmlns:p14="http://schemas.microsoft.com/office/powerpoint/2010/main" val="427511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3234C-A826-4840-8575-1AA93D02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37458"/>
            <a:ext cx="1420906" cy="328707"/>
          </a:xfrm>
        </p:spPr>
        <p:txBody>
          <a:bodyPr>
            <a:normAutofit fontScale="90000"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RTSP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协议相关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E4170EF-630C-4E0C-AA6D-D1EB97460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841" y="990181"/>
            <a:ext cx="5837727" cy="25535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35BEFD-596C-4B72-A0AB-2B925ABCB580}"/>
              </a:ext>
            </a:extLst>
          </p:cNvPr>
          <p:cNvSpPr txBox="1"/>
          <p:nvPr/>
        </p:nvSpPr>
        <p:spPr>
          <a:xfrm>
            <a:off x="340659" y="539931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Describe</a:t>
            </a:r>
            <a:r>
              <a:rPr lang="zh-CN" altLang="en-US" sz="1400" dirty="0"/>
              <a:t>指令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6837C5-D492-49A2-97A4-56827D0FCFDF}"/>
              </a:ext>
            </a:extLst>
          </p:cNvPr>
          <p:cNvSpPr txBox="1"/>
          <p:nvPr/>
        </p:nvSpPr>
        <p:spPr>
          <a:xfrm>
            <a:off x="466165" y="3801035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Setup</a:t>
            </a:r>
            <a:r>
              <a:rPr lang="zh-CN" altLang="en-US" sz="1400" dirty="0"/>
              <a:t>指令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1779F87-603D-48AC-9D52-C1861CE91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41" y="4108812"/>
            <a:ext cx="6922994" cy="24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3234C-A826-4840-8575-1AA93D02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37458"/>
            <a:ext cx="1420906" cy="328707"/>
          </a:xfrm>
        </p:spPr>
        <p:txBody>
          <a:bodyPr>
            <a:normAutofit fontScale="90000"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RTSP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协议相关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35BEFD-596C-4B72-A0AB-2B925ABCB580}"/>
              </a:ext>
            </a:extLst>
          </p:cNvPr>
          <p:cNvSpPr txBox="1"/>
          <p:nvPr/>
        </p:nvSpPr>
        <p:spPr>
          <a:xfrm>
            <a:off x="340659" y="53993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RTP</a:t>
            </a:r>
            <a:r>
              <a:rPr lang="zh-CN" altLang="en-US" sz="1400" dirty="0"/>
              <a:t>协议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F37DC9-B4D8-43A8-BCCF-88AB4332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3" y="2276035"/>
            <a:ext cx="7593106" cy="40884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A4B4FE-3B26-45BD-9FC9-03E114238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9" y="847708"/>
            <a:ext cx="5988423" cy="104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2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3234C-A826-4840-8575-1AA93D02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37458"/>
            <a:ext cx="1420906" cy="328707"/>
          </a:xfrm>
        </p:spPr>
        <p:txBody>
          <a:bodyPr>
            <a:normAutofit fontScale="90000"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RTSP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协议相关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35BEFD-596C-4B72-A0AB-2B925ABCB580}"/>
              </a:ext>
            </a:extLst>
          </p:cNvPr>
          <p:cNvSpPr txBox="1"/>
          <p:nvPr/>
        </p:nvSpPr>
        <p:spPr>
          <a:xfrm>
            <a:off x="340659" y="539931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RTP</a:t>
            </a:r>
            <a:r>
              <a:rPr lang="zh-CN" altLang="en-US" sz="1400" dirty="0"/>
              <a:t>传输</a:t>
            </a:r>
            <a:r>
              <a:rPr lang="en-US" altLang="zh-CN" sz="1400" dirty="0"/>
              <a:t>H264</a:t>
            </a: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BCCBF3-6789-494B-9188-576F866E9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06" y="921474"/>
            <a:ext cx="5362575" cy="10763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B62EE9D-1C7D-42B2-8480-E19D3DCD3B58}"/>
              </a:ext>
            </a:extLst>
          </p:cNvPr>
          <p:cNvSpPr/>
          <p:nvPr/>
        </p:nvSpPr>
        <p:spPr>
          <a:xfrm>
            <a:off x="340659" y="1997799"/>
            <a:ext cx="10927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454545"/>
                </a:solidFill>
              </a:rPr>
              <a:t>Type=28</a:t>
            </a:r>
            <a:r>
              <a:rPr lang="zh-CN" altLang="en-US" sz="1400" dirty="0">
                <a:solidFill>
                  <a:srgbClr val="454545"/>
                </a:solidFill>
              </a:rPr>
              <a:t>（分片）</a:t>
            </a:r>
            <a:endParaRPr lang="en-US" altLang="zh-CN" sz="1400" dirty="0">
              <a:solidFill>
                <a:srgbClr val="454545"/>
              </a:solidFill>
            </a:endParaRPr>
          </a:p>
          <a:p>
            <a:r>
              <a:rPr lang="en-US" altLang="zh-CN" sz="1400" dirty="0">
                <a:solidFill>
                  <a:srgbClr val="454545"/>
                </a:solidFill>
              </a:rPr>
              <a:t>S: 1 bit </a:t>
            </a:r>
            <a:r>
              <a:rPr lang="zh-CN" altLang="en-US" sz="1400" dirty="0">
                <a:solidFill>
                  <a:srgbClr val="454545"/>
                </a:solidFill>
              </a:rPr>
              <a:t>当设置成</a:t>
            </a:r>
            <a:r>
              <a:rPr lang="en-US" altLang="zh-CN" sz="1400" dirty="0">
                <a:solidFill>
                  <a:srgbClr val="454545"/>
                </a:solidFill>
              </a:rPr>
              <a:t>1,</a:t>
            </a:r>
            <a:r>
              <a:rPr lang="zh-CN" altLang="en-US" sz="1400" dirty="0">
                <a:solidFill>
                  <a:srgbClr val="454545"/>
                </a:solidFill>
              </a:rPr>
              <a:t>开始位指示分片</a:t>
            </a:r>
            <a:r>
              <a:rPr lang="en-US" altLang="zh-CN" sz="1400" dirty="0">
                <a:solidFill>
                  <a:srgbClr val="454545"/>
                </a:solidFill>
              </a:rPr>
              <a:t>NAL</a:t>
            </a:r>
            <a:r>
              <a:rPr lang="zh-CN" altLang="en-US" sz="1400" dirty="0">
                <a:solidFill>
                  <a:srgbClr val="454545"/>
                </a:solidFill>
              </a:rPr>
              <a:t>单元的开始。当跟随的</a:t>
            </a:r>
            <a:r>
              <a:rPr lang="en-US" altLang="zh-CN" sz="1400" dirty="0">
                <a:solidFill>
                  <a:srgbClr val="454545"/>
                </a:solidFill>
              </a:rPr>
              <a:t>FU</a:t>
            </a:r>
            <a:r>
              <a:rPr lang="zh-CN" altLang="en-US" sz="1400" dirty="0">
                <a:solidFill>
                  <a:srgbClr val="454545"/>
                </a:solidFill>
              </a:rPr>
              <a:t>荷载不是分片</a:t>
            </a:r>
            <a:r>
              <a:rPr lang="en-US" altLang="zh-CN" sz="1400" dirty="0">
                <a:solidFill>
                  <a:srgbClr val="454545"/>
                </a:solidFill>
              </a:rPr>
              <a:t>NAL</a:t>
            </a:r>
            <a:r>
              <a:rPr lang="zh-CN" altLang="en-US" sz="1400" dirty="0">
                <a:solidFill>
                  <a:srgbClr val="454545"/>
                </a:solidFill>
              </a:rPr>
              <a:t>单元荷载的开始，开始位设为</a:t>
            </a:r>
            <a:r>
              <a:rPr lang="en-US" altLang="zh-CN" sz="1400" dirty="0">
                <a:solidFill>
                  <a:srgbClr val="454545"/>
                </a:solidFill>
              </a:rPr>
              <a:t>0</a:t>
            </a:r>
            <a:r>
              <a:rPr lang="zh-CN" altLang="en-US" sz="1400" dirty="0">
                <a:solidFill>
                  <a:srgbClr val="454545"/>
                </a:solidFill>
              </a:rPr>
              <a:t>。</a:t>
            </a:r>
          </a:p>
          <a:p>
            <a:r>
              <a:rPr lang="en-US" altLang="zh-CN" sz="1400" dirty="0">
                <a:solidFill>
                  <a:srgbClr val="454545"/>
                </a:solidFill>
              </a:rPr>
              <a:t>E: 1 bit </a:t>
            </a:r>
            <a:r>
              <a:rPr lang="zh-CN" altLang="en-US" sz="1400" dirty="0">
                <a:solidFill>
                  <a:srgbClr val="454545"/>
                </a:solidFill>
              </a:rPr>
              <a:t>当设置成</a:t>
            </a:r>
            <a:r>
              <a:rPr lang="en-US" altLang="zh-CN" sz="1400" dirty="0">
                <a:solidFill>
                  <a:srgbClr val="454545"/>
                </a:solidFill>
              </a:rPr>
              <a:t>1, </a:t>
            </a:r>
            <a:r>
              <a:rPr lang="zh-CN" altLang="en-US" sz="1400" dirty="0">
                <a:solidFill>
                  <a:srgbClr val="454545"/>
                </a:solidFill>
              </a:rPr>
              <a:t>结束位指示分片</a:t>
            </a:r>
            <a:r>
              <a:rPr lang="en-US" altLang="zh-CN" sz="1400" dirty="0">
                <a:solidFill>
                  <a:srgbClr val="454545"/>
                </a:solidFill>
              </a:rPr>
              <a:t>NAL</a:t>
            </a:r>
            <a:r>
              <a:rPr lang="zh-CN" altLang="en-US" sz="1400" dirty="0">
                <a:solidFill>
                  <a:srgbClr val="454545"/>
                </a:solidFill>
              </a:rPr>
              <a:t>单元的结束，即</a:t>
            </a:r>
            <a:r>
              <a:rPr lang="en-US" altLang="zh-CN" sz="1400" dirty="0">
                <a:solidFill>
                  <a:srgbClr val="454545"/>
                </a:solidFill>
              </a:rPr>
              <a:t>, </a:t>
            </a:r>
            <a:r>
              <a:rPr lang="zh-CN" altLang="en-US" sz="1400" dirty="0">
                <a:solidFill>
                  <a:srgbClr val="454545"/>
                </a:solidFill>
              </a:rPr>
              <a:t>荷载的最后字节也是分片</a:t>
            </a:r>
            <a:r>
              <a:rPr lang="en-US" altLang="zh-CN" sz="1400" dirty="0">
                <a:solidFill>
                  <a:srgbClr val="454545"/>
                </a:solidFill>
              </a:rPr>
              <a:t>NAL</a:t>
            </a:r>
            <a:r>
              <a:rPr lang="zh-CN" altLang="en-US" sz="1400" dirty="0">
                <a:solidFill>
                  <a:srgbClr val="454545"/>
                </a:solidFill>
              </a:rPr>
              <a:t>单元的最后一个字节。当跟随的 </a:t>
            </a:r>
            <a:r>
              <a:rPr lang="en-US" altLang="zh-CN" sz="1400" dirty="0">
                <a:solidFill>
                  <a:srgbClr val="454545"/>
                </a:solidFill>
              </a:rPr>
              <a:t>FU</a:t>
            </a:r>
            <a:r>
              <a:rPr lang="zh-CN" altLang="en-US" sz="1400" dirty="0">
                <a:solidFill>
                  <a:srgbClr val="454545"/>
                </a:solidFill>
              </a:rPr>
              <a:t>荷载不是分片</a:t>
            </a:r>
            <a:r>
              <a:rPr lang="en-US" altLang="zh-CN" sz="1400" dirty="0">
                <a:solidFill>
                  <a:srgbClr val="454545"/>
                </a:solidFill>
              </a:rPr>
              <a:t>NAL</a:t>
            </a:r>
            <a:r>
              <a:rPr lang="zh-CN" altLang="en-US" sz="1400" dirty="0">
                <a:solidFill>
                  <a:srgbClr val="454545"/>
                </a:solidFill>
              </a:rPr>
              <a:t>单元的最后分片</a:t>
            </a:r>
            <a:r>
              <a:rPr lang="en-US" altLang="zh-CN" sz="1400" dirty="0">
                <a:solidFill>
                  <a:srgbClr val="454545"/>
                </a:solidFill>
              </a:rPr>
              <a:t>,</a:t>
            </a:r>
            <a:r>
              <a:rPr lang="zh-CN" altLang="en-US" sz="1400" dirty="0">
                <a:solidFill>
                  <a:srgbClr val="454545"/>
                </a:solidFill>
              </a:rPr>
              <a:t>结束位设置为</a:t>
            </a:r>
            <a:r>
              <a:rPr lang="en-US" altLang="zh-CN" sz="1400" dirty="0">
                <a:solidFill>
                  <a:srgbClr val="454545"/>
                </a:solidFill>
              </a:rPr>
              <a:t>0</a:t>
            </a:r>
            <a:r>
              <a:rPr lang="zh-CN" altLang="en-US" sz="1400" dirty="0">
                <a:solidFill>
                  <a:srgbClr val="454545"/>
                </a:solidFill>
              </a:rPr>
              <a:t>。</a:t>
            </a:r>
          </a:p>
          <a:p>
            <a:r>
              <a:rPr lang="en-US" altLang="zh-CN" sz="1400" dirty="0">
                <a:solidFill>
                  <a:srgbClr val="454545"/>
                </a:solidFill>
              </a:rPr>
              <a:t>R: 1 bit </a:t>
            </a:r>
            <a:r>
              <a:rPr lang="zh-CN" altLang="en-US" sz="1400" dirty="0">
                <a:solidFill>
                  <a:srgbClr val="454545"/>
                </a:solidFill>
              </a:rPr>
              <a:t>保留位必须设置为</a:t>
            </a:r>
            <a:r>
              <a:rPr lang="en-US" altLang="zh-CN" sz="1400" dirty="0">
                <a:solidFill>
                  <a:srgbClr val="454545"/>
                </a:solidFill>
              </a:rPr>
              <a:t>0</a:t>
            </a:r>
            <a:r>
              <a:rPr lang="zh-CN" altLang="en-US" sz="1400" dirty="0">
                <a:solidFill>
                  <a:srgbClr val="454545"/>
                </a:solidFill>
              </a:rPr>
              <a:t>，接收者必须忽略该位</a:t>
            </a:r>
          </a:p>
          <a:p>
            <a:r>
              <a:rPr lang="zh-CN" altLang="en-US" sz="1400" dirty="0">
                <a:solidFill>
                  <a:srgbClr val="454545"/>
                </a:solidFill>
              </a:rPr>
              <a:t>打包时，原始的</a:t>
            </a:r>
            <a:r>
              <a:rPr lang="en-US" altLang="zh-CN" sz="1400" dirty="0">
                <a:solidFill>
                  <a:srgbClr val="454545"/>
                </a:solidFill>
              </a:rPr>
              <a:t>NAL</a:t>
            </a:r>
            <a:r>
              <a:rPr lang="zh-CN" altLang="en-US" sz="1400" dirty="0">
                <a:solidFill>
                  <a:srgbClr val="454545"/>
                </a:solidFill>
              </a:rPr>
              <a:t>头的前三位为</a:t>
            </a:r>
            <a:r>
              <a:rPr lang="en-US" altLang="zh-CN" sz="1400" dirty="0">
                <a:solidFill>
                  <a:srgbClr val="454545"/>
                </a:solidFill>
              </a:rPr>
              <a:t>FU indicator</a:t>
            </a:r>
            <a:r>
              <a:rPr lang="zh-CN" altLang="en-US" sz="1400" dirty="0">
                <a:solidFill>
                  <a:srgbClr val="454545"/>
                </a:solidFill>
              </a:rPr>
              <a:t>的前三位，原始的</a:t>
            </a:r>
            <a:r>
              <a:rPr lang="en-US" altLang="zh-CN" sz="1400" dirty="0">
                <a:solidFill>
                  <a:srgbClr val="454545"/>
                </a:solidFill>
              </a:rPr>
              <a:t>NAL</a:t>
            </a:r>
            <a:r>
              <a:rPr lang="zh-CN" altLang="en-US" sz="1400" dirty="0">
                <a:solidFill>
                  <a:srgbClr val="454545"/>
                </a:solidFill>
              </a:rPr>
              <a:t>头的后五位为</a:t>
            </a:r>
            <a:r>
              <a:rPr lang="en-US" altLang="zh-CN" sz="1400" dirty="0">
                <a:solidFill>
                  <a:srgbClr val="454545"/>
                </a:solidFill>
              </a:rPr>
              <a:t>FU header</a:t>
            </a:r>
            <a:r>
              <a:rPr lang="zh-CN" altLang="en-US" sz="1400" dirty="0">
                <a:solidFill>
                  <a:srgbClr val="454545"/>
                </a:solidFill>
              </a:rPr>
              <a:t>的后五位。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CB658F-4A65-43FE-9E12-3F271689594C}"/>
              </a:ext>
            </a:extLst>
          </p:cNvPr>
          <p:cNvSpPr txBox="1"/>
          <p:nvPr/>
        </p:nvSpPr>
        <p:spPr>
          <a:xfrm>
            <a:off x="340659" y="3475207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RTP</a:t>
            </a:r>
            <a:r>
              <a:rPr lang="zh-CN" altLang="en-US" sz="1400" dirty="0"/>
              <a:t>传输</a:t>
            </a:r>
            <a:r>
              <a:rPr lang="en-US" altLang="zh-CN" sz="1400" dirty="0"/>
              <a:t>H265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4AE94B6-819B-47A4-86D8-F041B71F8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06" y="3950353"/>
            <a:ext cx="2286000" cy="7143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3D7322-A418-47E2-8F05-9961A2965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88" y="3950353"/>
            <a:ext cx="1295400" cy="74295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87EC2B8-AC63-43F1-BE4B-6A459DE26E64}"/>
              </a:ext>
            </a:extLst>
          </p:cNvPr>
          <p:cNvSpPr/>
          <p:nvPr/>
        </p:nvSpPr>
        <p:spPr>
          <a:xfrm>
            <a:off x="425307" y="4897924"/>
            <a:ext cx="6970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454545"/>
                </a:solidFill>
              </a:rPr>
              <a:t>通常情况下</a:t>
            </a:r>
            <a:r>
              <a:rPr lang="en-US" altLang="zh-CN" sz="1400" dirty="0">
                <a:solidFill>
                  <a:srgbClr val="454545"/>
                </a:solidFill>
              </a:rPr>
              <a:t>F</a:t>
            </a:r>
            <a:r>
              <a:rPr lang="zh-CN" altLang="en-US" sz="1400" dirty="0">
                <a:solidFill>
                  <a:srgbClr val="454545"/>
                </a:solidFill>
              </a:rPr>
              <a:t>为</a:t>
            </a:r>
            <a:r>
              <a:rPr lang="en-US" altLang="zh-CN" sz="1400" dirty="0">
                <a:solidFill>
                  <a:srgbClr val="454545"/>
                </a:solidFill>
              </a:rPr>
              <a:t>0</a:t>
            </a:r>
            <a:r>
              <a:rPr lang="zh-CN" altLang="en-US" sz="1400" dirty="0">
                <a:solidFill>
                  <a:srgbClr val="454545"/>
                </a:solidFill>
              </a:rPr>
              <a:t>，</a:t>
            </a:r>
            <a:r>
              <a:rPr lang="en-US" altLang="zh-CN" sz="1400" dirty="0" err="1">
                <a:solidFill>
                  <a:srgbClr val="454545"/>
                </a:solidFill>
              </a:rPr>
              <a:t>layerid</a:t>
            </a:r>
            <a:r>
              <a:rPr lang="zh-CN" altLang="en-US" sz="1400" dirty="0">
                <a:solidFill>
                  <a:srgbClr val="454545"/>
                </a:solidFill>
              </a:rPr>
              <a:t>为</a:t>
            </a:r>
            <a:r>
              <a:rPr lang="en-US" altLang="zh-CN" sz="1400" dirty="0">
                <a:solidFill>
                  <a:srgbClr val="454545"/>
                </a:solidFill>
              </a:rPr>
              <a:t>0,TID</a:t>
            </a:r>
            <a:r>
              <a:rPr lang="zh-CN" altLang="en-US" sz="1400" dirty="0">
                <a:solidFill>
                  <a:srgbClr val="454545"/>
                </a:solidFill>
              </a:rPr>
              <a:t>为</a:t>
            </a:r>
            <a:r>
              <a:rPr lang="en-US" altLang="zh-CN" sz="1400" dirty="0">
                <a:solidFill>
                  <a:srgbClr val="454545"/>
                </a:solidFill>
              </a:rPr>
              <a:t>1</a:t>
            </a:r>
          </a:p>
          <a:p>
            <a:r>
              <a:rPr lang="en-US" altLang="zh-CN" sz="1400" dirty="0">
                <a:solidFill>
                  <a:srgbClr val="454545"/>
                </a:solidFill>
              </a:rPr>
              <a:t>Type=49(</a:t>
            </a:r>
            <a:r>
              <a:rPr lang="zh-CN" altLang="en-US" sz="1400" dirty="0">
                <a:solidFill>
                  <a:srgbClr val="454545"/>
                </a:solidFill>
              </a:rPr>
              <a:t>分片</a:t>
            </a:r>
            <a:r>
              <a:rPr lang="en-US" altLang="zh-CN" sz="1400" dirty="0">
                <a:solidFill>
                  <a:srgbClr val="454545"/>
                </a:solidFill>
              </a:rPr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951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3234C-A826-4840-8575-1AA93D02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37458"/>
            <a:ext cx="1420906" cy="328707"/>
          </a:xfrm>
        </p:spPr>
        <p:txBody>
          <a:bodyPr>
            <a:normAutofit fontScale="90000"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RTSP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协议相关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35BEFD-596C-4B72-A0AB-2B925ABCB580}"/>
              </a:ext>
            </a:extLst>
          </p:cNvPr>
          <p:cNvSpPr txBox="1"/>
          <p:nvPr/>
        </p:nvSpPr>
        <p:spPr>
          <a:xfrm>
            <a:off x="340659" y="539931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RTSP</a:t>
            </a:r>
            <a:r>
              <a:rPr lang="zh-CN" altLang="en-US" sz="1400" dirty="0"/>
              <a:t>协议心跳包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CE60CE-FFB0-4769-9B69-ABD106D73ADB}"/>
              </a:ext>
            </a:extLst>
          </p:cNvPr>
          <p:cNvSpPr txBox="1"/>
          <p:nvPr/>
        </p:nvSpPr>
        <p:spPr>
          <a:xfrm>
            <a:off x="664674" y="1030941"/>
            <a:ext cx="110163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问题描述：使用</a:t>
            </a:r>
            <a:r>
              <a:rPr lang="en-US" altLang="zh-CN" sz="1400" dirty="0"/>
              <a:t>RTP</a:t>
            </a:r>
            <a:r>
              <a:rPr lang="zh-CN" altLang="en-US" sz="1400" dirty="0"/>
              <a:t>接收服务端数据</a:t>
            </a:r>
            <a:r>
              <a:rPr lang="en-US" altLang="zh-CN" sz="1400" dirty="0"/>
              <a:t>800K</a:t>
            </a:r>
            <a:r>
              <a:rPr lang="zh-CN" altLang="en-US" sz="1400" dirty="0"/>
              <a:t>左右传输停止；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现象：使用</a:t>
            </a:r>
            <a:r>
              <a:rPr lang="en-US" altLang="zh-CN" sz="1400" dirty="0" err="1"/>
              <a:t>wireshark</a:t>
            </a:r>
            <a:r>
              <a:rPr lang="zh-CN" altLang="en-US" sz="1400" dirty="0"/>
              <a:t>抓包分析发现</a:t>
            </a:r>
            <a:r>
              <a:rPr lang="en-US" altLang="zh-CN" sz="1400" dirty="0"/>
              <a:t>TCP</a:t>
            </a:r>
            <a:r>
              <a:rPr lang="zh-CN" altLang="en-US" sz="1400" dirty="0"/>
              <a:t>连接服务器发起了断开连接请求（</a:t>
            </a:r>
            <a:r>
              <a:rPr lang="en-US" altLang="zh-CN" sz="1400" dirty="0"/>
              <a:t>FIN=1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问题解决：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分析代码逻辑；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分析</a:t>
            </a:r>
            <a:r>
              <a:rPr lang="en-US" altLang="zh-CN" sz="1400" dirty="0"/>
              <a:t>TCP</a:t>
            </a:r>
            <a:r>
              <a:rPr lang="zh-CN" altLang="en-US" sz="1400" dirty="0"/>
              <a:t>通信的线程，因为</a:t>
            </a:r>
            <a:r>
              <a:rPr lang="en-US" altLang="zh-CN" sz="1400" dirty="0"/>
              <a:t>RTSP</a:t>
            </a:r>
            <a:r>
              <a:rPr lang="zh-CN" altLang="en-US" sz="1400" dirty="0"/>
              <a:t>完成</a:t>
            </a:r>
            <a:r>
              <a:rPr lang="en-US" altLang="zh-CN" sz="1400" dirty="0"/>
              <a:t>PLAY</a:t>
            </a:r>
            <a:r>
              <a:rPr lang="zh-CN" altLang="en-US" sz="1400" dirty="0"/>
              <a:t>指令后虽然连接一直保持但是没有传输其他数据；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从</a:t>
            </a:r>
            <a:r>
              <a:rPr lang="en-US" altLang="zh-CN" sz="1400" dirty="0"/>
              <a:t>RTSP</a:t>
            </a:r>
            <a:r>
              <a:rPr lang="zh-CN" altLang="en-US" sz="1400" dirty="0"/>
              <a:t>协议入手，</a:t>
            </a:r>
            <a:r>
              <a:rPr lang="en-US" altLang="zh-CN" sz="1400" dirty="0"/>
              <a:t>RTSP</a:t>
            </a:r>
            <a:r>
              <a:rPr lang="zh-CN" altLang="en-US" sz="1400" dirty="0"/>
              <a:t>服务器使用</a:t>
            </a:r>
            <a:r>
              <a:rPr lang="en-US" altLang="zh-CN" sz="1400" dirty="0"/>
              <a:t>UDP</a:t>
            </a:r>
            <a:r>
              <a:rPr lang="zh-CN" altLang="en-US" sz="1400" dirty="0"/>
              <a:t>传输数据，服务器端不知道客户端是否还活着，所以对于每个客户端（</a:t>
            </a:r>
            <a:r>
              <a:rPr lang="en-US" altLang="zh-CN" sz="1400" dirty="0"/>
              <a:t>session</a:t>
            </a:r>
            <a:r>
              <a:rPr lang="zh-CN" altLang="en-US" sz="1400" dirty="0"/>
              <a:t>）维持着一个时钟，防止不存在的客户端一直占着服务器的资源，客户端需要定时的向服务器端发送数据，服务器端收到后重新刷新时钟；</a:t>
            </a:r>
            <a:r>
              <a:rPr lang="en-US" altLang="zh-CN" sz="1400" dirty="0"/>
              <a:t>RTSP</a:t>
            </a:r>
            <a:r>
              <a:rPr lang="zh-CN" altLang="en-US" sz="1400" dirty="0"/>
              <a:t>协议可以使用</a:t>
            </a:r>
            <a:r>
              <a:rPr lang="en-US" altLang="zh-CN" sz="1400" dirty="0" err="1"/>
              <a:t>GET_Parameter</a:t>
            </a:r>
            <a:r>
              <a:rPr lang="zh-CN" altLang="en-US" sz="1400" dirty="0"/>
              <a:t>指令传入客户端的</a:t>
            </a:r>
            <a:r>
              <a:rPr lang="en-US" altLang="zh-CN" sz="1400" dirty="0"/>
              <a:t>session</a:t>
            </a:r>
            <a:r>
              <a:rPr lang="zh-CN" altLang="en-US" sz="1400" dirty="0"/>
              <a:t>刷新；</a:t>
            </a:r>
            <a:endParaRPr lang="en-US" altLang="zh-CN" sz="1400" dirty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231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1781</Words>
  <Application>Microsoft Office PowerPoint</Application>
  <PresentationFormat>宽屏</PresentationFormat>
  <Paragraphs>115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Wingdings</vt:lpstr>
      <vt:lpstr>Office 主题​​</vt:lpstr>
      <vt:lpstr>流媒体相关介绍</vt:lpstr>
      <vt:lpstr>Nginx&amp;RTMP</vt:lpstr>
      <vt:lpstr>Nginx&amp;RTMP</vt:lpstr>
      <vt:lpstr>Nginx&amp;RTMP</vt:lpstr>
      <vt:lpstr>RTSP协议相关</vt:lpstr>
      <vt:lpstr>RTSP协议相关</vt:lpstr>
      <vt:lpstr>RTSP协议相关</vt:lpstr>
      <vt:lpstr>RTSP协议相关</vt:lpstr>
      <vt:lpstr>RTSP协议相关</vt:lpstr>
      <vt:lpstr>FLV格式</vt:lpstr>
      <vt:lpstr>FLV格式</vt:lpstr>
      <vt:lpstr>FLV格式</vt:lpstr>
      <vt:lpstr>MP4格式</vt:lpstr>
      <vt:lpstr>视频播放流程</vt:lpstr>
      <vt:lpstr>H264格式</vt:lpstr>
      <vt:lpstr>AAC格式</vt:lpstr>
      <vt:lpstr>AAC格式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119</cp:revision>
  <dcterms:created xsi:type="dcterms:W3CDTF">2017-11-21T05:42:45Z</dcterms:created>
  <dcterms:modified xsi:type="dcterms:W3CDTF">2017-11-23T06:09:37Z</dcterms:modified>
</cp:coreProperties>
</file>