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9D2670-2893-4A52-901E-443950DADFA9}" type="datetimeFigureOut">
              <a:rPr lang="ro-RO" smtClean="0"/>
              <a:pPr/>
              <a:t>14.04.2014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851648" cy="1828800"/>
          </a:xfrm>
        </p:spPr>
        <p:txBody>
          <a:bodyPr/>
          <a:lstStyle/>
          <a:p>
            <a:r>
              <a:rPr lang="ro-RO" dirty="0" smtClean="0"/>
              <a:t>Interval search tree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854696" cy="1752600"/>
          </a:xfrm>
        </p:spPr>
        <p:txBody>
          <a:bodyPr/>
          <a:lstStyle/>
          <a:p>
            <a:r>
              <a:rPr lang="ro-RO" dirty="0" smtClean="0"/>
              <a:t>Considering a set of intervals,</a:t>
            </a:r>
            <a:r>
              <a:rPr lang="en-US" dirty="0" smtClean="0"/>
              <a:t>find all intervals that overlap with any given interval or point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3929066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Supervisor</a:t>
            </a:r>
            <a:r>
              <a:rPr lang="ro-RO" b="1" dirty="0" smtClean="0"/>
              <a:t>: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Lecturer Ph.D. Cristian Mihăescu</a:t>
            </a:r>
          </a:p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6215074" y="5072074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Author:</a:t>
            </a:r>
            <a:endParaRPr lang="ro-RO" dirty="0" smtClean="0"/>
          </a:p>
          <a:p>
            <a:r>
              <a:rPr lang="ro-RO" dirty="0" smtClean="0"/>
              <a:t>Lucian </a:t>
            </a:r>
            <a:r>
              <a:rPr lang="ro-RO" dirty="0" smtClean="0"/>
              <a:t>Iordache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ro-RO" dirty="0" smtClean="0"/>
              <a:t>Basic ideea</a:t>
            </a:r>
            <a:endParaRPr lang="ro-RO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214554"/>
            <a:ext cx="7001853" cy="4020111"/>
          </a:xfrm>
        </p:spPr>
      </p:pic>
      <p:sp>
        <p:nvSpPr>
          <p:cNvPr id="5" name="TextBox 4"/>
          <p:cNvSpPr txBox="1"/>
          <p:nvPr/>
        </p:nvSpPr>
        <p:spPr>
          <a:xfrm>
            <a:off x="785786" y="1500174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We have</a:t>
            </a:r>
            <a:r>
              <a:rPr lang="en-US" dirty="0" smtClean="0"/>
              <a:t> set of intervals and we want to see if a given </a:t>
            </a:r>
            <a:r>
              <a:rPr lang="ro-RO" dirty="0" smtClean="0"/>
              <a:t>interval </a:t>
            </a:r>
            <a:r>
              <a:rPr lang="en-US" dirty="0" smtClean="0"/>
              <a:t>intersects</a:t>
            </a:r>
            <a:r>
              <a:rPr lang="ro-RO" dirty="0" smtClean="0"/>
              <a:t> any of</a:t>
            </a:r>
            <a:r>
              <a:rPr lang="en-US" dirty="0" smtClean="0"/>
              <a:t> these intervals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3071810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Input: [4,14]</a:t>
            </a:r>
          </a:p>
          <a:p>
            <a:endParaRPr lang="ro-RO" dirty="0" smtClean="0"/>
          </a:p>
          <a:p>
            <a:r>
              <a:rPr lang="ro-RO" dirty="0" smtClean="0"/>
              <a:t>Output:[4,6],[3,14],[2,6],[2,4].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o-RO" dirty="0" smtClean="0"/>
              <a:t>Trivial solution</a:t>
            </a:r>
            <a:endParaRPr lang="ro-RO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14554"/>
            <a:ext cx="6715172" cy="4020111"/>
          </a:xfrm>
        </p:spPr>
      </p:pic>
      <p:sp>
        <p:nvSpPr>
          <p:cNvPr id="6" name="TextBox 5"/>
          <p:cNvSpPr txBox="1"/>
          <p:nvPr/>
        </p:nvSpPr>
        <p:spPr>
          <a:xfrm>
            <a:off x="857224" y="1500174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trivial solution is to visit each interval and test whether it intersects the given point or interval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6786578" y="2714620"/>
            <a:ext cx="2357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For this example will be 7 comparations:</a:t>
            </a:r>
          </a:p>
          <a:p>
            <a:endParaRPr lang="ro-RO" dirty="0"/>
          </a:p>
          <a:p>
            <a:r>
              <a:rPr lang="ro-RO" dirty="0" smtClean="0"/>
              <a:t>?[4,14]ᴖ[4,6]</a:t>
            </a:r>
          </a:p>
          <a:p>
            <a:r>
              <a:rPr lang="ro-RO" dirty="0" smtClean="0"/>
              <a:t>?[4,14]ᴖ[3,14]</a:t>
            </a:r>
          </a:p>
          <a:p>
            <a:r>
              <a:rPr lang="ro-RO" dirty="0" smtClean="0"/>
              <a:t>?[4,14]ᴖ[-1,4]</a:t>
            </a:r>
          </a:p>
          <a:p>
            <a:r>
              <a:rPr lang="ro-RO" dirty="0" smtClean="0"/>
              <a:t>?[4,14]ᴖ[0,2]</a:t>
            </a:r>
          </a:p>
          <a:p>
            <a:r>
              <a:rPr lang="ro-RO" dirty="0" smtClean="0"/>
              <a:t>?[4,14]ᴖ[2,6]</a:t>
            </a:r>
          </a:p>
          <a:p>
            <a:r>
              <a:rPr lang="ro-RO" dirty="0" smtClean="0"/>
              <a:t>?[4,14]ᴖ[2,4]</a:t>
            </a:r>
          </a:p>
          <a:p>
            <a:r>
              <a:rPr lang="ro-RO" dirty="0" smtClean="0"/>
              <a:t>?[4,14]ᴖ[1,3]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o-RO" dirty="0" smtClean="0"/>
              <a:t>Interval search tree</a:t>
            </a:r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714620"/>
            <a:ext cx="5872162" cy="370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1500174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/>
              <a:t>	Interval search tree implentation u</a:t>
            </a:r>
            <a:r>
              <a:rPr lang="en-US" dirty="0" smtClean="0"/>
              <a:t>se a simple ordered tree</a:t>
            </a:r>
            <a:r>
              <a:rPr lang="ro-RO" dirty="0" smtClean="0"/>
              <a:t>,</a:t>
            </a:r>
            <a:r>
              <a:rPr lang="en-US" dirty="0" smtClean="0"/>
              <a:t>ordered by the 'low' values of the intervals, and an extra annotation is added to every node recording the maximum high value of both its </a:t>
            </a:r>
            <a:r>
              <a:rPr lang="en-US" dirty="0" err="1" smtClean="0"/>
              <a:t>subtrees</a:t>
            </a:r>
            <a:r>
              <a:rPr lang="ro-RO" dirty="0" smtClean="0"/>
              <a:t>,so we know that </a:t>
            </a:r>
            <a:r>
              <a:rPr lang="en-US" dirty="0" smtClean="0"/>
              <a:t>two</a:t>
            </a:r>
            <a:r>
              <a:rPr lang="ro-RO" dirty="0" smtClean="0"/>
              <a:t> </a:t>
            </a:r>
            <a:r>
              <a:rPr lang="en-US" dirty="0" smtClean="0"/>
              <a:t>intervals </a:t>
            </a:r>
            <a:r>
              <a:rPr lang="ro-RO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 and </a:t>
            </a:r>
            <a:r>
              <a:rPr lang="en-US" i="1" dirty="0" smtClean="0"/>
              <a:t>B</a:t>
            </a:r>
            <a:r>
              <a:rPr lang="en-US" dirty="0" smtClean="0"/>
              <a:t> overlap only when both </a:t>
            </a:r>
            <a:r>
              <a:rPr lang="ro-RO" dirty="0" smtClean="0"/>
              <a:t> </a:t>
            </a:r>
            <a:r>
              <a:rPr lang="en-US" i="1" dirty="0" err="1" smtClean="0"/>
              <a:t>A</a:t>
            </a:r>
            <a:r>
              <a:rPr lang="en-US" dirty="0" err="1" smtClean="0"/>
              <a:t>.low</a:t>
            </a:r>
            <a:r>
              <a:rPr lang="en-US" dirty="0" smtClean="0"/>
              <a:t> </a:t>
            </a:r>
            <a:r>
              <a:rPr lang="en-US" dirty="0" smtClean="0"/>
              <a:t>≤ </a:t>
            </a:r>
            <a:r>
              <a:rPr lang="en-US" i="1" dirty="0" err="1" smtClean="0"/>
              <a:t>B</a:t>
            </a:r>
            <a:r>
              <a:rPr lang="en-US" dirty="0" err="1" smtClean="0"/>
              <a:t>.high</a:t>
            </a:r>
            <a:r>
              <a:rPr lang="en-US" dirty="0" smtClean="0"/>
              <a:t> and </a:t>
            </a:r>
            <a:r>
              <a:rPr lang="en-US" i="1" dirty="0" err="1" smtClean="0"/>
              <a:t>A</a:t>
            </a:r>
            <a:r>
              <a:rPr lang="en-US" dirty="0" err="1" smtClean="0"/>
              <a:t>.high</a:t>
            </a:r>
            <a:r>
              <a:rPr lang="en-US" dirty="0" smtClean="0"/>
              <a:t> ≥ </a:t>
            </a:r>
            <a:r>
              <a:rPr lang="en-US" i="1" dirty="0" err="1" smtClean="0"/>
              <a:t>B</a:t>
            </a:r>
            <a:r>
              <a:rPr lang="en-US" dirty="0" err="1" smtClean="0"/>
              <a:t>.low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6500826" y="3286124"/>
            <a:ext cx="235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For this example will be 5 comparations:</a:t>
            </a:r>
          </a:p>
          <a:p>
            <a:endParaRPr lang="ro-RO" dirty="0"/>
          </a:p>
          <a:p>
            <a:r>
              <a:rPr lang="ro-RO" dirty="0" smtClean="0"/>
              <a:t>?[4,14]ᴖ[2,4]</a:t>
            </a:r>
          </a:p>
          <a:p>
            <a:r>
              <a:rPr lang="ro-RO" dirty="0" smtClean="0"/>
              <a:t>?[4,14]ᴖ[0,2]</a:t>
            </a:r>
          </a:p>
          <a:p>
            <a:r>
              <a:rPr lang="ro-RO" dirty="0" smtClean="0"/>
              <a:t>?[4,14]ᴖ[3,14]</a:t>
            </a:r>
          </a:p>
          <a:p>
            <a:r>
              <a:rPr lang="ro-RO" dirty="0" smtClean="0"/>
              <a:t>?[4,14]ᴖ[2,6]</a:t>
            </a:r>
          </a:p>
          <a:p>
            <a:r>
              <a:rPr lang="ro-RO" dirty="0" smtClean="0"/>
              <a:t>?[4,14]ᴖ[4,6]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7772400" cy="1143000"/>
          </a:xfrm>
        </p:spPr>
        <p:txBody>
          <a:bodyPr/>
          <a:lstStyle/>
          <a:p>
            <a:r>
              <a:rPr lang="ro-RO" dirty="0" smtClean="0"/>
              <a:t>Structure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7858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 smtClean="0"/>
              <a:t>struct </a:t>
            </a:r>
            <a:r>
              <a:rPr lang="ro-RO" i="1" dirty="0"/>
              <a:t>BSTNode </a:t>
            </a:r>
          </a:p>
          <a:p>
            <a:r>
              <a:rPr lang="ro-RO" i="1" dirty="0"/>
              <a:t>{ </a:t>
            </a:r>
          </a:p>
          <a:p>
            <a:r>
              <a:rPr lang="ro-RO" dirty="0"/>
              <a:t>BSTNode *left; </a:t>
            </a:r>
          </a:p>
          <a:p>
            <a:r>
              <a:rPr lang="ro-RO" dirty="0"/>
              <a:t>BSTNode *right; </a:t>
            </a:r>
          </a:p>
          <a:p>
            <a:r>
              <a:rPr lang="ro-RO" i="1" dirty="0"/>
              <a:t>Interval nodeInfo; </a:t>
            </a:r>
          </a:p>
          <a:p>
            <a:r>
              <a:rPr lang="ro-RO" i="1" dirty="0"/>
              <a:t>int maxRight; </a:t>
            </a:r>
          </a:p>
          <a:p>
            <a:r>
              <a:rPr lang="ro-RO" i="1" dirty="0"/>
              <a:t>}; </a:t>
            </a:r>
            <a:endParaRPr lang="ro-RO" i="1" dirty="0" smtClean="0"/>
          </a:p>
          <a:p>
            <a:endParaRPr lang="ro-RO" i="1" dirty="0" smtClean="0"/>
          </a:p>
          <a:p>
            <a:r>
              <a:rPr lang="ro-RO" dirty="0"/>
              <a:t>Where: </a:t>
            </a:r>
          </a:p>
          <a:p>
            <a:r>
              <a:rPr lang="en-US" dirty="0" err="1" smtClean="0"/>
              <a:t>BSTNode</a:t>
            </a:r>
            <a:r>
              <a:rPr lang="en-US" dirty="0" smtClean="0"/>
              <a:t> </a:t>
            </a:r>
            <a:r>
              <a:rPr lang="en-US" dirty="0"/>
              <a:t>*left-is a pointer to the left node of the tree </a:t>
            </a:r>
          </a:p>
          <a:p>
            <a:r>
              <a:rPr lang="en-US" dirty="0" err="1" smtClean="0"/>
              <a:t>BSTNode</a:t>
            </a:r>
            <a:r>
              <a:rPr lang="en-US" dirty="0" smtClean="0"/>
              <a:t> </a:t>
            </a:r>
            <a:r>
              <a:rPr lang="en-US" dirty="0"/>
              <a:t>*right- is a pointer to the right node of the tree </a:t>
            </a:r>
          </a:p>
          <a:p>
            <a:r>
              <a:rPr lang="ro-RO" dirty="0" smtClean="0"/>
              <a:t>Interval nodeInfo keep the left and the right end of the interval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maxRight</a:t>
            </a:r>
            <a:r>
              <a:rPr lang="en-US" dirty="0"/>
              <a:t>-keep the maximum end of the intervals added </a:t>
            </a:r>
          </a:p>
          <a:p>
            <a:endParaRPr lang="ro-RO" dirty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Running time</a:t>
            </a:r>
            <a:br>
              <a:rPr lang="ro-RO" dirty="0" smtClean="0"/>
            </a:br>
            <a:r>
              <a:rPr lang="ro-RO" dirty="0" smtClean="0"/>
              <a:t>(computed)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286000"/>
            <a:ext cx="7772400" cy="4572000"/>
          </a:xfrm>
        </p:spPr>
        <p:txBody>
          <a:bodyPr/>
          <a:lstStyle/>
          <a:p>
            <a:r>
              <a:rPr lang="ro-RO" dirty="0" smtClean="0"/>
              <a:t>Trivial solution: </a:t>
            </a:r>
            <a:r>
              <a:rPr lang="az-Cyrl-AZ" dirty="0" smtClean="0"/>
              <a:t>Ѳ</a:t>
            </a:r>
            <a:r>
              <a:rPr lang="ro-RO" dirty="0" smtClean="0"/>
              <a:t>(n</a:t>
            </a:r>
            <a:r>
              <a:rPr lang="ro-RO" dirty="0" smtClean="0"/>
              <a:t>) time,</a:t>
            </a:r>
            <a:r>
              <a:rPr lang="en-US" dirty="0" smtClean="0"/>
              <a:t> where </a:t>
            </a:r>
            <a:r>
              <a:rPr lang="en-US" i="1" dirty="0" smtClean="0"/>
              <a:t>n</a:t>
            </a:r>
            <a:r>
              <a:rPr lang="en-US" dirty="0" smtClean="0"/>
              <a:t> is the number of intervals in the collection</a:t>
            </a:r>
            <a:r>
              <a:rPr lang="ro-RO" dirty="0" smtClean="0"/>
              <a:t>.</a:t>
            </a:r>
          </a:p>
          <a:p>
            <a:r>
              <a:rPr lang="ro-RO" dirty="0" smtClean="0"/>
              <a:t>Interval search tree:</a:t>
            </a:r>
            <a:r>
              <a:rPr lang="az-Cyrl-AZ" dirty="0" smtClean="0"/>
              <a:t> Ѳ</a:t>
            </a:r>
            <a:r>
              <a:rPr lang="ro-RO" dirty="0" smtClean="0"/>
              <a:t>(</a:t>
            </a:r>
            <a:r>
              <a:rPr lang="ro-RO" i="1" dirty="0" smtClean="0"/>
              <a:t>nlog n</a:t>
            </a:r>
            <a:r>
              <a:rPr lang="en-US" dirty="0" smtClean="0"/>
              <a:t>) </a:t>
            </a:r>
            <a:r>
              <a:rPr lang="ro-RO" dirty="0" smtClean="0"/>
              <a:t>avarage </a:t>
            </a:r>
            <a:r>
              <a:rPr lang="en-US" dirty="0" smtClean="0"/>
              <a:t>time</a:t>
            </a:r>
            <a:r>
              <a:rPr lang="ro-RO" dirty="0" smtClean="0"/>
              <a:t>,</a:t>
            </a:r>
            <a:r>
              <a:rPr lang="az-Cyrl-AZ" dirty="0" smtClean="0"/>
              <a:t> Ѳ</a:t>
            </a:r>
            <a:r>
              <a:rPr lang="ro-RO" dirty="0" smtClean="0"/>
              <a:t>(n</a:t>
            </a:r>
            <a:r>
              <a:rPr lang="ro-RO" dirty="0" smtClean="0"/>
              <a:t>)  worst case(when all intervals intersects),</a:t>
            </a:r>
            <a:r>
              <a:rPr lang="en-US" dirty="0" smtClean="0"/>
              <a:t> where </a:t>
            </a:r>
            <a:r>
              <a:rPr lang="en-US" i="1" dirty="0" smtClean="0"/>
              <a:t>n</a:t>
            </a:r>
            <a:r>
              <a:rPr lang="en-US" dirty="0" smtClean="0"/>
              <a:t> is the number of intervals in the </a:t>
            </a:r>
            <a:r>
              <a:rPr lang="en-US" dirty="0" smtClean="0"/>
              <a:t>collection</a:t>
            </a:r>
            <a:r>
              <a:rPr lang="ro-RO" dirty="0" smtClean="0"/>
              <a:t>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Demonstration</a:t>
            </a:r>
            <a:br>
              <a:rPr lang="ro-RO" dirty="0" smtClean="0"/>
            </a:br>
            <a:r>
              <a:rPr lang="ro-RO" dirty="0" smtClean="0"/>
              <a:t>-Master Theorem-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143116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The master theorem concerns recurrence</a:t>
            </a:r>
            <a:endParaRPr lang="ro-RO" dirty="0" smtClean="0"/>
          </a:p>
          <a:p>
            <a:pPr>
              <a:buNone/>
            </a:pPr>
            <a:r>
              <a:rPr lang="en-US" dirty="0" smtClean="0"/>
              <a:t>relations of the form:</a:t>
            </a:r>
            <a:endParaRPr lang="ro-RO" dirty="0" smtClean="0"/>
          </a:p>
          <a:p>
            <a:r>
              <a:rPr lang="ro-RO" b="1" i="1" dirty="0" smtClean="0"/>
              <a:t>T(n) = aT(n/b) + f(n) </a:t>
            </a:r>
            <a:r>
              <a:rPr lang="ro-RO" dirty="0" smtClean="0"/>
              <a:t>, where: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a</a:t>
            </a:r>
            <a:r>
              <a:rPr lang="en-US" dirty="0" smtClean="0"/>
              <a:t> is the number of </a:t>
            </a:r>
            <a:r>
              <a:rPr lang="en-US" dirty="0" err="1" smtClean="0"/>
              <a:t>subproblems</a:t>
            </a:r>
            <a:r>
              <a:rPr lang="en-US" dirty="0" smtClean="0"/>
              <a:t> in the recursion.</a:t>
            </a: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 is the size of each </a:t>
            </a:r>
            <a:r>
              <a:rPr lang="en-US" dirty="0" err="1" smtClean="0"/>
              <a:t>subproblem</a:t>
            </a: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n</a:t>
            </a:r>
            <a:r>
              <a:rPr lang="en-US" dirty="0" smtClean="0"/>
              <a:t> is the size of the problem.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f</a:t>
            </a:r>
            <a:r>
              <a:rPr lang="en-US" dirty="0" smtClean="0"/>
              <a:t> (</a:t>
            </a:r>
            <a:r>
              <a:rPr lang="en-US" i="1" dirty="0" smtClean="0"/>
              <a:t>n</a:t>
            </a:r>
            <a:r>
              <a:rPr lang="en-US" dirty="0" smtClean="0"/>
              <a:t>) is the cost of the work done outside the recursive calls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Demonstration</a:t>
            </a:r>
            <a:br>
              <a:rPr lang="ro-RO" dirty="0" smtClean="0"/>
            </a:br>
            <a:r>
              <a:rPr lang="ro-RO" dirty="0" smtClean="0"/>
              <a:t>-Master Theorem-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2860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	In our case : a = </a:t>
            </a:r>
            <a:r>
              <a:rPr lang="ro-RO" dirty="0" smtClean="0"/>
              <a:t>2 </a:t>
            </a:r>
            <a:r>
              <a:rPr lang="ro-RO" dirty="0" smtClean="0"/>
              <a:t>, b = </a:t>
            </a:r>
            <a:r>
              <a:rPr lang="ro-RO" dirty="0" smtClean="0"/>
              <a:t>2 </a:t>
            </a:r>
            <a:r>
              <a:rPr lang="ro-RO" dirty="0" smtClean="0"/>
              <a:t>, f(n) = </a:t>
            </a:r>
            <a:r>
              <a:rPr lang="az-Cyrl-AZ" dirty="0" smtClean="0"/>
              <a:t>Ѳ</a:t>
            </a:r>
            <a:r>
              <a:rPr lang="ro-RO" b="1" dirty="0" smtClean="0"/>
              <a:t>(</a:t>
            </a:r>
            <a:r>
              <a:rPr lang="ro-RO" dirty="0" smtClean="0"/>
              <a:t>1),so </a:t>
            </a:r>
            <a:r>
              <a:rPr lang="ro-RO" dirty="0" smtClean="0"/>
              <a:t>recurence relation is</a:t>
            </a:r>
            <a:r>
              <a:rPr lang="ro-RO" dirty="0" smtClean="0"/>
              <a:t>: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1357290" y="3286124"/>
          <a:ext cx="4572000" cy="1912937"/>
        </p:xfrm>
        <a:graphic>
          <a:graphicData uri="http://schemas.openxmlformats.org/presentationml/2006/ole">
            <p:oleObj spid="_x0000_s2063" name="Equation" r:id="rId3" imgW="2184120" imgH="9144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Running time</a:t>
            </a:r>
            <a:br>
              <a:rPr lang="ro-RO" dirty="0" smtClean="0"/>
            </a:br>
            <a:r>
              <a:rPr lang="ro-RO" dirty="0" smtClean="0"/>
              <a:t>(measured)</a:t>
            </a:r>
            <a:endParaRPr lang="ro-RO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7286625" cy="458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447</TotalTime>
  <Words>223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Flow</vt:lpstr>
      <vt:lpstr>Microsoft Equation 3.0</vt:lpstr>
      <vt:lpstr>Interval search tree</vt:lpstr>
      <vt:lpstr>Basic ideea</vt:lpstr>
      <vt:lpstr>Trivial solution</vt:lpstr>
      <vt:lpstr>Interval search tree</vt:lpstr>
      <vt:lpstr>Structure</vt:lpstr>
      <vt:lpstr>Running time (computed)</vt:lpstr>
      <vt:lpstr>Demonstration -Master Theorem-</vt:lpstr>
      <vt:lpstr>Demonstration -Master Theorem-</vt:lpstr>
      <vt:lpstr>Running time (measured)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search trees</dc:title>
  <dc:creator>Luci</dc:creator>
  <cp:lastModifiedBy>Lucian Iordache</cp:lastModifiedBy>
  <cp:revision>72</cp:revision>
  <dcterms:created xsi:type="dcterms:W3CDTF">2014-03-15T11:39:06Z</dcterms:created>
  <dcterms:modified xsi:type="dcterms:W3CDTF">2014-04-14T17:10:09Z</dcterms:modified>
</cp:coreProperties>
</file>