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1" r:id="rId9"/>
    <p:sldId id="264" r:id="rId10"/>
    <p:sldId id="265" r:id="rId11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8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A22FD-B677-43E8-BB36-348071949439}" type="datetimeFigureOut">
              <a:rPr lang="ro-RO" smtClean="0"/>
              <a:t>15.04.2014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C67D4-E582-43F4-8C1A-7AC79E52049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670-2893-4A52-901E-443950DADFA9}" type="datetimeFigureOut">
              <a:rPr lang="ro-RO" smtClean="0"/>
              <a:pPr/>
              <a:t>15.04.2014</a:t>
            </a:fld>
            <a:endParaRPr lang="ro-RO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5BD8-1774-4470-B28A-C1E486A2D9FC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670-2893-4A52-901E-443950DADFA9}" type="datetimeFigureOut">
              <a:rPr lang="ro-RO" smtClean="0"/>
              <a:pPr/>
              <a:t>15.04.2014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5BD8-1774-4470-B28A-C1E486A2D9FC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670-2893-4A52-901E-443950DADFA9}" type="datetimeFigureOut">
              <a:rPr lang="ro-RO" smtClean="0"/>
              <a:pPr/>
              <a:t>15.04.2014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5BD8-1774-4470-B28A-C1E486A2D9FC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670-2893-4A52-901E-443950DADFA9}" type="datetimeFigureOut">
              <a:rPr lang="ro-RO" smtClean="0"/>
              <a:pPr/>
              <a:t>15.04.2014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5BD8-1774-4470-B28A-C1E486A2D9FC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670-2893-4A52-901E-443950DADFA9}" type="datetimeFigureOut">
              <a:rPr lang="ro-RO" smtClean="0"/>
              <a:pPr/>
              <a:t>15.04.2014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5BD8-1774-4470-B28A-C1E486A2D9FC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670-2893-4A52-901E-443950DADFA9}" type="datetimeFigureOut">
              <a:rPr lang="ro-RO" smtClean="0"/>
              <a:pPr/>
              <a:t>15.04.2014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5BD8-1774-4470-B28A-C1E486A2D9FC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670-2893-4A52-901E-443950DADFA9}" type="datetimeFigureOut">
              <a:rPr lang="ro-RO" smtClean="0"/>
              <a:pPr/>
              <a:t>15.04.2014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5BD8-1774-4470-B28A-C1E486A2D9FC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670-2893-4A52-901E-443950DADFA9}" type="datetimeFigureOut">
              <a:rPr lang="ro-RO" smtClean="0"/>
              <a:pPr/>
              <a:t>15.04.2014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5BD8-1774-4470-B28A-C1E486A2D9FC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670-2893-4A52-901E-443950DADFA9}" type="datetimeFigureOut">
              <a:rPr lang="ro-RO" smtClean="0"/>
              <a:pPr/>
              <a:t>15.04.2014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5BD8-1774-4470-B28A-C1E486A2D9FC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670-2893-4A52-901E-443950DADFA9}" type="datetimeFigureOut">
              <a:rPr lang="ro-RO" smtClean="0"/>
              <a:pPr/>
              <a:t>15.04.2014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5BD8-1774-4470-B28A-C1E486A2D9FC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670-2893-4A52-901E-443950DADFA9}" type="datetimeFigureOut">
              <a:rPr lang="ro-RO" smtClean="0"/>
              <a:pPr/>
              <a:t>15.04.2014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24A5BD8-1774-4470-B28A-C1E486A2D9FC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9D2670-2893-4A52-901E-443950DADFA9}" type="datetimeFigureOut">
              <a:rPr lang="ro-RO" smtClean="0"/>
              <a:pPr/>
              <a:t>15.04.2014</a:t>
            </a:fld>
            <a:endParaRPr lang="ro-RO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4A5BD8-1774-4470-B28A-C1E486A2D9FC}" type="slidenum">
              <a:rPr lang="ro-RO" smtClean="0"/>
              <a:pPr/>
              <a:t>‹#›</a:t>
            </a:fld>
            <a:endParaRPr lang="ro-RO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haescu/ADS/tree/master/BST/Geometric%20Applications/Interval%20Search%20by%20Iordache%20Lucia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571480"/>
            <a:ext cx="7851648" cy="1828800"/>
          </a:xfrm>
        </p:spPr>
        <p:txBody>
          <a:bodyPr/>
          <a:lstStyle/>
          <a:p>
            <a:r>
              <a:rPr lang="ro-RO" dirty="0" smtClean="0"/>
              <a:t>Interval search tree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2285992"/>
            <a:ext cx="7854696" cy="1752600"/>
          </a:xfrm>
        </p:spPr>
        <p:txBody>
          <a:bodyPr/>
          <a:lstStyle/>
          <a:p>
            <a:r>
              <a:rPr lang="ro-RO" dirty="0" smtClean="0"/>
              <a:t>DCTI – IT Companies Seminary</a:t>
            </a:r>
            <a:endParaRPr lang="ro-RO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3929066"/>
            <a:ext cx="3000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Coordinator</a:t>
            </a:r>
            <a:r>
              <a:rPr lang="ro-RO" b="1" dirty="0" smtClean="0"/>
              <a:t>:</a:t>
            </a:r>
            <a:endParaRPr lang="ro-RO" b="1" dirty="0" smtClean="0"/>
          </a:p>
          <a:p>
            <a:r>
              <a:rPr lang="vi-VN" dirty="0" smtClean="0"/>
              <a:t> Associate professor Cristian Mihăescu, PhD. </a:t>
            </a:r>
            <a:endParaRPr lang="ro-RO" dirty="0" smtClean="0"/>
          </a:p>
          <a:p>
            <a:endParaRPr lang="ro-RO" dirty="0"/>
          </a:p>
        </p:txBody>
      </p:sp>
      <p:sp>
        <p:nvSpPr>
          <p:cNvPr id="5" name="TextBox 4"/>
          <p:cNvSpPr txBox="1"/>
          <p:nvPr/>
        </p:nvSpPr>
        <p:spPr>
          <a:xfrm>
            <a:off x="6143636" y="5072074"/>
            <a:ext cx="3429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Author:</a:t>
            </a:r>
            <a:endParaRPr lang="ro-RO" dirty="0" smtClean="0"/>
          </a:p>
          <a:p>
            <a:r>
              <a:rPr lang="ro-RO" dirty="0" smtClean="0"/>
              <a:t>Lucian </a:t>
            </a:r>
            <a:r>
              <a:rPr lang="ro-RO" dirty="0" smtClean="0"/>
              <a:t>Iordache,</a:t>
            </a:r>
          </a:p>
          <a:p>
            <a:r>
              <a:rPr lang="ro-RO" dirty="0" smtClean="0"/>
              <a:t>CE</a:t>
            </a:r>
            <a:r>
              <a:rPr lang="ro-RO" dirty="0" smtClean="0"/>
              <a:t>, 2-nd year</a:t>
            </a:r>
            <a:endParaRPr lang="ro-RO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786182" y="6215082"/>
            <a:ext cx="2133600" cy="365125"/>
          </a:xfrm>
        </p:spPr>
        <p:txBody>
          <a:bodyPr/>
          <a:lstStyle/>
          <a:p>
            <a:r>
              <a:rPr lang="ro-RO" sz="2000" dirty="0" smtClean="0"/>
              <a:t>  April, 2014</a:t>
            </a:r>
            <a:endParaRPr lang="ro-RO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Bibliography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2000240"/>
            <a:ext cx="8229600" cy="4389120"/>
          </a:xfrm>
        </p:spPr>
        <p:txBody>
          <a:bodyPr/>
          <a:lstStyle/>
          <a:p>
            <a:r>
              <a:rPr lang="ro-RO" dirty="0" smtClean="0"/>
              <a:t>Wikipedia.org</a:t>
            </a:r>
          </a:p>
          <a:p>
            <a:r>
              <a:rPr lang="ro-RO" dirty="0" smtClean="0"/>
              <a:t>Google.ro</a:t>
            </a:r>
          </a:p>
          <a:p>
            <a:r>
              <a:rPr lang="vi-VN" dirty="0" smtClean="0"/>
              <a:t>Dumitru Dan Burdescu, Marian Cristian </a:t>
            </a:r>
            <a:r>
              <a:rPr lang="vi-VN" dirty="0" smtClean="0"/>
              <a:t>Mihăescu</a:t>
            </a:r>
            <a:r>
              <a:rPr lang="ro-RO" dirty="0" smtClean="0"/>
              <a:t>-</a:t>
            </a:r>
            <a:r>
              <a:rPr lang="vi-VN" dirty="0" smtClean="0"/>
              <a:t>Algorithms </a:t>
            </a:r>
            <a:r>
              <a:rPr lang="vi-VN" dirty="0" smtClean="0"/>
              <a:t>and Data Structures</a:t>
            </a:r>
            <a:endParaRPr lang="ro-RO" dirty="0" smtClean="0"/>
          </a:p>
          <a:p>
            <a:endParaRPr lang="ro-RO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ro-RO" dirty="0" smtClean="0"/>
              <a:t>Problem statement</a:t>
            </a:r>
            <a:endParaRPr lang="ro-RO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2214554"/>
            <a:ext cx="7001853" cy="4020111"/>
          </a:xfrm>
        </p:spPr>
      </p:pic>
      <p:sp>
        <p:nvSpPr>
          <p:cNvPr id="5" name="TextBox 4"/>
          <p:cNvSpPr txBox="1"/>
          <p:nvPr/>
        </p:nvSpPr>
        <p:spPr>
          <a:xfrm>
            <a:off x="785786" y="1500174"/>
            <a:ext cx="742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	</a:t>
            </a:r>
            <a:r>
              <a:rPr lang="en-US" dirty="0" smtClean="0"/>
              <a:t>Considering </a:t>
            </a:r>
            <a:r>
              <a:rPr lang="en-US" dirty="0" smtClean="0"/>
              <a:t>a set of intervals</a:t>
            </a:r>
            <a:r>
              <a:rPr lang="en-US" dirty="0" smtClean="0"/>
              <a:t>,</a:t>
            </a:r>
            <a:r>
              <a:rPr lang="ro-RO" dirty="0" smtClean="0"/>
              <a:t> </a:t>
            </a:r>
            <a:r>
              <a:rPr lang="en-US" dirty="0" smtClean="0"/>
              <a:t>find </a:t>
            </a:r>
            <a:r>
              <a:rPr lang="en-US" dirty="0" smtClean="0"/>
              <a:t>all intervals that overlap with any given interval or point. </a:t>
            </a:r>
            <a:endParaRPr lang="ro-RO" dirty="0"/>
          </a:p>
        </p:txBody>
      </p:sp>
      <p:sp>
        <p:nvSpPr>
          <p:cNvPr id="6" name="TextBox 5"/>
          <p:cNvSpPr txBox="1"/>
          <p:nvPr/>
        </p:nvSpPr>
        <p:spPr>
          <a:xfrm>
            <a:off x="6072198" y="3071810"/>
            <a:ext cx="3429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Input: [4,14]</a:t>
            </a:r>
          </a:p>
          <a:p>
            <a:endParaRPr lang="ro-RO" dirty="0" smtClean="0"/>
          </a:p>
          <a:p>
            <a:r>
              <a:rPr lang="ro-RO" dirty="0" smtClean="0"/>
              <a:t>Output:[4,6],[3,14],[2,6],[2,4].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ro-RO" dirty="0" smtClean="0"/>
              <a:t>Trivial solution</a:t>
            </a:r>
            <a:endParaRPr lang="ro-RO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2214554"/>
            <a:ext cx="6715172" cy="4020111"/>
          </a:xfrm>
        </p:spPr>
      </p:pic>
      <p:sp>
        <p:nvSpPr>
          <p:cNvPr id="6" name="TextBox 5"/>
          <p:cNvSpPr txBox="1"/>
          <p:nvPr/>
        </p:nvSpPr>
        <p:spPr>
          <a:xfrm>
            <a:off x="857224" y="1500174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	</a:t>
            </a:r>
            <a:r>
              <a:rPr lang="en-US" dirty="0" smtClean="0"/>
              <a:t>The </a:t>
            </a:r>
            <a:r>
              <a:rPr lang="en-US" dirty="0" smtClean="0"/>
              <a:t>trivial solution is to visit each interval and test whether it intersects the given point or interval</a:t>
            </a:r>
            <a:r>
              <a:rPr lang="ro-RO" dirty="0" smtClean="0"/>
              <a:t>.</a:t>
            </a:r>
            <a:endParaRPr lang="ro-RO" dirty="0"/>
          </a:p>
        </p:txBody>
      </p:sp>
      <p:sp>
        <p:nvSpPr>
          <p:cNvPr id="8" name="TextBox 7"/>
          <p:cNvSpPr txBox="1"/>
          <p:nvPr/>
        </p:nvSpPr>
        <p:spPr>
          <a:xfrm>
            <a:off x="6786578" y="2714620"/>
            <a:ext cx="23574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For this example will be 7 comparations:</a:t>
            </a:r>
          </a:p>
          <a:p>
            <a:endParaRPr lang="ro-RO" dirty="0"/>
          </a:p>
          <a:p>
            <a:r>
              <a:rPr lang="ro-RO" dirty="0" smtClean="0"/>
              <a:t>?[4,14]ᴖ[4,6]</a:t>
            </a:r>
          </a:p>
          <a:p>
            <a:r>
              <a:rPr lang="ro-RO" dirty="0" smtClean="0"/>
              <a:t>?[4,14]ᴖ[3,14]</a:t>
            </a:r>
          </a:p>
          <a:p>
            <a:r>
              <a:rPr lang="ro-RO" dirty="0" smtClean="0"/>
              <a:t>?[4,14]ᴖ[-1,4]</a:t>
            </a:r>
          </a:p>
          <a:p>
            <a:r>
              <a:rPr lang="ro-RO" dirty="0" smtClean="0"/>
              <a:t>?[4,14]ᴖ[0,2]</a:t>
            </a:r>
          </a:p>
          <a:p>
            <a:r>
              <a:rPr lang="ro-RO" dirty="0" smtClean="0"/>
              <a:t>?[4,14]ᴖ[2,6]</a:t>
            </a:r>
          </a:p>
          <a:p>
            <a:r>
              <a:rPr lang="ro-RO" dirty="0" smtClean="0"/>
              <a:t>?[4,14]ᴖ[2,4]</a:t>
            </a:r>
          </a:p>
          <a:p>
            <a:r>
              <a:rPr lang="ro-RO" dirty="0" smtClean="0"/>
              <a:t>?[4,14]ᴖ[1,3]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ro-RO" dirty="0" smtClean="0"/>
              <a:t>Interval search tree</a:t>
            </a:r>
            <a:endParaRPr lang="ro-RO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714620"/>
            <a:ext cx="5872162" cy="370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00034" y="1500174"/>
            <a:ext cx="835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dirty="0" smtClean="0"/>
              <a:t>	Interval search tree implentation u</a:t>
            </a:r>
            <a:r>
              <a:rPr lang="en-US" dirty="0" smtClean="0"/>
              <a:t>se a simple ordered tree</a:t>
            </a:r>
            <a:r>
              <a:rPr lang="ro-RO" dirty="0" smtClean="0"/>
              <a:t>,</a:t>
            </a:r>
            <a:r>
              <a:rPr lang="en-US" dirty="0" smtClean="0"/>
              <a:t>ordered by the 'low' values of the intervals, and an extra annotation is added to every node recording the maximum high value of both its </a:t>
            </a:r>
            <a:r>
              <a:rPr lang="en-US" dirty="0" err="1" smtClean="0"/>
              <a:t>subtrees</a:t>
            </a:r>
            <a:r>
              <a:rPr lang="ro-RO" dirty="0" smtClean="0"/>
              <a:t>,so we know that </a:t>
            </a:r>
            <a:r>
              <a:rPr lang="en-US" dirty="0" smtClean="0"/>
              <a:t>two</a:t>
            </a:r>
            <a:r>
              <a:rPr lang="ro-RO" dirty="0" smtClean="0"/>
              <a:t> </a:t>
            </a:r>
            <a:r>
              <a:rPr lang="en-US" dirty="0" smtClean="0"/>
              <a:t>intervals </a:t>
            </a:r>
            <a:r>
              <a:rPr lang="ro-RO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 and </a:t>
            </a:r>
            <a:r>
              <a:rPr lang="en-US" i="1" dirty="0" smtClean="0"/>
              <a:t>B</a:t>
            </a:r>
            <a:r>
              <a:rPr lang="en-US" dirty="0" smtClean="0"/>
              <a:t> overlap only when both </a:t>
            </a:r>
            <a:r>
              <a:rPr lang="ro-RO" dirty="0" smtClean="0"/>
              <a:t> </a:t>
            </a:r>
            <a:r>
              <a:rPr lang="en-US" i="1" dirty="0" err="1" smtClean="0"/>
              <a:t>A</a:t>
            </a:r>
            <a:r>
              <a:rPr lang="en-US" dirty="0" err="1" smtClean="0"/>
              <a:t>.low</a:t>
            </a:r>
            <a:r>
              <a:rPr lang="en-US" dirty="0" smtClean="0"/>
              <a:t> ≤ </a:t>
            </a:r>
            <a:r>
              <a:rPr lang="en-US" i="1" dirty="0" err="1" smtClean="0"/>
              <a:t>B</a:t>
            </a:r>
            <a:r>
              <a:rPr lang="en-US" dirty="0" err="1" smtClean="0"/>
              <a:t>.high</a:t>
            </a:r>
            <a:r>
              <a:rPr lang="en-US" dirty="0" smtClean="0"/>
              <a:t> and </a:t>
            </a:r>
            <a:r>
              <a:rPr lang="en-US" i="1" dirty="0" err="1" smtClean="0"/>
              <a:t>A</a:t>
            </a:r>
            <a:r>
              <a:rPr lang="en-US" dirty="0" err="1" smtClean="0"/>
              <a:t>.high</a:t>
            </a:r>
            <a:r>
              <a:rPr lang="en-US" dirty="0" smtClean="0"/>
              <a:t> ≥ </a:t>
            </a:r>
            <a:r>
              <a:rPr lang="en-US" i="1" dirty="0" err="1" smtClean="0"/>
              <a:t>B</a:t>
            </a:r>
            <a:r>
              <a:rPr lang="en-US" dirty="0" err="1" smtClean="0"/>
              <a:t>.low</a:t>
            </a:r>
            <a:r>
              <a:rPr lang="ro-RO" dirty="0" smtClean="0"/>
              <a:t>.</a:t>
            </a:r>
            <a:endParaRPr lang="ro-RO" dirty="0"/>
          </a:p>
        </p:txBody>
      </p:sp>
      <p:sp>
        <p:nvSpPr>
          <p:cNvPr id="6" name="TextBox 5"/>
          <p:cNvSpPr txBox="1"/>
          <p:nvPr/>
        </p:nvSpPr>
        <p:spPr>
          <a:xfrm>
            <a:off x="6500826" y="3286124"/>
            <a:ext cx="2357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For this example will be 5 comparations:</a:t>
            </a:r>
          </a:p>
          <a:p>
            <a:endParaRPr lang="ro-RO" dirty="0"/>
          </a:p>
          <a:p>
            <a:r>
              <a:rPr lang="ro-RO" dirty="0" smtClean="0"/>
              <a:t>?[4,14]ᴖ[2,4]</a:t>
            </a:r>
          </a:p>
          <a:p>
            <a:r>
              <a:rPr lang="ro-RO" dirty="0" smtClean="0"/>
              <a:t>?[4,14]ᴖ[0,2]</a:t>
            </a:r>
          </a:p>
          <a:p>
            <a:r>
              <a:rPr lang="ro-RO" dirty="0" smtClean="0"/>
              <a:t>?[4,14]ᴖ[3,14]</a:t>
            </a:r>
          </a:p>
          <a:p>
            <a:r>
              <a:rPr lang="ro-RO" dirty="0" smtClean="0"/>
              <a:t>?[4,14]ᴖ[2,6]</a:t>
            </a:r>
          </a:p>
          <a:p>
            <a:r>
              <a:rPr lang="ro-RO" dirty="0" smtClean="0"/>
              <a:t>?[4,14]ᴖ[4,6]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85728"/>
            <a:ext cx="7772400" cy="1143000"/>
          </a:xfrm>
        </p:spPr>
        <p:txBody>
          <a:bodyPr/>
          <a:lstStyle/>
          <a:p>
            <a:r>
              <a:rPr lang="ro-RO" dirty="0" smtClean="0"/>
              <a:t>Structure</a:t>
            </a:r>
            <a:endParaRPr lang="ro-RO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1643050"/>
            <a:ext cx="2857520" cy="2571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i="1" dirty="0" smtClean="0">
                <a:solidFill>
                  <a:schemeClr val="accent1"/>
                </a:solidFill>
              </a:rPr>
              <a:t>struct</a:t>
            </a:r>
            <a:r>
              <a:rPr lang="ro-RO" i="1" dirty="0" smtClean="0"/>
              <a:t> </a:t>
            </a:r>
            <a:r>
              <a:rPr lang="ro-RO" i="1" dirty="0"/>
              <a:t>BSTNode </a:t>
            </a:r>
          </a:p>
          <a:p>
            <a:r>
              <a:rPr lang="ro-RO" i="1" dirty="0"/>
              <a:t>{ </a:t>
            </a:r>
          </a:p>
          <a:p>
            <a:r>
              <a:rPr lang="ro-RO" dirty="0"/>
              <a:t>BSTNode *left; </a:t>
            </a:r>
          </a:p>
          <a:p>
            <a:r>
              <a:rPr lang="ro-RO" dirty="0"/>
              <a:t>BSTNode *right; </a:t>
            </a:r>
          </a:p>
          <a:p>
            <a:r>
              <a:rPr lang="ro-RO" i="1" dirty="0"/>
              <a:t>Interval nodeInfo; </a:t>
            </a:r>
          </a:p>
          <a:p>
            <a:r>
              <a:rPr lang="ro-RO" i="1" dirty="0">
                <a:solidFill>
                  <a:schemeClr val="accent1"/>
                </a:solidFill>
              </a:rPr>
              <a:t>int</a:t>
            </a:r>
            <a:r>
              <a:rPr lang="ro-RO" i="1" dirty="0"/>
              <a:t> maxRight; </a:t>
            </a:r>
          </a:p>
          <a:p>
            <a:r>
              <a:rPr lang="ro-RO" i="1" dirty="0"/>
              <a:t>}; </a:t>
            </a:r>
            <a:endParaRPr lang="ro-RO" i="1" dirty="0" smtClean="0"/>
          </a:p>
          <a:p>
            <a:endParaRPr lang="ro-RO" dirty="0"/>
          </a:p>
          <a:p>
            <a:endParaRPr lang="ro-RO" dirty="0"/>
          </a:p>
        </p:txBody>
      </p:sp>
      <p:sp>
        <p:nvSpPr>
          <p:cNvPr id="5" name="TextBox 4"/>
          <p:cNvSpPr txBox="1"/>
          <p:nvPr/>
        </p:nvSpPr>
        <p:spPr>
          <a:xfrm>
            <a:off x="3500430" y="1785926"/>
            <a:ext cx="45720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/>
              <a:t>Where: </a:t>
            </a:r>
          </a:p>
          <a:p>
            <a:r>
              <a:rPr lang="en-US" sz="1600" dirty="0" err="1" smtClean="0"/>
              <a:t>BSTNode</a:t>
            </a:r>
            <a:r>
              <a:rPr lang="en-US" sz="1600" dirty="0" smtClean="0"/>
              <a:t> *left-is a pointer to the left node of the tree </a:t>
            </a:r>
          </a:p>
          <a:p>
            <a:r>
              <a:rPr lang="en-US" sz="1600" dirty="0" err="1" smtClean="0"/>
              <a:t>BSTNode</a:t>
            </a:r>
            <a:r>
              <a:rPr lang="en-US" sz="1600" dirty="0" smtClean="0"/>
              <a:t> *right- is a pointer to the right node of the tree </a:t>
            </a:r>
          </a:p>
          <a:p>
            <a:r>
              <a:rPr lang="ro-RO" sz="1600" dirty="0" smtClean="0"/>
              <a:t>Interval nodeInfo keep the left and the right end of the interval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maxRight</a:t>
            </a:r>
            <a:r>
              <a:rPr lang="en-US" sz="1600" dirty="0" smtClean="0"/>
              <a:t>-keep the maximum end of the intervals added </a:t>
            </a:r>
          </a:p>
          <a:p>
            <a:endParaRPr lang="ro-RO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4286256"/>
            <a:ext cx="8143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Base function prototipes:</a:t>
            </a:r>
          </a:p>
          <a:p>
            <a:endParaRPr lang="ro-RO" dirty="0" smtClean="0"/>
          </a:p>
          <a:p>
            <a:pPr>
              <a:buFont typeface="Courier New" pitchFamily="49" charset="0"/>
              <a:buChar char="o"/>
            </a:pPr>
            <a:r>
              <a:rPr lang="ro-RO" dirty="0" smtClean="0">
                <a:solidFill>
                  <a:srgbClr val="0070C0"/>
                </a:solidFill>
              </a:rPr>
              <a:t>    struct </a:t>
            </a:r>
            <a:r>
              <a:rPr lang="ro-RO" dirty="0" smtClean="0"/>
              <a:t>BSTNode *insert(</a:t>
            </a:r>
            <a:r>
              <a:rPr lang="ro-RO" dirty="0" smtClean="0">
                <a:solidFill>
                  <a:srgbClr val="0070C0"/>
                </a:solidFill>
              </a:rPr>
              <a:t>struct </a:t>
            </a:r>
            <a:r>
              <a:rPr lang="ro-RO" dirty="0" smtClean="0"/>
              <a:t>BSTNode *root,Interval *newInterval);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ro-RO" dirty="0" smtClean="0">
                <a:solidFill>
                  <a:srgbClr val="0070C0"/>
                </a:solidFill>
              </a:rPr>
              <a:t>void</a:t>
            </a:r>
            <a:r>
              <a:rPr lang="ro-RO" dirty="0" smtClean="0"/>
              <a:t> searchPoint(</a:t>
            </a:r>
            <a:r>
              <a:rPr lang="ro-RO" dirty="0" smtClean="0">
                <a:solidFill>
                  <a:srgbClr val="0070C0"/>
                </a:solidFill>
              </a:rPr>
              <a:t>struct </a:t>
            </a:r>
            <a:r>
              <a:rPr lang="ro-RO" dirty="0" smtClean="0"/>
              <a:t>BSTNode *node,</a:t>
            </a:r>
            <a:r>
              <a:rPr lang="ro-RO" dirty="0" smtClean="0">
                <a:solidFill>
                  <a:schemeClr val="accent1"/>
                </a:solidFill>
              </a:rPr>
              <a:t>int</a:t>
            </a:r>
            <a:r>
              <a:rPr lang="ro-RO" dirty="0" smtClean="0"/>
              <a:t> point,FILE *fo);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ro-RO" dirty="0" smtClean="0">
                <a:solidFill>
                  <a:srgbClr val="0070C0"/>
                </a:solidFill>
              </a:rPr>
              <a:t>void</a:t>
            </a:r>
            <a:r>
              <a:rPr lang="ro-RO" dirty="0" smtClean="0"/>
              <a:t> segmentIntersect(</a:t>
            </a:r>
            <a:r>
              <a:rPr lang="ro-RO" dirty="0" smtClean="0">
                <a:solidFill>
                  <a:srgbClr val="0070C0"/>
                </a:solidFill>
              </a:rPr>
              <a:t>struct</a:t>
            </a:r>
            <a:r>
              <a:rPr lang="ro-RO" dirty="0" smtClean="0"/>
              <a:t> BSTNode *node,</a:t>
            </a:r>
            <a:r>
              <a:rPr lang="ro-RO" dirty="0" smtClean="0"/>
              <a:t>I</a:t>
            </a:r>
            <a:r>
              <a:rPr lang="ro-RO" dirty="0" smtClean="0"/>
              <a:t>nterval *interval,FILE *fo);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572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Running time</a:t>
            </a:r>
            <a:br>
              <a:rPr lang="ro-RO" dirty="0" smtClean="0"/>
            </a:br>
            <a:r>
              <a:rPr lang="ro-RO" dirty="0" smtClean="0"/>
              <a:t>(computed)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2286000"/>
            <a:ext cx="7772400" cy="4572000"/>
          </a:xfrm>
        </p:spPr>
        <p:txBody>
          <a:bodyPr/>
          <a:lstStyle/>
          <a:p>
            <a:r>
              <a:rPr lang="ro-RO" dirty="0" smtClean="0"/>
              <a:t>Trivial solution: </a:t>
            </a:r>
            <a:r>
              <a:rPr lang="az-Cyrl-AZ" dirty="0" smtClean="0"/>
              <a:t>Ѳ</a:t>
            </a:r>
            <a:r>
              <a:rPr lang="ro-RO" dirty="0" smtClean="0"/>
              <a:t>(n) time,</a:t>
            </a:r>
            <a:r>
              <a:rPr lang="en-US" dirty="0" smtClean="0"/>
              <a:t> where </a:t>
            </a:r>
            <a:r>
              <a:rPr lang="en-US" i="1" dirty="0" smtClean="0"/>
              <a:t>n</a:t>
            </a:r>
            <a:r>
              <a:rPr lang="en-US" dirty="0" smtClean="0"/>
              <a:t> is the number of intervals in the collection</a:t>
            </a:r>
            <a:r>
              <a:rPr lang="ro-RO" dirty="0" smtClean="0"/>
              <a:t>.</a:t>
            </a:r>
          </a:p>
          <a:p>
            <a:r>
              <a:rPr lang="ro-RO" dirty="0" smtClean="0"/>
              <a:t>Interval search tree:</a:t>
            </a:r>
            <a:r>
              <a:rPr lang="az-Cyrl-AZ" dirty="0" smtClean="0"/>
              <a:t> Ѳ</a:t>
            </a:r>
            <a:r>
              <a:rPr lang="ro-RO" dirty="0" smtClean="0"/>
              <a:t>(</a:t>
            </a:r>
            <a:r>
              <a:rPr lang="ro-RO" i="1" dirty="0" smtClean="0"/>
              <a:t>nlog n</a:t>
            </a:r>
            <a:r>
              <a:rPr lang="en-US" dirty="0" smtClean="0"/>
              <a:t>) </a:t>
            </a:r>
            <a:r>
              <a:rPr lang="ro-RO" dirty="0" smtClean="0"/>
              <a:t>avarage </a:t>
            </a:r>
            <a:r>
              <a:rPr lang="en-US" dirty="0" smtClean="0"/>
              <a:t>time</a:t>
            </a:r>
            <a:r>
              <a:rPr lang="ro-RO" dirty="0" smtClean="0"/>
              <a:t>,</a:t>
            </a:r>
            <a:r>
              <a:rPr lang="az-Cyrl-AZ" dirty="0" smtClean="0"/>
              <a:t> Ѳ</a:t>
            </a:r>
            <a:r>
              <a:rPr lang="ro-RO" dirty="0" smtClean="0"/>
              <a:t>(n)  worst case(when all intervals intersects),</a:t>
            </a:r>
            <a:r>
              <a:rPr lang="en-US" dirty="0" smtClean="0"/>
              <a:t> where </a:t>
            </a:r>
            <a:r>
              <a:rPr lang="en-US" i="1" dirty="0" smtClean="0"/>
              <a:t>n</a:t>
            </a:r>
            <a:r>
              <a:rPr lang="en-US" dirty="0" smtClean="0"/>
              <a:t> is the number of intervals in the collection</a:t>
            </a:r>
            <a:r>
              <a:rPr lang="ro-RO" dirty="0" smtClean="0"/>
              <a:t>.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92867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Demonstration</a:t>
            </a:r>
            <a:br>
              <a:rPr lang="ro-RO" dirty="0" smtClean="0"/>
            </a:br>
            <a:r>
              <a:rPr lang="ro-RO" dirty="0" smtClean="0"/>
              <a:t>-Master Theorem-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143116"/>
            <a:ext cx="4071966" cy="4500594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o-RO" dirty="0" smtClean="0"/>
              <a:t>	</a:t>
            </a:r>
            <a:r>
              <a:rPr lang="en-US" dirty="0" smtClean="0"/>
              <a:t>The master theorem concerns recurrence</a:t>
            </a:r>
            <a:endParaRPr lang="ro-RO" dirty="0" smtClean="0"/>
          </a:p>
          <a:p>
            <a:pPr>
              <a:buNone/>
            </a:pPr>
            <a:r>
              <a:rPr lang="en-US" dirty="0" smtClean="0"/>
              <a:t>relations of the form:</a:t>
            </a:r>
            <a:endParaRPr lang="ro-RO" dirty="0" smtClean="0"/>
          </a:p>
          <a:p>
            <a:r>
              <a:rPr lang="ro-RO" b="1" i="1" dirty="0" smtClean="0"/>
              <a:t>T(n) = aT(n/b) + f(n) </a:t>
            </a:r>
            <a:r>
              <a:rPr lang="ro-RO" dirty="0" smtClean="0"/>
              <a:t>, where:</a:t>
            </a:r>
          </a:p>
          <a:p>
            <a:pPr>
              <a:buFont typeface="Wingdings" pitchFamily="2" charset="2"/>
              <a:buChar char="Ø"/>
            </a:pPr>
            <a:r>
              <a:rPr lang="en-US" i="1" dirty="0" smtClean="0"/>
              <a:t>a</a:t>
            </a:r>
            <a:r>
              <a:rPr lang="en-US" dirty="0" smtClean="0"/>
              <a:t> is the number of </a:t>
            </a:r>
            <a:r>
              <a:rPr lang="en-US" dirty="0" err="1" smtClean="0"/>
              <a:t>subproblems</a:t>
            </a:r>
            <a:r>
              <a:rPr lang="en-US" dirty="0" smtClean="0"/>
              <a:t> in the recursion.</a:t>
            </a:r>
            <a:endParaRPr lang="ro-RO" dirty="0" smtClean="0"/>
          </a:p>
          <a:p>
            <a:pPr>
              <a:buFont typeface="Wingdings" pitchFamily="2" charset="2"/>
              <a:buChar char="Ø"/>
            </a:pPr>
            <a:r>
              <a:rPr lang="en-US" i="1" dirty="0" smtClean="0"/>
              <a:t>n</a:t>
            </a:r>
            <a:r>
              <a:rPr lang="en-US" dirty="0" smtClean="0"/>
              <a:t>/</a:t>
            </a:r>
            <a:r>
              <a:rPr lang="en-US" i="1" dirty="0" smtClean="0"/>
              <a:t>b</a:t>
            </a:r>
            <a:r>
              <a:rPr lang="en-US" dirty="0" smtClean="0"/>
              <a:t> is the size of each </a:t>
            </a:r>
            <a:r>
              <a:rPr lang="en-US" dirty="0" err="1" smtClean="0"/>
              <a:t>subproblem</a:t>
            </a:r>
            <a:endParaRPr lang="ro-RO" dirty="0" smtClean="0"/>
          </a:p>
          <a:p>
            <a:pPr>
              <a:buFont typeface="Wingdings" pitchFamily="2" charset="2"/>
              <a:buChar char="Ø"/>
            </a:pPr>
            <a:r>
              <a:rPr lang="en-US" i="1" dirty="0" smtClean="0"/>
              <a:t>n</a:t>
            </a:r>
            <a:r>
              <a:rPr lang="en-US" dirty="0" smtClean="0"/>
              <a:t> is the size of the problem.</a:t>
            </a:r>
          </a:p>
          <a:p>
            <a:pPr>
              <a:buFont typeface="Wingdings" pitchFamily="2" charset="2"/>
              <a:buChar char="Ø"/>
            </a:pPr>
            <a:r>
              <a:rPr lang="en-US" i="1" dirty="0" smtClean="0"/>
              <a:t>f</a:t>
            </a:r>
            <a:r>
              <a:rPr lang="en-US" dirty="0" smtClean="0"/>
              <a:t> (</a:t>
            </a:r>
            <a:r>
              <a:rPr lang="en-US" i="1" dirty="0" smtClean="0"/>
              <a:t>n</a:t>
            </a:r>
            <a:r>
              <a:rPr lang="en-US" dirty="0" smtClean="0"/>
              <a:t>) is the cost of the work done outside the recursive calls</a:t>
            </a:r>
            <a:endParaRPr lang="ro-RO" dirty="0" smtClean="0"/>
          </a:p>
          <a:p>
            <a:endParaRPr lang="ro-RO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00562" y="2071678"/>
            <a:ext cx="4071934" cy="43577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ro-RO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 our case : a = 2 , b = 2 , f(n) = </a:t>
            </a:r>
            <a:r>
              <a:rPr kumimoji="0" lang="az-Cyrl-AZ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Ѳ</a:t>
            </a:r>
            <a:r>
              <a:rPr kumimoji="0" lang="ro-RO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ro-RO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1),so recurence relation is:</a:t>
            </a:r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4786313" y="3357562"/>
          <a:ext cx="4268493" cy="1785950"/>
        </p:xfrm>
        <a:graphic>
          <a:graphicData uri="http://schemas.openxmlformats.org/presentationml/2006/ole">
            <p:oleObj spid="_x0000_s3073" name="Equation" r:id="rId3" imgW="2184120" imgH="914400" progId="Equation.3">
              <p:embed/>
            </p:oleObj>
          </a:graphicData>
        </a:graphic>
      </p:graphicFrame>
      <p:cxnSp>
        <p:nvCxnSpPr>
          <p:cNvPr id="7" name="Straight Connector 6"/>
          <p:cNvCxnSpPr/>
          <p:nvPr/>
        </p:nvCxnSpPr>
        <p:spPr>
          <a:xfrm rot="16200000" flipH="1">
            <a:off x="2214558" y="4429120"/>
            <a:ext cx="478632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785794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Running time</a:t>
            </a:r>
            <a:br>
              <a:rPr lang="ro-RO" dirty="0" smtClean="0"/>
            </a:br>
            <a:r>
              <a:rPr lang="ro-RO" dirty="0" smtClean="0"/>
              <a:t>(measured)</a:t>
            </a:r>
            <a:endParaRPr lang="ro-RO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928802"/>
            <a:ext cx="7286625" cy="4588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8794" y="2357430"/>
            <a:ext cx="5000660" cy="1350644"/>
          </a:xfrm>
        </p:spPr>
        <p:txBody>
          <a:bodyPr>
            <a:normAutofit fontScale="925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buNone/>
            </a:pPr>
            <a:r>
              <a:rPr lang="ro-RO" sz="7200" b="1" spc="50" dirty="0" smtClean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you!</a:t>
            </a:r>
            <a:endParaRPr lang="ro-RO" sz="7200" b="1" spc="50" dirty="0">
              <a:ln w="11430"/>
              <a:solidFill>
                <a:schemeClr val="accent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5286388"/>
            <a:ext cx="8643998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implementation of the algorithm can be </a:t>
            </a:r>
            <a:r>
              <a:rPr lang="en-US" dirty="0" smtClean="0">
                <a:solidFill>
                  <a:schemeClr val="bg1"/>
                </a:solidFill>
              </a:rPr>
              <a:t>found</a:t>
            </a:r>
            <a:r>
              <a:rPr lang="ro-RO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at:</a:t>
            </a:r>
          </a:p>
          <a:p>
            <a:r>
              <a:rPr lang="ro-RO" dirty="0" smtClean="0">
                <a:solidFill>
                  <a:schemeClr val="accent1"/>
                </a:solidFill>
                <a:hlinkClick r:id="rId2"/>
              </a:rPr>
              <a:t>https://github.com/mihaescu/ADS/tree/master/BST/Geometric%20Applications/Interval%20Search%20by%20Iordache%20Lucian</a:t>
            </a:r>
            <a:endParaRPr lang="ro-RO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495</TotalTime>
  <Words>253</Words>
  <Application>Microsoft Office PowerPoint</Application>
  <PresentationFormat>On-screen Show (4:3)</PresentationFormat>
  <Paragraphs>71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Flow</vt:lpstr>
      <vt:lpstr>Equation</vt:lpstr>
      <vt:lpstr>Interval search tree</vt:lpstr>
      <vt:lpstr>Problem statement</vt:lpstr>
      <vt:lpstr>Trivial solution</vt:lpstr>
      <vt:lpstr>Interval search tree</vt:lpstr>
      <vt:lpstr>Structure</vt:lpstr>
      <vt:lpstr>Running time (computed)</vt:lpstr>
      <vt:lpstr>Demonstration -Master Theorem-</vt:lpstr>
      <vt:lpstr>Running time (measured)</vt:lpstr>
      <vt:lpstr>Slide 9</vt:lpstr>
      <vt:lpstr>Bibliography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Interval search trees</dc:title>
  <dc:creator>Luci</dc:creator>
  <cp:lastModifiedBy>Lucian Iordache</cp:lastModifiedBy>
  <cp:revision>81</cp:revision>
  <dcterms:created xsi:type="dcterms:W3CDTF">2014-03-15T11:39:06Z</dcterms:created>
  <dcterms:modified xsi:type="dcterms:W3CDTF">2014-04-15T13:29:12Z</dcterms:modified>
</cp:coreProperties>
</file>