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9F24-E177-499B-ABD2-E045433C482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4DCF9-3435-4EA3-9296-34FECDDF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022B539-8F3C-4DEA-BA7D-BD8C223F1CB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0ACBEC-251A-4AFB-87EC-B08430CDD3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Huffman Coding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343400"/>
            <a:ext cx="6400800" cy="863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Student: Samir-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Prejbeanu</a:t>
            </a:r>
            <a:endParaRPr lang="en-US" dirty="0" smtClean="0"/>
          </a:p>
          <a:p>
            <a:pPr algn="l"/>
            <a:r>
              <a:rPr lang="en-US" dirty="0" smtClean="0"/>
              <a:t>Coordinator: </a:t>
            </a:r>
            <a:r>
              <a:rPr lang="en-US" dirty="0" smtClean="0">
                <a:latin typeface="Candara" pitchFamily="34" charset="0"/>
              </a:rPr>
              <a:t>Conf</a:t>
            </a:r>
            <a:r>
              <a:rPr lang="en-US" dirty="0">
                <a:latin typeface="Candara" pitchFamily="34" charset="0"/>
              </a:rPr>
              <a:t>. Dr. </a:t>
            </a:r>
            <a:r>
              <a:rPr lang="en-US" dirty="0" err="1">
                <a:latin typeface="Candara" pitchFamily="34" charset="0"/>
              </a:rPr>
              <a:t>Ing</a:t>
            </a:r>
            <a:r>
              <a:rPr lang="en-US" dirty="0">
                <a:latin typeface="Candara" pitchFamily="34" charset="0"/>
              </a:rPr>
              <a:t>. </a:t>
            </a:r>
            <a:r>
              <a:rPr lang="en-US" dirty="0" err="1">
                <a:latin typeface="Candara" pitchFamily="34" charset="0"/>
              </a:rPr>
              <a:t>Cristian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Mihaescu</a:t>
            </a:r>
            <a:endParaRPr lang="en-US" dirty="0">
              <a:latin typeface="Candara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Huffman Tree </a:t>
            </a:r>
          </a:p>
          <a:p>
            <a:pPr algn="ctr"/>
            <a:endParaRPr lang="en-US" b="1" dirty="0"/>
          </a:p>
          <a:p>
            <a:pPr algn="ctr"/>
            <a:r>
              <a:rPr lang="pt-BR" b="1" dirty="0"/>
              <a:t>( )-[23</a:t>
            </a:r>
            <a:r>
              <a:rPr lang="pt-BR" b="1" dirty="0" smtClean="0"/>
              <a:t>]</a:t>
            </a:r>
          </a:p>
          <a:p>
            <a:pPr algn="ctr"/>
            <a:r>
              <a:rPr lang="pt-BR" b="1" dirty="0"/>
              <a:t>	</a:t>
            </a:r>
          </a:p>
          <a:p>
            <a:pPr algn="ctr"/>
            <a:r>
              <a:rPr lang="pt-BR" b="1" dirty="0"/>
              <a:t>( )-[12]	( )-[11</a:t>
            </a:r>
            <a:r>
              <a:rPr lang="pt-BR" b="1" dirty="0" smtClean="0"/>
              <a:t>]</a:t>
            </a:r>
          </a:p>
          <a:p>
            <a:pPr algn="ctr"/>
            <a:r>
              <a:rPr lang="pt-BR" b="1" dirty="0"/>
              <a:t>	</a:t>
            </a:r>
          </a:p>
          <a:p>
            <a:pPr algn="ctr"/>
            <a:r>
              <a:rPr lang="pt-BR" b="1" dirty="0"/>
              <a:t>( )-[6]	</a:t>
            </a:r>
            <a:r>
              <a:rPr lang="pt-BR" b="1" dirty="0" smtClean="0"/>
              <a:t>      ( </a:t>
            </a:r>
            <a:r>
              <a:rPr lang="pt-BR" b="1" dirty="0"/>
              <a:t>)-[6]	</a:t>
            </a:r>
            <a:r>
              <a:rPr lang="pt-BR" b="1" dirty="0" smtClean="0"/>
              <a:t>                        ( </a:t>
            </a:r>
            <a:r>
              <a:rPr lang="pt-BR" b="1" dirty="0"/>
              <a:t>)-[7]	</a:t>
            </a:r>
            <a:r>
              <a:rPr lang="pt-BR" b="1" dirty="0" smtClean="0"/>
              <a:t>	( </a:t>
            </a:r>
            <a:r>
              <a:rPr lang="pt-BR" b="1" dirty="0"/>
              <a:t>)-[4</a:t>
            </a:r>
            <a:r>
              <a:rPr lang="pt-BR" b="1" dirty="0" smtClean="0"/>
              <a:t>]</a:t>
            </a:r>
          </a:p>
          <a:p>
            <a:pPr algn="ctr"/>
            <a:r>
              <a:rPr lang="pt-BR" b="1" dirty="0"/>
              <a:t>	</a:t>
            </a:r>
          </a:p>
          <a:p>
            <a:pPr algn="ctr"/>
            <a:r>
              <a:rPr lang="pt-BR" b="1" dirty="0"/>
              <a:t>(n)-[3]	(i)-[3]	(e)-[3]	( )-[3]	( )-[4]	(s)-[3]	(T)-[2]	(b)-[2</a:t>
            </a:r>
            <a:r>
              <a:rPr lang="pt-BR" b="1" dirty="0" smtClean="0"/>
              <a:t>]</a:t>
            </a:r>
          </a:p>
          <a:p>
            <a:pPr algn="ctr"/>
            <a:r>
              <a:rPr lang="pt-BR" b="1" dirty="0"/>
              <a:t>	</a:t>
            </a:r>
          </a:p>
          <a:p>
            <a:pPr algn="ctr"/>
            <a:r>
              <a:rPr lang="pt-BR" b="1" dirty="0"/>
              <a:t>(.)-[2]	(u)-[1]	( )-[2]	( )-[2</a:t>
            </a:r>
            <a:r>
              <a:rPr lang="pt-BR" b="1" dirty="0" smtClean="0"/>
              <a:t>]</a:t>
            </a:r>
          </a:p>
          <a:p>
            <a:pPr algn="ctr"/>
            <a:r>
              <a:rPr lang="pt-BR" b="1" dirty="0"/>
              <a:t>	</a:t>
            </a:r>
          </a:p>
          <a:p>
            <a:pPr algn="ctr"/>
            <a:r>
              <a:rPr lang="pt-BR" b="1" dirty="0" smtClean="0"/>
              <a:t>			(</a:t>
            </a:r>
            <a:r>
              <a:rPr lang="pt-BR" b="1" dirty="0"/>
              <a:t>r)-[1]	(h)-[1]	(q)-[1]	(a)-[1]	</a:t>
            </a:r>
          </a:p>
          <a:p>
            <a:pPr algn="ctr"/>
            <a:endParaRPr lang="en-US" b="1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672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0600" y="1981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90800" y="24384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33800" y="24384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78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4384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00200" y="3051959"/>
            <a:ext cx="5334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33600" y="3051959"/>
            <a:ext cx="1524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76600" y="3051959"/>
            <a:ext cx="3048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1400" y="3051959"/>
            <a:ext cx="4572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181600" y="3051959"/>
            <a:ext cx="2286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10200" y="3051959"/>
            <a:ext cx="3810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705600" y="3051959"/>
            <a:ext cx="1524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10400" y="3051959"/>
            <a:ext cx="609600" cy="22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29000" y="3810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29000" y="3581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962400" y="3581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648200" y="4191000"/>
            <a:ext cx="2667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14900" y="4191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029200" y="3581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81600" y="35814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48400" y="41910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48400" y="419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6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6: </a:t>
            </a:r>
            <a:r>
              <a:rPr lang="en-US" dirty="0" smtClean="0"/>
              <a:t>Compression Ratio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73233"/>
              </p:ext>
            </p:extLst>
          </p:nvPr>
        </p:nvGraphicFramePr>
        <p:xfrm>
          <a:off x="990600" y="2209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 Bits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2.23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 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 Bits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3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Huffman Coding:</a:t>
            </a:r>
          </a:p>
          <a:p>
            <a:pPr lvl="1"/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dirty="0" smtClean="0"/>
              <a:t>	Entropy encoding algorithm</a:t>
            </a:r>
          </a:p>
          <a:p>
            <a:pPr lvl="1"/>
            <a:r>
              <a:rPr lang="en-US" dirty="0" smtClean="0"/>
              <a:t>-	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 </a:t>
            </a:r>
            <a:r>
              <a:rPr lang="en-US" dirty="0" smtClean="0"/>
              <a:t>lossless data compression</a:t>
            </a:r>
          </a:p>
          <a:p>
            <a:pPr lvl="1"/>
            <a:r>
              <a:rPr lang="en-US" dirty="0" smtClean="0"/>
              <a:t>-	Is using </a:t>
            </a:r>
            <a:r>
              <a:rPr lang="en-US" dirty="0"/>
              <a:t>a </a:t>
            </a:r>
            <a:r>
              <a:rPr lang="en-US" dirty="0" smtClean="0"/>
              <a:t>variable-length code</a:t>
            </a:r>
            <a:r>
              <a:rPr lang="en-US" dirty="0"/>
              <a:t> </a:t>
            </a:r>
            <a:r>
              <a:rPr lang="en-US" dirty="0" smtClean="0"/>
              <a:t>for </a:t>
            </a:r>
            <a:r>
              <a:rPr lang="en-US" dirty="0"/>
              <a:t>encoding a source symbol (such as a character in a 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	Is using </a:t>
            </a:r>
            <a:r>
              <a:rPr lang="en-US" dirty="0"/>
              <a:t>a specific method for choosing the representation for each symbol, resulting in a </a:t>
            </a:r>
            <a:r>
              <a:rPr lang="en-US" dirty="0" smtClean="0"/>
              <a:t>prefix code</a:t>
            </a:r>
            <a:r>
              <a:rPr lang="en-US" dirty="0"/>
              <a:t> </a:t>
            </a:r>
            <a:r>
              <a:rPr lang="en-US" dirty="0" smtClean="0"/>
              <a:t>("</a:t>
            </a:r>
            <a:r>
              <a:rPr lang="en-US" dirty="0"/>
              <a:t>prefix-free </a:t>
            </a:r>
            <a:r>
              <a:rPr lang="en-US" dirty="0" smtClean="0"/>
              <a:t>codes“)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53440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Given the input </a:t>
            </a:r>
            <a:r>
              <a:rPr lang="en-US" sz="1600" dirty="0"/>
              <a:t>text: </a:t>
            </a:r>
            <a:r>
              <a:rPr lang="en-US" sz="1600" dirty="0" smtClean="0"/>
              <a:t> </a:t>
            </a:r>
            <a:r>
              <a:rPr lang="en-US" sz="1600" b="1" dirty="0" smtClean="0"/>
              <a:t>To </a:t>
            </a:r>
            <a:r>
              <a:rPr lang="en-US" sz="1600" b="1" dirty="0"/>
              <a:t>be or not to </a:t>
            </a:r>
            <a:r>
              <a:rPr lang="en-US" sz="1600" b="1" dirty="0" err="1"/>
              <a:t>be.This</a:t>
            </a:r>
            <a:r>
              <a:rPr lang="en-US" sz="1600" b="1" dirty="0"/>
              <a:t> is not a question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Step 1:</a:t>
            </a:r>
            <a:r>
              <a:rPr lang="en-US" sz="1600" dirty="0" smtClean="0"/>
              <a:t> The algorithm starts by reading the text and counting how many times each characters is found.   As a result we get a Character – Frequency table: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15119"/>
              </p:ext>
            </p:extLst>
          </p:nvPr>
        </p:nvGraphicFramePr>
        <p:xfrm>
          <a:off x="1447800" y="3733800"/>
          <a:ext cx="1524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 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.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T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a 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b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e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h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" i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89450"/>
              </p:ext>
            </p:extLst>
          </p:nvPr>
        </p:nvGraphicFramePr>
        <p:xfrm>
          <a:off x="3886200" y="3733800"/>
          <a:ext cx="1600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n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o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q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r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s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t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" u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0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900" dirty="0" smtClean="0"/>
              <a:t>Every symbol and it’s frequency creates a  Leaf Node. Every node is inserted into a priority queue in order to have the nodes with lower </a:t>
            </a:r>
            <a:r>
              <a:rPr lang="en-US" sz="1900" dirty="0" err="1" smtClean="0"/>
              <a:t>freqency</a:t>
            </a:r>
            <a:r>
              <a:rPr lang="en-US" sz="1900" dirty="0" smtClean="0"/>
              <a:t> on high priority ( lower index ).  Maintaining this is possible by comparing every new inserted node with what’s in the queue. 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000" b="1" dirty="0" smtClean="0"/>
              <a:t>procedure</a:t>
            </a:r>
            <a:r>
              <a:rPr lang="en-US" sz="1000" dirty="0" smtClean="0"/>
              <a:t> </a:t>
            </a:r>
            <a:r>
              <a:rPr lang="en-US" sz="1000" dirty="0" err="1" smtClean="0"/>
              <a:t>QueueInsert</a:t>
            </a:r>
            <a:endParaRPr lang="en-US" sz="19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100" dirty="0" smtClean="0"/>
              <a:t> </a:t>
            </a:r>
            <a:r>
              <a:rPr lang="en-US" sz="1000" dirty="0" err="1" smtClean="0"/>
              <a:t>NewNodeIndex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QueueSize</a:t>
            </a:r>
            <a:r>
              <a:rPr lang="en-US" sz="1000" dirty="0" smtClean="0"/>
              <a:t>++;	// </a:t>
            </a:r>
            <a:r>
              <a:rPr lang="en-US" sz="1000" dirty="0" err="1" smtClean="0"/>
              <a:t>Everytime</a:t>
            </a:r>
            <a:r>
              <a:rPr lang="en-US" sz="1000" dirty="0" smtClean="0"/>
              <a:t> a new node is inserted the size of the Queue is incremented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InsideIndex</a:t>
            </a:r>
            <a:r>
              <a:rPr lang="en-US" sz="1000" dirty="0" smtClean="0"/>
              <a:t>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while ((</a:t>
            </a:r>
            <a:r>
              <a:rPr lang="en-US" sz="1000" dirty="0" err="1" smtClean="0"/>
              <a:t>InsideIndex</a:t>
            </a:r>
            <a:r>
              <a:rPr lang="en-US" sz="1000" dirty="0" smtClean="0"/>
              <a:t> = </a:t>
            </a:r>
            <a:r>
              <a:rPr lang="en-US" sz="1000" dirty="0" err="1" smtClean="0"/>
              <a:t>NewNodeIndex</a:t>
            </a:r>
            <a:r>
              <a:rPr lang="en-US" sz="1000" dirty="0" smtClean="0"/>
              <a:t>/2</a:t>
            </a:r>
            <a:r>
              <a:rPr lang="en-US" sz="1000" dirty="0"/>
              <a:t>))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smtClean="0"/>
              <a:t>	if </a:t>
            </a:r>
            <a:r>
              <a:rPr lang="en-US" sz="1000" dirty="0"/>
              <a:t>(</a:t>
            </a:r>
            <a:r>
              <a:rPr lang="en-US" sz="1000" dirty="0" smtClean="0"/>
              <a:t>Queue[</a:t>
            </a:r>
            <a:r>
              <a:rPr lang="en-US" sz="1000" dirty="0" err="1" smtClean="0"/>
              <a:t>InsideIndex</a:t>
            </a:r>
            <a:r>
              <a:rPr lang="en-US" sz="1000" dirty="0" smtClean="0"/>
              <a:t>]-&gt;</a:t>
            </a:r>
            <a:r>
              <a:rPr lang="en-US" sz="1000" dirty="0"/>
              <a:t>frequency &lt;= </a:t>
            </a:r>
            <a:r>
              <a:rPr lang="en-US" sz="1000" dirty="0" smtClean="0"/>
              <a:t> New Node-&gt;frequency)  //  If this -&gt; OK 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           		 </a:t>
            </a:r>
            <a:r>
              <a:rPr lang="en-US" sz="1000" dirty="0"/>
              <a:t>break;				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smtClean="0"/>
              <a:t>	Switch(Queue[</a:t>
            </a:r>
            <a:r>
              <a:rPr lang="en-US" sz="1000" dirty="0" err="1" smtClean="0"/>
              <a:t>InsideIndex</a:t>
            </a:r>
            <a:r>
              <a:rPr lang="en-US" sz="1000" dirty="0" smtClean="0"/>
              <a:t>],Queue[</a:t>
            </a:r>
            <a:r>
              <a:rPr lang="en-US" sz="1000" dirty="0" err="1" smtClean="0"/>
              <a:t>NewNodeIndex</a:t>
            </a:r>
            <a:r>
              <a:rPr lang="en-US" sz="1000" dirty="0" smtClean="0"/>
              <a:t>]); </a:t>
            </a:r>
            <a:r>
              <a:rPr lang="en-US" sz="1000" dirty="0"/>
              <a:t>						</a:t>
            </a:r>
            <a:r>
              <a:rPr lang="en-US" sz="1000" dirty="0" smtClean="0"/>
              <a:t>Switch(</a:t>
            </a:r>
            <a:r>
              <a:rPr lang="en-US" sz="1000" dirty="0" err="1" smtClean="0"/>
              <a:t>InsideIndex,NewNodeIndex</a:t>
            </a:r>
            <a:r>
              <a:rPr lang="en-US" sz="1000" dirty="0" smtClean="0"/>
              <a:t>);</a:t>
            </a:r>
            <a:r>
              <a:rPr lang="en-US" sz="1000" dirty="0"/>
              <a:t>				</a:t>
            </a:r>
            <a:r>
              <a:rPr lang="en-US" sz="1000" dirty="0" smtClean="0"/>
              <a:t>		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Queue[</a:t>
            </a:r>
            <a:r>
              <a:rPr lang="en-US" sz="1000" dirty="0" err="1" smtClean="0"/>
              <a:t>NewNodeIndex</a:t>
            </a:r>
            <a:r>
              <a:rPr lang="en-US" sz="1000" dirty="0" smtClean="0"/>
              <a:t>] = New Node;</a:t>
            </a:r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7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514600"/>
            <a:ext cx="8763000" cy="361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Step 2: Creating Internal Nodes.</a:t>
            </a:r>
          </a:p>
          <a:p>
            <a:pPr marL="0" indent="0">
              <a:buNone/>
            </a:pPr>
            <a:r>
              <a:rPr lang="en-US" sz="1600" dirty="0" smtClean="0"/>
              <a:t>	After every leaf node Is inserted into the queue it’s time to build the tree bottom-up.</a:t>
            </a:r>
          </a:p>
          <a:p>
            <a:pPr marL="0" indent="0">
              <a:buNone/>
            </a:pPr>
            <a:r>
              <a:rPr lang="en-US" sz="1600" dirty="0" smtClean="0"/>
              <a:t>Internal nodes have no symbol. They sum the frequency of their children. </a:t>
            </a:r>
            <a:r>
              <a:rPr lang="en-US" sz="1600" dirty="0"/>
              <a:t> </a:t>
            </a:r>
            <a:r>
              <a:rPr lang="en-US" sz="1600" dirty="0" smtClean="0"/>
              <a:t>We get the first 2 nodes from the priority queue ( the ones with minimum frequency ( high priority) ) and create an internal node.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100" dirty="0"/>
              <a:t>while </a:t>
            </a:r>
            <a:r>
              <a:rPr lang="en-US" sz="1100" dirty="0" smtClean="0"/>
              <a:t> There are Leaf Nodes to be inserted		</a:t>
            </a:r>
          </a:p>
          <a:p>
            <a:pPr marL="0" indent="0">
              <a:buNone/>
            </a:pPr>
            <a:r>
              <a:rPr lang="en-US" sz="1100" dirty="0" smtClean="0"/>
              <a:t>    	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smtClean="0"/>
              <a:t>		</a:t>
            </a:r>
            <a:r>
              <a:rPr lang="en-US" sz="1100" dirty="0" err="1" smtClean="0"/>
              <a:t>NewInternalNode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smtClean="0"/>
              <a:t>       		</a:t>
            </a:r>
            <a:r>
              <a:rPr lang="en-US" sz="1100" dirty="0" err="1" smtClean="0"/>
              <a:t>NewInternalNode</a:t>
            </a:r>
            <a:r>
              <a:rPr lang="en-US" sz="1100" dirty="0" smtClean="0"/>
              <a:t>-&gt;</a:t>
            </a:r>
            <a:r>
              <a:rPr lang="en-US" sz="1100" dirty="0"/>
              <a:t>frequency = 0;</a:t>
            </a:r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		</a:t>
            </a:r>
            <a:r>
              <a:rPr lang="en-US" sz="1100" dirty="0" err="1" smtClean="0"/>
              <a:t>NewInternalNode</a:t>
            </a:r>
            <a:r>
              <a:rPr lang="en-US" sz="1100" dirty="0" smtClean="0"/>
              <a:t>-&gt;</a:t>
            </a:r>
            <a:r>
              <a:rPr lang="en-US" sz="1100" dirty="0"/>
              <a:t>symbol = 0;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 smtClean="0"/>
              <a:t>QueueInsert</a:t>
            </a:r>
            <a:r>
              <a:rPr lang="en-US" sz="1100" dirty="0" smtClean="0"/>
              <a:t>(</a:t>
            </a:r>
            <a:r>
              <a:rPr lang="en-US" sz="1100" dirty="0" err="1" smtClean="0"/>
              <a:t>CreateInternalNode</a:t>
            </a:r>
            <a:r>
              <a:rPr lang="en-US" sz="1100" dirty="0" smtClean="0"/>
              <a:t>(</a:t>
            </a:r>
            <a:r>
              <a:rPr lang="en-US" sz="1100" dirty="0" err="1" smtClean="0"/>
              <a:t>NewInternalNode,GetLeftNode</a:t>
            </a:r>
            <a:r>
              <a:rPr lang="en-US" sz="1100" dirty="0"/>
              <a:t>(),</a:t>
            </a:r>
            <a:r>
              <a:rPr lang="en-US" sz="1100" dirty="0" err="1" smtClean="0"/>
              <a:t>GetRightNode</a:t>
            </a:r>
            <a:r>
              <a:rPr lang="en-US" sz="1100" dirty="0"/>
              <a:t>()));   // Creating internal nodes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smtClean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	After the node is created, it is inserted into the queue where it is positioned by it’s frequency ( lower frequency == high priority ).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905000"/>
            <a:ext cx="8686800" cy="42211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Step 3:</a:t>
            </a:r>
            <a:r>
              <a:rPr lang="en-US" sz="1600" dirty="0" smtClean="0"/>
              <a:t>  After the tree is created it’s time to fill it’s branches in order to encode the symbols.</a:t>
            </a:r>
          </a:p>
          <a:p>
            <a:pPr marL="0" indent="0">
              <a:buNone/>
            </a:pPr>
            <a:r>
              <a:rPr lang="en-US" sz="1600" dirty="0" smtClean="0"/>
              <a:t>Every left branch is coded with ‘0’ while every right branch is coded with ‘1’.</a:t>
            </a:r>
          </a:p>
          <a:p>
            <a:pPr marL="0" indent="0">
              <a:buNone/>
            </a:pPr>
            <a:endParaRPr lang="en-US" dirty="0" smtClean="0"/>
          </a:p>
          <a:p>
            <a:pPr marL="581343" lvl="2" indent="0">
              <a:buNone/>
            </a:pPr>
            <a:r>
              <a:rPr lang="en-US" sz="1000" b="1" dirty="0" smtClean="0"/>
              <a:t>	procedure</a:t>
            </a:r>
            <a:r>
              <a:rPr lang="en-US" sz="1000" dirty="0" smtClean="0"/>
              <a:t> </a:t>
            </a:r>
            <a:r>
              <a:rPr lang="en-US" sz="1000" dirty="0" err="1" smtClean="0"/>
              <a:t>FillTree</a:t>
            </a:r>
            <a:endParaRPr lang="en-US" sz="1000" dirty="0" smtClean="0"/>
          </a:p>
          <a:p>
            <a:pPr marL="581343" lvl="2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Code[</a:t>
            </a:r>
            <a:r>
              <a:rPr lang="en-US" sz="1000" dirty="0" err="1" smtClean="0"/>
              <a:t>codeLen</a:t>
            </a:r>
            <a:r>
              <a:rPr lang="en-US" sz="1000" dirty="0"/>
              <a:t>] = '0';</a:t>
            </a:r>
          </a:p>
          <a:p>
            <a:pPr marL="581343" lvl="2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FillTree</a:t>
            </a:r>
            <a:r>
              <a:rPr lang="en-US" sz="1000" dirty="0" smtClean="0"/>
              <a:t>(Root-</a:t>
            </a:r>
            <a:r>
              <a:rPr lang="en-US" sz="1000" dirty="0"/>
              <a:t>&gt;</a:t>
            </a:r>
            <a:r>
              <a:rPr lang="en-US" sz="1000" dirty="0" smtClean="0"/>
              <a:t>left,Code,codeLen+1</a:t>
            </a:r>
          </a:p>
          <a:p>
            <a:pPr marL="581343" lvl="2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Code[</a:t>
            </a:r>
            <a:r>
              <a:rPr lang="en-US" sz="1000" dirty="0" err="1" smtClean="0"/>
              <a:t>codeLen</a:t>
            </a:r>
            <a:r>
              <a:rPr lang="en-US" sz="1000" dirty="0"/>
              <a:t>] = '1';</a:t>
            </a:r>
          </a:p>
          <a:p>
            <a:pPr marL="581343" lvl="2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FillTree</a:t>
            </a:r>
            <a:r>
              <a:rPr lang="en-US" sz="1000" dirty="0" smtClean="0"/>
              <a:t>(Root-</a:t>
            </a:r>
            <a:r>
              <a:rPr lang="en-US" sz="1000" dirty="0"/>
              <a:t>&gt;right,Code,codeLen+1</a:t>
            </a:r>
            <a:r>
              <a:rPr lang="en-US" sz="1000" dirty="0" smtClean="0"/>
              <a:t>);</a:t>
            </a:r>
            <a:endParaRPr lang="en-US" sz="1000" dirty="0"/>
          </a:p>
          <a:p>
            <a:pPr marL="581343" lvl="2" indent="0">
              <a:buNone/>
            </a:pPr>
            <a:endParaRPr lang="en-US" sz="1000" dirty="0"/>
          </a:p>
          <a:p>
            <a:pPr marL="581343" lvl="2" indent="0">
              <a:buNone/>
            </a:pPr>
            <a:r>
              <a:rPr lang="en-US" sz="1600" dirty="0" smtClean="0"/>
              <a:t>				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40386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4800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4800600"/>
            <a:ext cx="1066800" cy="4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200" y="55626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8460" y="5562600"/>
            <a:ext cx="8753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76400" y="5251622"/>
            <a:ext cx="381000" cy="234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58460" y="5213522"/>
            <a:ext cx="362511" cy="31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4419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9865" y="423664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999679"/>
            <a:ext cx="6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45685" y="5029200"/>
            <a:ext cx="48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59661" y="413607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 a result we get the </a:t>
            </a:r>
            <a:r>
              <a:rPr lang="en-US" sz="1600" b="1" dirty="0" smtClean="0"/>
              <a:t>Variable-Length </a:t>
            </a:r>
            <a:r>
              <a:rPr lang="en-US" sz="1600" dirty="0" smtClean="0"/>
              <a:t> </a:t>
            </a:r>
            <a:r>
              <a:rPr lang="en-US" sz="1600" b="1" dirty="0" smtClean="0"/>
              <a:t>Prefix-Free Codes </a:t>
            </a:r>
            <a:r>
              <a:rPr lang="en-US" sz="1600" dirty="0" smtClean="0"/>
              <a:t>for every symbol found.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1400" b="1" dirty="0" smtClean="0"/>
              <a:t>Prefix-Free Code </a:t>
            </a:r>
            <a:r>
              <a:rPr lang="en-US" sz="1400" dirty="0" smtClean="0"/>
              <a:t>-  </a:t>
            </a:r>
            <a:r>
              <a:rPr lang="en-US" sz="1400" dirty="0"/>
              <a:t>the bit string representing some particular symbol is never a prefix of the bit string representing any other </a:t>
            </a:r>
            <a:r>
              <a:rPr lang="en-US" sz="1400" dirty="0" smtClean="0"/>
              <a:t>symbol.</a:t>
            </a:r>
            <a:r>
              <a:rPr lang="en-US" sz="1400" dirty="0"/>
              <a:t> 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23017"/>
              </p:ext>
            </p:extLst>
          </p:nvPr>
        </p:nvGraphicFramePr>
        <p:xfrm>
          <a:off x="838200" y="2667000"/>
          <a:ext cx="30480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 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.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T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a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b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e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h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" i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18691"/>
              </p:ext>
            </p:extLst>
          </p:nvPr>
        </p:nvGraphicFramePr>
        <p:xfrm>
          <a:off x="4191000" y="2667000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n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o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q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r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s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t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 u 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02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dirty="0" smtClean="0"/>
              <a:t>Characters with higher frequency are placed closer to the root in order to have a shorter code. As a result, when encoding the sequence higher frequency symbols are replaced by low-bit size codes.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831757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1600" b="1" dirty="0" smtClean="0"/>
              <a:t>Step 4:	</a:t>
            </a:r>
            <a:r>
              <a:rPr lang="en-US" sz="1600" dirty="0" smtClean="0"/>
              <a:t>Encoding.</a:t>
            </a:r>
          </a:p>
          <a:p>
            <a:r>
              <a:rPr lang="en-US" sz="1600" dirty="0" smtClean="0"/>
              <a:t>While reading the input sequence we replace every symbol found by it’s code.</a:t>
            </a:r>
          </a:p>
          <a:p>
            <a:r>
              <a:rPr lang="en-US" sz="1600" b="1" dirty="0" smtClean="0"/>
              <a:t>	</a:t>
            </a:r>
          </a:p>
          <a:p>
            <a:r>
              <a:rPr lang="en-US" sz="1000" b="1" dirty="0"/>
              <a:t>	</a:t>
            </a:r>
            <a:r>
              <a:rPr lang="en-US" sz="1000" b="1" dirty="0" smtClean="0"/>
              <a:t>procedure</a:t>
            </a:r>
            <a:r>
              <a:rPr lang="en-US" sz="1000" dirty="0" smtClean="0"/>
              <a:t> </a:t>
            </a:r>
            <a:r>
              <a:rPr lang="en-US" sz="1000" dirty="0" err="1"/>
              <a:t>HuffmanEncoding</a:t>
            </a:r>
            <a:r>
              <a:rPr lang="en-US" sz="1000" dirty="0"/>
              <a:t>(</a:t>
            </a:r>
            <a:r>
              <a:rPr lang="en-US" sz="1000" dirty="0" err="1"/>
              <a:t>const</a:t>
            </a:r>
            <a:r>
              <a:rPr lang="en-US" sz="1000" dirty="0"/>
              <a:t> char *input, char *output)</a:t>
            </a:r>
          </a:p>
          <a:p>
            <a:r>
              <a:rPr lang="en-US" sz="1000" dirty="0" smtClean="0"/>
              <a:t>	{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	while </a:t>
            </a:r>
            <a:r>
              <a:rPr lang="en-US" sz="1000" dirty="0"/>
              <a:t>(*input)								</a:t>
            </a:r>
            <a:r>
              <a:rPr lang="en-US" sz="1000" dirty="0" smtClean="0"/>
              <a:t>	 </a:t>
            </a:r>
            <a:r>
              <a:rPr lang="en-US" sz="1000" dirty="0"/>
              <a:t>{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strcpy</a:t>
            </a:r>
            <a:r>
              <a:rPr lang="en-US" sz="1000" dirty="0"/>
              <a:t>(</a:t>
            </a:r>
            <a:r>
              <a:rPr lang="en-US" sz="1000" dirty="0" err="1"/>
              <a:t>output,HuffmanCodes</a:t>
            </a:r>
            <a:r>
              <a:rPr lang="en-US" sz="1000" dirty="0"/>
              <a:t>[*input]);				</a:t>
            </a:r>
            <a:r>
              <a:rPr lang="en-US" sz="1000" dirty="0" smtClean="0"/>
              <a:t>			output</a:t>
            </a:r>
            <a:r>
              <a:rPr lang="en-US" sz="1000" dirty="0"/>
              <a:t>+=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HuffmanCodes</a:t>
            </a:r>
            <a:r>
              <a:rPr lang="en-US" sz="1000" dirty="0"/>
              <a:t>[*input++]);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}</a:t>
            </a:r>
            <a:endParaRPr lang="en-US" sz="1000" dirty="0"/>
          </a:p>
          <a:p>
            <a:r>
              <a:rPr lang="en-US" sz="1000" dirty="0" smtClean="0"/>
              <a:t>	}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1816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 : To be or not to </a:t>
            </a:r>
            <a:r>
              <a:rPr lang="en-US" dirty="0" err="1"/>
              <a:t>be.This</a:t>
            </a:r>
            <a:r>
              <a:rPr lang="en-US" dirty="0"/>
              <a:t> is not a question</a:t>
            </a:r>
            <a:r>
              <a:rPr lang="en-US" dirty="0" smtClean="0"/>
              <a:t>.   </a:t>
            </a:r>
            <a:r>
              <a:rPr lang="en-US" u="sng" dirty="0" smtClean="0"/>
              <a:t>-- ENCODING PROCEDURE --&gt;</a:t>
            </a:r>
          </a:p>
          <a:p>
            <a:endParaRPr lang="en-US" u="sng" dirty="0" smtClean="0"/>
          </a:p>
          <a:p>
            <a:r>
              <a:rPr lang="en-US" b="1" dirty="0" smtClean="0"/>
              <a:t>Output: </a:t>
            </a:r>
            <a:r>
              <a:rPr lang="en-US" dirty="0" smtClean="0"/>
              <a:t>0110100110111001011100010000110000100101111011001101110010001100110010001000101011100010101110000100101110100111101001000111001001011010001100000000110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764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5: Decoding</a:t>
            </a:r>
          </a:p>
          <a:p>
            <a:endParaRPr lang="en-US" dirty="0"/>
          </a:p>
          <a:p>
            <a:r>
              <a:rPr lang="en-US" sz="1000" b="1" dirty="0" smtClean="0"/>
              <a:t>procedure</a:t>
            </a:r>
            <a:r>
              <a:rPr lang="en-US" sz="1000" dirty="0" smtClean="0"/>
              <a:t> </a:t>
            </a:r>
            <a:r>
              <a:rPr lang="en-US" sz="1000" dirty="0" err="1"/>
              <a:t>DecodingHuffman</a:t>
            </a:r>
            <a:r>
              <a:rPr lang="en-US" sz="1000" dirty="0"/>
              <a:t>(</a:t>
            </a:r>
            <a:r>
              <a:rPr lang="en-US" sz="1000" dirty="0" err="1"/>
              <a:t>const</a:t>
            </a:r>
            <a:r>
              <a:rPr lang="en-US" sz="1000" dirty="0"/>
              <a:t> char *</a:t>
            </a:r>
            <a:r>
              <a:rPr lang="en-US" sz="1000" dirty="0" err="1" smtClean="0"/>
              <a:t>EncodedSequence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HuffNode</a:t>
            </a:r>
            <a:r>
              <a:rPr lang="en-US" sz="1000" dirty="0"/>
              <a:t> TEMP = Root</a:t>
            </a:r>
            <a:r>
              <a:rPr lang="en-US" sz="1000" dirty="0" smtClean="0"/>
              <a:t>;			// We start from the root</a:t>
            </a:r>
            <a:endParaRPr lang="en-US" sz="1000" dirty="0"/>
          </a:p>
          <a:p>
            <a:r>
              <a:rPr lang="en-US" sz="1000" dirty="0"/>
              <a:t>	while (*</a:t>
            </a:r>
            <a:r>
              <a:rPr lang="en-US" sz="1000" dirty="0" err="1"/>
              <a:t>EncodedSequence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	  </a:t>
            </a:r>
            <a:r>
              <a:rPr lang="en-US" sz="1000" dirty="0"/>
              <a:t>{</a:t>
            </a:r>
          </a:p>
          <a:p>
            <a:r>
              <a:rPr lang="en-US" sz="1000" dirty="0"/>
              <a:t>		if (*</a:t>
            </a:r>
            <a:r>
              <a:rPr lang="en-US" sz="1000" dirty="0" err="1"/>
              <a:t>EncodedSequence</a:t>
            </a:r>
            <a:r>
              <a:rPr lang="en-US" sz="1000" dirty="0"/>
              <a:t>++ == '0')    	</a:t>
            </a:r>
            <a:r>
              <a:rPr lang="en-US" sz="1000" dirty="0" smtClean="0"/>
              <a:t>           	// If ‘0’ is read from the encoded sequence we walk to the left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 </a:t>
            </a:r>
            <a:r>
              <a:rPr lang="en-US" sz="1000" dirty="0"/>
              <a:t>TEMP = TEMP-&gt;left;</a:t>
            </a:r>
          </a:p>
          <a:p>
            <a:r>
              <a:rPr lang="en-US" sz="1000" dirty="0"/>
              <a:t>		else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			TEMP </a:t>
            </a:r>
            <a:r>
              <a:rPr lang="en-US" sz="1000" dirty="0"/>
              <a:t>= TEMP-&gt;right;  </a:t>
            </a:r>
            <a:r>
              <a:rPr lang="en-US" sz="1000" dirty="0" smtClean="0"/>
              <a:t>	// Else we walk to the right </a:t>
            </a:r>
          </a:p>
          <a:p>
            <a:r>
              <a:rPr lang="en-US" sz="1000" dirty="0"/>
              <a:t>		if (TEMP-&gt;symbol)</a:t>
            </a:r>
          </a:p>
          <a:p>
            <a:r>
              <a:rPr lang="en-US" sz="1000" dirty="0"/>
              <a:t>		{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			</a:t>
            </a:r>
            <a:r>
              <a:rPr lang="en-US" sz="1000" b="1" dirty="0" smtClean="0"/>
              <a:t>print</a:t>
            </a:r>
            <a:r>
              <a:rPr lang="en-US" sz="1000" dirty="0" smtClean="0"/>
              <a:t> TEMP-</a:t>
            </a:r>
            <a:r>
              <a:rPr lang="en-US" sz="1000" dirty="0"/>
              <a:t>&gt;</a:t>
            </a:r>
            <a:r>
              <a:rPr lang="en-US" sz="1000" dirty="0" smtClean="0"/>
              <a:t>symbol</a:t>
            </a:r>
            <a:r>
              <a:rPr lang="en-US" sz="1000" dirty="0"/>
              <a:t>	</a:t>
            </a:r>
            <a:r>
              <a:rPr lang="en-US" sz="1000" dirty="0" smtClean="0"/>
              <a:t>// If a symbol is found we print it</a:t>
            </a:r>
            <a:r>
              <a:rPr lang="en-US" sz="1000" dirty="0"/>
              <a:t>	</a:t>
            </a:r>
            <a:r>
              <a:rPr lang="en-US" sz="1000" dirty="0" smtClean="0"/>
              <a:t>          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 </a:t>
            </a:r>
            <a:r>
              <a:rPr lang="en-US" sz="1000" dirty="0"/>
              <a:t>TEMP = Root;		</a:t>
            </a:r>
            <a:r>
              <a:rPr lang="en-US" sz="1000" dirty="0" smtClean="0"/>
              <a:t>// We start again from the root</a:t>
            </a:r>
            <a:r>
              <a:rPr lang="en-US" sz="1000" dirty="0"/>
              <a:t>				</a:t>
            </a:r>
            <a:r>
              <a:rPr lang="en-US" sz="1000" dirty="0" smtClean="0"/>
              <a:t>}</a:t>
            </a:r>
            <a:endParaRPr lang="en-US" sz="1000" dirty="0"/>
          </a:p>
          <a:p>
            <a:r>
              <a:rPr lang="en-US" sz="1000" dirty="0"/>
              <a:t>	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654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109</TotalTime>
  <Words>318</Words>
  <Application>Microsoft Office PowerPoint</Application>
  <PresentationFormat>On-screen Show (4:3)</PresentationFormat>
  <Paragraphs>166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Huffman Coding </vt:lpstr>
      <vt:lpstr>Short Introduction</vt:lpstr>
      <vt:lpstr>Example:</vt:lpstr>
      <vt:lpstr>Example:</vt:lpstr>
      <vt:lpstr>Example: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 </dc:title>
  <dc:creator>S</dc:creator>
  <cp:lastModifiedBy>S</cp:lastModifiedBy>
  <cp:revision>27</cp:revision>
  <dcterms:created xsi:type="dcterms:W3CDTF">2014-04-13T18:25:56Z</dcterms:created>
  <dcterms:modified xsi:type="dcterms:W3CDTF">2014-04-14T16:31:32Z</dcterms:modified>
</cp:coreProperties>
</file>