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5" r:id="rId8"/>
    <p:sldId id="264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38" autoAdjust="0"/>
  </p:normalViewPr>
  <p:slideViewPr>
    <p:cSldViewPr>
      <p:cViewPr varScale="1">
        <p:scale>
          <a:sx n="77" d="100"/>
          <a:sy n="77" d="100"/>
        </p:scale>
        <p:origin x="-102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"/>
  <c:chart>
    <c:autoTitleDeleted val="1"/>
    <c:plotArea>
      <c:layout>
        <c:manualLayout>
          <c:layoutTarget val="inner"/>
          <c:xMode val="edge"/>
          <c:yMode val="edge"/>
          <c:x val="9.0732283464566924E-2"/>
          <c:y val="4.1142656463716683E-2"/>
          <c:w val="0.8642816054243222"/>
          <c:h val="0.76240545636020884"/>
        </c:manualLayout>
      </c:layout>
      <c:scatterChart>
        <c:scatterStyle val="smoothMarker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xVal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4000</c:v>
                </c:pt>
                <c:pt idx="3">
                  <c:v>8000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1.1970000000000001</c:v>
                </c:pt>
                <c:pt idx="1">
                  <c:v>3.2570000000000001</c:v>
                </c:pt>
                <c:pt idx="2">
                  <c:v>5.92</c:v>
                </c:pt>
                <c:pt idx="3">
                  <c:v>19.593</c:v>
                </c:pt>
              </c:numCache>
            </c:numRef>
          </c:yVal>
          <c:smooth val="1"/>
        </c:ser>
        <c:axId val="114810240"/>
        <c:axId val="114828800"/>
      </c:scatterChart>
      <c:valAx>
        <c:axId val="114810240"/>
        <c:scaling>
          <c:orientation val="minMax"/>
          <c:max val="8000"/>
          <c:min val="10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Data(Nodes)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14828800"/>
        <c:crosses val="autoZero"/>
        <c:crossBetween val="midCat"/>
      </c:valAx>
      <c:valAx>
        <c:axId val="114828800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Time(Seconds)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14810240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autoTitleDeleted val="1"/>
    <c:plotArea>
      <c:layout>
        <c:manualLayout>
          <c:layoutTarget val="inner"/>
          <c:xMode val="edge"/>
          <c:yMode val="edge"/>
          <c:x val="6.5709536307961502E-2"/>
          <c:y val="4.7784776902887141E-2"/>
          <c:w val="0.89524529746281711"/>
          <c:h val="0.8524881889763779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0000">
              <a:noFill/>
            </a:ln>
          </c:spPr>
          <c:xVal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4000</c:v>
                </c:pt>
                <c:pt idx="3">
                  <c:v>8000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1.1970000000000001</c:v>
                </c:pt>
                <c:pt idx="1">
                  <c:v>3.2570000000000001</c:v>
                </c:pt>
                <c:pt idx="2">
                  <c:v>5.92</c:v>
                </c:pt>
                <c:pt idx="3">
                  <c:v>19.593</c:v>
                </c:pt>
              </c:numCache>
            </c:numRef>
          </c:yVal>
        </c:ser>
        <c:dLbls/>
        <c:axId val="118897280"/>
        <c:axId val="114926336"/>
      </c:scatterChart>
      <c:valAx>
        <c:axId val="118897280"/>
        <c:scaling>
          <c:logBase val="2"/>
          <c:orientation val="minMax"/>
          <c:max val="9000"/>
          <c:min val="1000"/>
        </c:scaling>
        <c:axPos val="b"/>
        <c:numFmt formatCode="General" sourceLinked="1"/>
        <c:majorTickMark val="none"/>
        <c:tickLblPos val="nextTo"/>
        <c:crossAx val="114926336"/>
        <c:crosses val="autoZero"/>
        <c:crossBetween val="midCat"/>
      </c:valAx>
      <c:valAx>
        <c:axId val="114926336"/>
        <c:scaling>
          <c:logBase val="2"/>
          <c:orientation val="minMax"/>
        </c:scaling>
        <c:axPos val="l"/>
        <c:numFmt formatCode="General" sourceLinked="1"/>
        <c:majorTickMark val="none"/>
        <c:tickLblPos val="nextTo"/>
        <c:crossAx val="118897280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0.06667</cdr:x>
      <cdr:y>0.18333</cdr:y>
    </cdr:from>
    <cdr:to>
      <cdr:x>0.91667</cdr:x>
      <cdr:y>0.86667</cdr:y>
    </cdr:to>
    <cdr:sp macro="" textlink="">
      <cdr:nvSpPr>
        <cdr:cNvPr id="3" name="Straight Connector 2"/>
        <cdr:cNvSpPr/>
      </cdr:nvSpPr>
      <cdr:spPr>
        <a:xfrm xmlns:a="http://schemas.openxmlformats.org/drawingml/2006/main" flipV="1">
          <a:off x="609600" y="838200"/>
          <a:ext cx="7772400" cy="31242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28A-7F23-492A-BABC-08F685F9067E}" type="datetimeFigureOut">
              <a:rPr lang="en-US" smtClean="0"/>
              <a:pPr/>
              <a:t>14/4/2014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7D481B7-0D07-4F15-BA84-43EAA9695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28A-7F23-492A-BABC-08F685F9067E}" type="datetimeFigureOut">
              <a:rPr lang="en-US" smtClean="0"/>
              <a:pPr/>
              <a:t>14/4/2014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1B7-0D07-4F15-BA84-43EAA9695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28A-7F23-492A-BABC-08F685F9067E}" type="datetimeFigureOut">
              <a:rPr lang="en-US" smtClean="0"/>
              <a:pPr/>
              <a:t>14/4/2014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1B7-0D07-4F15-BA84-43EAA9695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28A-7F23-492A-BABC-08F685F9067E}" type="datetimeFigureOut">
              <a:rPr lang="en-US" smtClean="0"/>
              <a:pPr/>
              <a:t>14/4/2014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7D481B7-0D07-4F15-BA84-43EAA9695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28A-7F23-492A-BABC-08F685F9067E}" type="datetimeFigureOut">
              <a:rPr lang="en-US" smtClean="0"/>
              <a:pPr/>
              <a:t>14/4/2014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1B7-0D07-4F15-BA84-43EAA9695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28A-7F23-492A-BABC-08F685F9067E}" type="datetimeFigureOut">
              <a:rPr lang="en-US" smtClean="0"/>
              <a:pPr/>
              <a:t>14/4/2014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1B7-0D07-4F15-BA84-43EAA9695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28A-7F23-492A-BABC-08F685F9067E}" type="datetimeFigureOut">
              <a:rPr lang="en-US" smtClean="0"/>
              <a:pPr/>
              <a:t>14/4/2014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7D481B7-0D07-4F15-BA84-43EAA9695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28A-7F23-492A-BABC-08F685F9067E}" type="datetimeFigureOut">
              <a:rPr lang="en-US" smtClean="0"/>
              <a:pPr/>
              <a:t>14/4/2014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1B7-0D07-4F15-BA84-43EAA9695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28A-7F23-492A-BABC-08F685F9067E}" type="datetimeFigureOut">
              <a:rPr lang="en-US" smtClean="0"/>
              <a:pPr/>
              <a:t>14/4/2014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1B7-0D07-4F15-BA84-43EAA9695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28A-7F23-492A-BABC-08F685F9067E}" type="datetimeFigureOut">
              <a:rPr lang="en-US" smtClean="0"/>
              <a:pPr/>
              <a:t>14/4/2014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1B7-0D07-4F15-BA84-43EAA9695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28A-7F23-492A-BABC-08F685F9067E}" type="datetimeFigureOut">
              <a:rPr lang="en-US" smtClean="0"/>
              <a:pPr/>
              <a:t>14/4/2014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81B7-0D07-4F15-BA84-43EAA9695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40E928A-7F23-492A-BABC-08F685F9067E}" type="datetimeFigureOut">
              <a:rPr lang="en-US" smtClean="0"/>
              <a:pPr/>
              <a:t>14/4/2014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7D481B7-0D07-4F15-BA84-43EAA9695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r>
              <a:rPr lang="en-US" dirty="0" smtClean="0"/>
              <a:t>Single Source Shortest Paths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17526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Bellman-Ford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Intrebari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C:\Users\cristi\AppData\Local\Microsoft\Windows\Temporary Internet Files\Content.IE5\2H48R4JU\MC900434859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0950" y="2959894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err="1" smtClean="0"/>
              <a:t>Complexitate</a:t>
            </a:r>
            <a:r>
              <a:rPr lang="en-US" dirty="0" smtClean="0"/>
              <a:t>: O(VE)</a:t>
            </a:r>
          </a:p>
          <a:p>
            <a:r>
              <a:rPr lang="en-US" dirty="0" err="1" smtClean="0"/>
              <a:t>Muchii</a:t>
            </a:r>
            <a:r>
              <a:rPr lang="en-US" dirty="0" smtClean="0"/>
              <a:t> de cost </a:t>
            </a:r>
            <a:r>
              <a:rPr lang="en-US" dirty="0" err="1" smtClean="0"/>
              <a:t>negativ</a:t>
            </a:r>
            <a:endParaRPr lang="en-US" dirty="0" smtClean="0"/>
          </a:p>
          <a:p>
            <a:r>
              <a:rPr lang="en-US" dirty="0" smtClean="0"/>
              <a:t>Mai </a:t>
            </a:r>
            <a:r>
              <a:rPr lang="en-US" dirty="0" err="1" smtClean="0"/>
              <a:t>usor</a:t>
            </a:r>
            <a:r>
              <a:rPr lang="en-US" dirty="0" smtClean="0"/>
              <a:t> de </a:t>
            </a:r>
            <a:r>
              <a:rPr lang="en-US" dirty="0" err="1" smtClean="0"/>
              <a:t>implementat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382000" cy="5638800"/>
          </a:xfrm>
        </p:spPr>
        <p:txBody>
          <a:bodyPr/>
          <a:lstStyle/>
          <a:p>
            <a:pPr algn="ctr">
              <a:buNone/>
            </a:pPr>
            <a:r>
              <a:rPr lang="en-US" sz="4400" b="1" dirty="0" smtClean="0">
                <a:latin typeface="+mj-lt"/>
              </a:rPr>
              <a:t>Input:</a:t>
            </a:r>
          </a:p>
          <a:p>
            <a:r>
              <a:rPr lang="en-US" dirty="0" smtClean="0"/>
              <a:t>Graf </a:t>
            </a:r>
            <a:r>
              <a:rPr lang="en-US" dirty="0" err="1" smtClean="0"/>
              <a:t>directionat</a:t>
            </a:r>
            <a:r>
              <a:rPr lang="en-US" dirty="0" smtClean="0"/>
              <a:t> cu </a:t>
            </a:r>
            <a:r>
              <a:rPr lang="en-US" dirty="0" err="1" smtClean="0"/>
              <a:t>muchii</a:t>
            </a:r>
            <a:r>
              <a:rPr lang="en-US" dirty="0" smtClean="0"/>
              <a:t> cu cost</a:t>
            </a:r>
          </a:p>
          <a:p>
            <a:r>
              <a:rPr lang="en-US" dirty="0" smtClean="0"/>
              <a:t>Un nod </a:t>
            </a:r>
            <a:r>
              <a:rPr lang="en-US" dirty="0" err="1" smtClean="0"/>
              <a:t>sursa</a:t>
            </a:r>
            <a:endParaRPr lang="en-US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4400" b="1" dirty="0" smtClean="0">
                <a:latin typeface="+mj-lt"/>
              </a:rPr>
              <a:t>Output:</a:t>
            </a:r>
          </a:p>
          <a:p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mica </a:t>
            </a:r>
            <a:r>
              <a:rPr lang="en-US" dirty="0" err="1" smtClean="0"/>
              <a:t>distanta</a:t>
            </a:r>
            <a:r>
              <a:rPr lang="en-US" dirty="0" smtClean="0"/>
              <a:t>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toti</a:t>
            </a:r>
            <a:r>
              <a:rPr lang="en-US" dirty="0" smtClean="0"/>
              <a:t> </a:t>
            </a:r>
            <a:r>
              <a:rPr lang="en-US" dirty="0" err="1" smtClean="0"/>
              <a:t>vertecsii</a:t>
            </a:r>
            <a:endParaRPr lang="en-US" b="1" dirty="0" smtClean="0"/>
          </a:p>
          <a:p>
            <a:r>
              <a:rPr lang="en-US" dirty="0" err="1" smtClean="0"/>
              <a:t>Daca</a:t>
            </a:r>
            <a:r>
              <a:rPr lang="en-US" dirty="0" smtClean="0"/>
              <a:t> se </a:t>
            </a:r>
            <a:r>
              <a:rPr lang="en-US" dirty="0" err="1" smtClean="0"/>
              <a:t>gaseste</a:t>
            </a:r>
            <a:r>
              <a:rPr lang="en-US" dirty="0" smtClean="0"/>
              <a:t> un </a:t>
            </a:r>
            <a:r>
              <a:rPr lang="en-US" dirty="0" err="1" smtClean="0"/>
              <a:t>ciclu</a:t>
            </a:r>
            <a:r>
              <a:rPr lang="en-US" dirty="0" smtClean="0"/>
              <a:t> </a:t>
            </a:r>
            <a:r>
              <a:rPr lang="en-US" dirty="0" err="1" smtClean="0"/>
              <a:t>negativ,distantele</a:t>
            </a:r>
            <a:r>
              <a:rPr lang="en-US" dirty="0" smtClean="0"/>
              <a:t> nu se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calculeaza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raporteaza</a:t>
            </a:r>
            <a:r>
              <a:rPr lang="en-US" dirty="0" smtClean="0"/>
              <a:t> </a:t>
            </a:r>
            <a:r>
              <a:rPr lang="en-US" dirty="0" err="1" smtClean="0"/>
              <a:t>ciclu</a:t>
            </a:r>
            <a:r>
              <a:rPr lang="en-US" dirty="0" smtClean="0"/>
              <a:t> </a:t>
            </a:r>
            <a:r>
              <a:rPr lang="en-US" dirty="0" err="1" smtClean="0"/>
              <a:t>negativ</a:t>
            </a:r>
            <a:endParaRPr lang="en-US" dirty="0" smtClean="0"/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procedure</a:t>
            </a:r>
            <a:r>
              <a:rPr lang="en-US" sz="2400" dirty="0" smtClean="0"/>
              <a:t> </a:t>
            </a:r>
            <a:r>
              <a:rPr lang="en-US" sz="2400" dirty="0" err="1" smtClean="0"/>
              <a:t>BellmanFord</a:t>
            </a:r>
            <a:r>
              <a:rPr lang="en-US" sz="2400" dirty="0" smtClean="0"/>
              <a:t>(</a:t>
            </a:r>
            <a:r>
              <a:rPr lang="en-US" sz="2400" i="1" dirty="0" smtClean="0"/>
              <a:t>list</a:t>
            </a:r>
            <a:r>
              <a:rPr lang="en-US" sz="2400" dirty="0" smtClean="0"/>
              <a:t> vertices, </a:t>
            </a:r>
            <a:r>
              <a:rPr lang="en-US" sz="2400" i="1" dirty="0" smtClean="0"/>
              <a:t>list</a:t>
            </a:r>
            <a:r>
              <a:rPr lang="en-US" sz="2400" dirty="0" smtClean="0"/>
              <a:t> edges, </a:t>
            </a:r>
            <a:r>
              <a:rPr lang="en-US" sz="2400" i="1" dirty="0" smtClean="0"/>
              <a:t>vertex</a:t>
            </a:r>
            <a:r>
              <a:rPr lang="en-US" sz="2400" dirty="0" smtClean="0"/>
              <a:t> source)</a:t>
            </a:r>
          </a:p>
          <a:p>
            <a:pPr lvl="1"/>
            <a:r>
              <a:rPr lang="en-US" sz="2400" b="1" dirty="0" smtClean="0"/>
              <a:t>for each</a:t>
            </a:r>
            <a:r>
              <a:rPr lang="en-US" sz="2400" dirty="0" smtClean="0"/>
              <a:t> vertex v </a:t>
            </a:r>
            <a:r>
              <a:rPr lang="en-US" sz="2400" b="1" dirty="0" smtClean="0"/>
              <a:t>in</a:t>
            </a:r>
            <a:r>
              <a:rPr lang="en-US" sz="2400" dirty="0" smtClean="0"/>
              <a:t> vertices:</a:t>
            </a:r>
          </a:p>
          <a:p>
            <a:pPr lvl="2"/>
            <a:r>
              <a:rPr lang="en-US" b="1" dirty="0" smtClean="0"/>
              <a:t>if</a:t>
            </a:r>
            <a:r>
              <a:rPr lang="en-US" dirty="0" smtClean="0"/>
              <a:t> v </a:t>
            </a:r>
            <a:r>
              <a:rPr lang="en-US" b="1" dirty="0" smtClean="0"/>
              <a:t>is</a:t>
            </a:r>
            <a:r>
              <a:rPr lang="en-US" dirty="0" smtClean="0"/>
              <a:t> source </a:t>
            </a:r>
            <a:r>
              <a:rPr lang="en-US" b="1" dirty="0" smtClean="0"/>
              <a:t>then</a:t>
            </a:r>
            <a:r>
              <a:rPr lang="en-US" dirty="0" smtClean="0"/>
              <a:t> distance[v] := 0</a:t>
            </a:r>
          </a:p>
          <a:p>
            <a:pPr lvl="2"/>
            <a:r>
              <a:rPr lang="it-IT" b="1" dirty="0" smtClean="0"/>
              <a:t>else</a:t>
            </a:r>
            <a:r>
              <a:rPr lang="it-IT" dirty="0" smtClean="0"/>
              <a:t> distance[v] := </a:t>
            </a:r>
            <a:r>
              <a:rPr lang="it-IT" b="1" dirty="0" smtClean="0"/>
              <a:t>infinity,</a:t>
            </a:r>
            <a:r>
              <a:rPr lang="it-IT" dirty="0" smtClean="0"/>
              <a:t> predecessor[v] := </a:t>
            </a:r>
            <a:r>
              <a:rPr lang="it-IT" b="1" dirty="0" smtClean="0"/>
              <a:t>null</a:t>
            </a:r>
            <a:endParaRPr lang="it-IT" b="1" dirty="0"/>
          </a:p>
          <a:p>
            <a:pPr lvl="1"/>
            <a:r>
              <a:rPr lang="it-IT" sz="2400" b="1" dirty="0" smtClean="0"/>
              <a:t> </a:t>
            </a:r>
            <a:r>
              <a:rPr lang="en-US" sz="2400" b="1" dirty="0" smtClean="0"/>
              <a:t>for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b="1" dirty="0" smtClean="0"/>
              <a:t>from</a:t>
            </a:r>
            <a:r>
              <a:rPr lang="en-US" sz="2400" dirty="0" smtClean="0"/>
              <a:t> 1 </a:t>
            </a:r>
            <a:r>
              <a:rPr lang="en-US" sz="2400" b="1" dirty="0" smtClean="0"/>
              <a:t>to</a:t>
            </a:r>
            <a:r>
              <a:rPr lang="en-US" sz="2400" dirty="0" smtClean="0"/>
              <a:t> size(vertices)-1:</a:t>
            </a:r>
          </a:p>
          <a:p>
            <a:pPr lvl="2"/>
            <a:r>
              <a:rPr lang="en-US" b="1" dirty="0" smtClean="0"/>
              <a:t>for each</a:t>
            </a:r>
            <a:r>
              <a:rPr lang="en-US" dirty="0" smtClean="0"/>
              <a:t> edge (u, v) </a:t>
            </a:r>
            <a:r>
              <a:rPr lang="en-US" b="1" dirty="0" smtClean="0"/>
              <a:t>with</a:t>
            </a:r>
            <a:r>
              <a:rPr lang="en-US" dirty="0" smtClean="0"/>
              <a:t> weight w </a:t>
            </a:r>
            <a:r>
              <a:rPr lang="en-US" b="1" dirty="0" smtClean="0"/>
              <a:t>in</a:t>
            </a:r>
            <a:r>
              <a:rPr lang="en-US" dirty="0" smtClean="0"/>
              <a:t> edges:</a:t>
            </a:r>
          </a:p>
          <a:p>
            <a:pPr lvl="3"/>
            <a:r>
              <a:rPr lang="en-US" sz="2400" b="1" dirty="0" smtClean="0"/>
              <a:t>if</a:t>
            </a:r>
            <a:r>
              <a:rPr lang="en-US" sz="2400" dirty="0" smtClean="0"/>
              <a:t> distance[u] + w &lt; distance[v]: </a:t>
            </a:r>
          </a:p>
          <a:p>
            <a:pPr lvl="4">
              <a:buNone/>
            </a:pPr>
            <a:r>
              <a:rPr lang="en-US" sz="2400" dirty="0" smtClean="0"/>
              <a:t>distance[v] := distance[u] + w, predecessor[v] := u </a:t>
            </a:r>
          </a:p>
          <a:p>
            <a:pPr lvl="1"/>
            <a:r>
              <a:rPr lang="en-US" sz="2400" b="1" dirty="0" smtClean="0"/>
              <a:t>for each</a:t>
            </a:r>
            <a:r>
              <a:rPr lang="en-US" sz="2400" dirty="0" smtClean="0"/>
              <a:t> edge (u, v) </a:t>
            </a:r>
            <a:r>
              <a:rPr lang="en-US" sz="2400" b="1" dirty="0" smtClean="0"/>
              <a:t>with</a:t>
            </a:r>
            <a:r>
              <a:rPr lang="en-US" sz="2400" dirty="0" smtClean="0"/>
              <a:t> weight w </a:t>
            </a:r>
            <a:r>
              <a:rPr lang="en-US" sz="2400" b="1" dirty="0" smtClean="0"/>
              <a:t>in</a:t>
            </a:r>
            <a:r>
              <a:rPr lang="en-US" sz="2400" dirty="0" smtClean="0"/>
              <a:t> edges:</a:t>
            </a:r>
          </a:p>
          <a:p>
            <a:pPr lvl="2"/>
            <a:r>
              <a:rPr lang="en-US" b="1" dirty="0" smtClean="0"/>
              <a:t>if</a:t>
            </a:r>
            <a:r>
              <a:rPr lang="en-US" dirty="0" smtClean="0"/>
              <a:t> distance[u] + w &lt; distance[v]: </a:t>
            </a:r>
          </a:p>
          <a:p>
            <a:pPr lvl="2">
              <a:buNone/>
            </a:pPr>
            <a:r>
              <a:rPr lang="en-US" b="1" dirty="0"/>
              <a:t>	</a:t>
            </a:r>
            <a:r>
              <a:rPr lang="en-US" b="1" dirty="0" smtClean="0"/>
              <a:t>	error</a:t>
            </a:r>
            <a:r>
              <a:rPr lang="en-US" dirty="0" smtClean="0"/>
              <a:t> "Graph contains a negative-weight cycle"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 descr="bellman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4343400" y="2667000"/>
            <a:ext cx="4182059" cy="1781424"/>
          </a:xfrm>
        </p:spPr>
      </p:pic>
      <p:pic>
        <p:nvPicPr>
          <p:cNvPr id="5" name="Picture 4" descr="After1stItera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01200" y="2743200"/>
            <a:ext cx="4200000" cy="1952381"/>
          </a:xfrm>
          <a:prstGeom prst="rect">
            <a:avLst/>
          </a:prstGeom>
        </p:spPr>
      </p:pic>
      <p:pic>
        <p:nvPicPr>
          <p:cNvPr id="6" name="Picture 5" descr="seconditeration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2200" y="7239000"/>
            <a:ext cx="4095238" cy="216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72032 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5" presetClass="path" presetSubtype="0" accel="50000" de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72032 0.00347 L -0.25468 0.003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-0.02222 L -0.78802 -0.0201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0"/>
                            </p:stCondLst>
                            <p:childTnLst>
                              <p:par>
                                <p:cTn id="22" presetID="63" presetClass="path" presetSubtype="0" accel="50000" decel="5000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0.78802 -0.02014 L 0.07864 -0.0201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0"/>
                            </p:stCondLst>
                            <p:childTnLst>
                              <p:par>
                                <p:cTn id="2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00104 -0.6798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34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0"/>
                            </p:stCondLst>
                            <p:childTnLst>
                              <p:par>
                                <p:cTn id="3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13000"/>
                                  </p:stCondLst>
                                  <p:childTnLst>
                                    <p:animMotion origin="layout" path="M 0.00104 -0.67986 L 0.00104 0.1534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000"/>
                            </p:stCondLst>
                            <p:childTnLst>
                              <p:par>
                                <p:cTn id="3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0"/>
                            </p:stCondLst>
                            <p:childTnLst>
                              <p:par>
                                <p:cTn id="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89017E-7 L 0.51302 -0.174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-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10405E-6 L -0.53802 -0.1976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" y="-9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90751E-6 L 0.00104 -0.4016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Corectitudinea</a:t>
            </a:r>
            <a:r>
              <a:rPr lang="en-US" dirty="0" smtClean="0"/>
              <a:t> </a:t>
            </a:r>
            <a:r>
              <a:rPr lang="en-US" dirty="0" err="1" smtClean="0"/>
              <a:t>algoritmului</a:t>
            </a:r>
            <a:r>
              <a:rPr lang="en-US" dirty="0" smtClean="0"/>
              <a:t> s-a </a:t>
            </a:r>
            <a:r>
              <a:rPr lang="en-US" dirty="0" err="1" smtClean="0"/>
              <a:t>demonstrat</a:t>
            </a:r>
            <a:r>
              <a:rPr lang="en-US" dirty="0" smtClean="0"/>
              <a:t> cu </a:t>
            </a:r>
            <a:r>
              <a:rPr lang="en-US" dirty="0" err="1" smtClean="0"/>
              <a:t>ajutorul</a:t>
            </a:r>
            <a:r>
              <a:rPr lang="en-US" dirty="0" smtClean="0"/>
              <a:t> brute-force-</a:t>
            </a:r>
            <a:r>
              <a:rPr lang="en-US" dirty="0" err="1" smtClean="0"/>
              <a:t>ului</a:t>
            </a:r>
            <a:r>
              <a:rPr lang="en-US" dirty="0" smtClean="0"/>
              <a:t>.</a:t>
            </a:r>
          </a:p>
          <a:p>
            <a:r>
              <a:rPr lang="en-US" dirty="0" smtClean="0"/>
              <a:t>S-a </a:t>
            </a:r>
            <a:r>
              <a:rPr lang="en-US" dirty="0" err="1" smtClean="0"/>
              <a:t>implementat</a:t>
            </a:r>
            <a:r>
              <a:rPr lang="en-US" dirty="0" smtClean="0"/>
              <a:t> o </a:t>
            </a:r>
            <a:r>
              <a:rPr lang="en-US" dirty="0" err="1" smtClean="0"/>
              <a:t>metoda</a:t>
            </a:r>
            <a:r>
              <a:rPr lang="en-US" dirty="0" smtClean="0"/>
              <a:t> de </a:t>
            </a:r>
            <a:r>
              <a:rPr lang="en-US" dirty="0" err="1" smtClean="0"/>
              <a:t>gasire</a:t>
            </a:r>
            <a:r>
              <a:rPr lang="en-US" dirty="0" smtClean="0"/>
              <a:t> a </a:t>
            </a:r>
            <a:r>
              <a:rPr lang="en-US" dirty="0" err="1" smtClean="0"/>
              <a:t>tuturor</a:t>
            </a:r>
            <a:r>
              <a:rPr lang="en-US" dirty="0" smtClean="0"/>
              <a:t> </a:t>
            </a:r>
            <a:r>
              <a:rPr lang="en-US" dirty="0" err="1" smtClean="0"/>
              <a:t>cailor</a:t>
            </a:r>
            <a:r>
              <a:rPr lang="en-US" dirty="0" smtClean="0"/>
              <a:t> </a:t>
            </a:r>
            <a:r>
              <a:rPr lang="en-US" dirty="0" err="1" smtClean="0"/>
              <a:t>posibile</a:t>
            </a:r>
            <a:r>
              <a:rPr lang="en-US" dirty="0" smtClean="0"/>
              <a:t> de la </a:t>
            </a:r>
            <a:r>
              <a:rPr lang="en-US" dirty="0" err="1" smtClean="0"/>
              <a:t>sursa</a:t>
            </a:r>
            <a:r>
              <a:rPr lang="en-US" dirty="0" smtClean="0"/>
              <a:t> la </a:t>
            </a:r>
            <a:r>
              <a:rPr lang="en-US" dirty="0" err="1" smtClean="0"/>
              <a:t>celalalte</a:t>
            </a:r>
            <a:r>
              <a:rPr lang="en-US" dirty="0" smtClean="0"/>
              <a:t> </a:t>
            </a:r>
            <a:r>
              <a:rPr lang="en-US" dirty="0" err="1" smtClean="0"/>
              <a:t>noduri</a:t>
            </a:r>
            <a:r>
              <a:rPr lang="en-US" dirty="0" smtClean="0"/>
              <a:t> cu </a:t>
            </a:r>
            <a:r>
              <a:rPr lang="en-US" dirty="0" err="1" smtClean="0"/>
              <a:t>ajutorul</a:t>
            </a:r>
            <a:r>
              <a:rPr lang="en-US" dirty="0" smtClean="0"/>
              <a:t> </a:t>
            </a:r>
            <a:r>
              <a:rPr lang="en-US" dirty="0" err="1" smtClean="0"/>
              <a:t>DFS,pentru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nod s-a </a:t>
            </a:r>
            <a:r>
              <a:rPr lang="en-US" dirty="0" err="1" smtClean="0"/>
              <a:t>pastrat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mic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Graph-</a:t>
            </a:r>
            <a:r>
              <a:rPr lang="en-US" dirty="0" err="1" smtClean="0"/>
              <a:t>ul</a:t>
            </a:r>
            <a:r>
              <a:rPr lang="en-US" dirty="0" smtClean="0"/>
              <a:t> de test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obtinut</a:t>
            </a:r>
            <a:r>
              <a:rPr lang="en-US" dirty="0" smtClean="0"/>
              <a:t> </a:t>
            </a:r>
            <a:r>
              <a:rPr lang="en-US" dirty="0" err="1" smtClean="0"/>
              <a:t>printr</a:t>
            </a:r>
            <a:r>
              <a:rPr lang="en-US" dirty="0" smtClean="0"/>
              <a:t>-un generator de </a:t>
            </a:r>
            <a:r>
              <a:rPr lang="en-US" dirty="0" err="1" smtClean="0"/>
              <a:t>grafuri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2286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Performantele</a:t>
            </a:r>
            <a:r>
              <a:rPr lang="en-US" dirty="0" smtClean="0"/>
              <a:t> </a:t>
            </a:r>
            <a:r>
              <a:rPr lang="en-US" dirty="0" err="1" smtClean="0"/>
              <a:t>algoritmului</a:t>
            </a:r>
            <a:r>
              <a:rPr lang="en-US" dirty="0" smtClean="0"/>
              <a:t> au </a:t>
            </a:r>
            <a:r>
              <a:rPr lang="en-US" dirty="0" err="1" smtClean="0"/>
              <a:t>fost</a:t>
            </a:r>
            <a:r>
              <a:rPr lang="en-US" dirty="0" smtClean="0"/>
              <a:t> testate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generarea</a:t>
            </a:r>
            <a:r>
              <a:rPr lang="en-US" dirty="0" smtClean="0"/>
              <a:t> a 4 </a:t>
            </a:r>
            <a:r>
              <a:rPr lang="en-US" dirty="0" err="1" smtClean="0"/>
              <a:t>grafuri</a:t>
            </a:r>
            <a:r>
              <a:rPr lang="en-US" dirty="0" smtClean="0"/>
              <a:t> de 1000,2000,4000 </a:t>
            </a:r>
            <a:r>
              <a:rPr lang="en-US" dirty="0" err="1" smtClean="0"/>
              <a:t>si</a:t>
            </a:r>
            <a:r>
              <a:rPr lang="en-US" dirty="0" smtClean="0"/>
              <a:t> 8000 </a:t>
            </a:r>
            <a:r>
              <a:rPr lang="en-US" dirty="0" err="1" smtClean="0"/>
              <a:t>noduri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Pentru </a:t>
            </a:r>
            <a:r>
              <a:rPr lang="en-US" dirty="0" err="1" smtClean="0"/>
              <a:t>fiecare</a:t>
            </a:r>
            <a:r>
              <a:rPr lang="en-US" dirty="0" smtClean="0"/>
              <a:t> graph, s-a </a:t>
            </a:r>
            <a:r>
              <a:rPr lang="en-US" dirty="0" err="1" smtClean="0"/>
              <a:t>determinat</a:t>
            </a:r>
            <a:r>
              <a:rPr lang="en-US" dirty="0" smtClean="0"/>
              <a:t>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495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Noduri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Muchii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Timp</a:t>
                      </a:r>
                      <a:r>
                        <a:rPr lang="en-US" dirty="0" smtClean="0"/>
                        <a:t>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44394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19.593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Plot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0" y="1143000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838200"/>
          </a:xfrm>
        </p:spPr>
        <p:txBody>
          <a:bodyPr/>
          <a:lstStyle/>
          <a:p>
            <a:r>
              <a:rPr lang="en-US" dirty="0" smtClean="0"/>
              <a:t>LOG-log plot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188</TotalTime>
  <Words>261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Trek</vt:lpstr>
      <vt:lpstr>Single Source Shortest Paths</vt:lpstr>
      <vt:lpstr>Bellman-Ford vs Dijkstra</vt:lpstr>
      <vt:lpstr>Slide 3</vt:lpstr>
      <vt:lpstr>Algorithm</vt:lpstr>
      <vt:lpstr>Exemplu:</vt:lpstr>
      <vt:lpstr>Testare</vt:lpstr>
      <vt:lpstr>Rezultate</vt:lpstr>
      <vt:lpstr>Standard Plot</vt:lpstr>
      <vt:lpstr>LOG-log plot</vt:lpstr>
      <vt:lpstr>Intrebari?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Source Shortest Paths</dc:title>
  <dc:creator>cristi</dc:creator>
  <cp:lastModifiedBy>cristi</cp:lastModifiedBy>
  <cp:revision>23</cp:revision>
  <dcterms:created xsi:type="dcterms:W3CDTF">2014-03-16T11:19:38Z</dcterms:created>
  <dcterms:modified xsi:type="dcterms:W3CDTF">2014-04-14T19:59:28Z</dcterms:modified>
</cp:coreProperties>
</file>