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5/25/2014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Rabin-Karp Algorithm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 Search</a:t>
            </a:r>
            <a:endParaRPr lang="ro-R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4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791432"/>
            <a:ext cx="10571998" cy="970450"/>
          </a:xfrm>
        </p:spPr>
        <p:txBody>
          <a:bodyPr/>
          <a:lstStyle/>
          <a:p>
            <a:r>
              <a:rPr lang="ro-RO" dirty="0"/>
              <a:t>Detailed </a:t>
            </a:r>
            <a:r>
              <a:rPr lang="ro-RO" dirty="0" smtClean="0"/>
              <a:t>Running </a:t>
            </a:r>
            <a:r>
              <a:rPr lang="ro-RO" dirty="0"/>
              <a:t>Example</a:t>
            </a:r>
            <a:br>
              <a:rPr lang="ro-RO" dirty="0"/>
            </a:b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459354"/>
                <a:ext cx="10554574" cy="3636511"/>
              </a:xfrm>
            </p:spPr>
            <p:txBody>
              <a:bodyPr>
                <a:normAutofit/>
              </a:bodyPr>
              <a:lstStyle/>
              <a:p>
                <a:r>
                  <a:rPr lang="ro-RO" sz="2000" b="1" dirty="0" smtClean="0"/>
                  <a:t>Text: 1 5 0 9 7 2 3 5</a:t>
                </a:r>
              </a:p>
              <a:p>
                <a:r>
                  <a:rPr lang="ro-RO" sz="2000" b="1" dirty="0" smtClean="0"/>
                  <a:t>Pattern: 9 7</a:t>
                </a:r>
              </a:p>
              <a:p>
                <a:pPr marL="0" indent="0">
                  <a:buNone/>
                </a:pPr>
                <a:endParaRPr lang="ro-RO" sz="2000" b="1" dirty="0" smtClean="0"/>
              </a:p>
              <a:p>
                <a:r>
                  <a:rPr lang="ro-RO" sz="2000" b="1" dirty="0" smtClean="0"/>
                  <a:t>R = 10 (the radix)</a:t>
                </a:r>
              </a:p>
              <a:p>
                <a:r>
                  <a:rPr lang="ro-RO" sz="2000" b="1" dirty="0" smtClean="0"/>
                  <a:t>Q = 101 (a large prime number representing the hypothetical hash table)</a:t>
                </a:r>
              </a:p>
              <a:p>
                <a:r>
                  <a:rPr lang="ro-RO" sz="2000" b="1" dirty="0" smtClean="0"/>
                  <a:t>M = 2 (pattern lenght)</a:t>
                </a:r>
              </a:p>
              <a:p>
                <a:r>
                  <a:rPr lang="ro-RO" sz="2000" b="1" dirty="0" smtClean="0"/>
                  <a:t>RM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1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ro-RO" sz="2000" b="1" i="1" smtClean="0"/>
                          <m:t>𝑹</m:t>
                        </m:r>
                      </m:e>
                      <m:sup>
                        <m:r>
                          <a:rPr lang="ro-RO" sz="2000" b="1" i="1" smtClean="0">
                            <a:latin typeface="+mj-lt"/>
                          </a:rPr>
                          <m:t>𝑴</m:t>
                        </m:r>
                        <m:r>
                          <a:rPr lang="ro-RO" sz="2000" b="1" i="1" smtClean="0">
                            <a:latin typeface="+mj-lt"/>
                          </a:rPr>
                          <m:t>−</m:t>
                        </m:r>
                        <m:r>
                          <a:rPr lang="ro-RO" sz="2000" b="1" i="1" smtClean="0">
                            <a:latin typeface="+mj-lt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ro-RO" sz="2000" b="1" dirty="0" smtClean="0">
                    <a:latin typeface="+mj-lt"/>
                  </a:rPr>
                  <a:t> % Q = 10 (constant)</a:t>
                </a:r>
              </a:p>
              <a:p>
                <a:endParaRPr lang="ro-RO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459354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/>
          <p:cNvSpPr txBox="1">
            <a:spLocks/>
          </p:cNvSpPr>
          <p:nvPr/>
        </p:nvSpPr>
        <p:spPr>
          <a:xfrm>
            <a:off x="818712" y="1165544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Initialisations</a:t>
            </a:r>
            <a:endParaRPr lang="ro-R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80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858848"/>
              </p:ext>
            </p:extLst>
          </p:nvPr>
        </p:nvGraphicFramePr>
        <p:xfrm>
          <a:off x="1853013" y="3374962"/>
          <a:ext cx="8333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625"/>
                <a:gridCol w="2097625"/>
                <a:gridCol w="4138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i</a:t>
                      </a:r>
                      <a:endParaRPr lang="ro-RO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9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7</a:t>
                      </a:r>
                      <a:endParaRPr lang="ro-R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o-RO" b="1" dirty="0" smtClean="0"/>
                        <a:t>              9 </a:t>
                      </a:r>
                      <a:r>
                        <a:rPr lang="ro-RO" dirty="0" smtClean="0"/>
                        <a:t>% 101 = 9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9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dirty="0" smtClean="0"/>
                        <a:t>       </a:t>
                      </a:r>
                      <a:r>
                        <a:rPr lang="ro-RO" b="1" dirty="0" smtClean="0"/>
                        <a:t>7</a:t>
                      </a:r>
                      <a:r>
                        <a:rPr lang="ro-RO" baseline="0" dirty="0" smtClean="0"/>
                        <a:t> % 101 = (</a:t>
                      </a:r>
                      <a:r>
                        <a:rPr lang="ro-RO" b="1" baseline="0" dirty="0" smtClean="0"/>
                        <a:t>9</a:t>
                      </a:r>
                      <a:r>
                        <a:rPr lang="ro-RO" baseline="0" dirty="0" smtClean="0"/>
                        <a:t> * 10 + </a:t>
                      </a:r>
                      <a:r>
                        <a:rPr lang="ro-RO" b="1" baseline="0" dirty="0" smtClean="0"/>
                        <a:t>7</a:t>
                      </a:r>
                      <a:r>
                        <a:rPr lang="ro-RO" baseline="0" dirty="0" smtClean="0"/>
                        <a:t>) % 101 = </a:t>
                      </a:r>
                      <a:r>
                        <a:rPr lang="ro-RO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97</a:t>
                      </a:r>
                      <a:endParaRPr lang="ro-RO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288" y="791432"/>
            <a:ext cx="10571998" cy="970450"/>
          </a:xfrm>
        </p:spPr>
        <p:txBody>
          <a:bodyPr/>
          <a:lstStyle/>
          <a:p>
            <a:r>
              <a:rPr lang="ro-RO" dirty="0"/>
              <a:t>Detailed </a:t>
            </a:r>
            <a:r>
              <a:rPr lang="ro-RO" dirty="0" smtClean="0"/>
              <a:t>Running </a:t>
            </a:r>
            <a:r>
              <a:rPr lang="ro-RO" dirty="0"/>
              <a:t>Example</a:t>
            </a:r>
            <a:br>
              <a:rPr lang="ro-RO" dirty="0"/>
            </a:br>
            <a:endParaRPr lang="ro-RO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8712" y="1165544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pattern hash value</a:t>
            </a:r>
            <a:endParaRPr lang="ro-R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1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99419"/>
              </p:ext>
            </p:extLst>
          </p:nvPr>
        </p:nvGraphicFramePr>
        <p:xfrm>
          <a:off x="558797" y="2629896"/>
          <a:ext cx="113453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9"/>
                <a:gridCol w="931334"/>
                <a:gridCol w="914400"/>
                <a:gridCol w="999067"/>
                <a:gridCol w="982133"/>
                <a:gridCol w="1049867"/>
                <a:gridCol w="1016000"/>
                <a:gridCol w="1083733"/>
                <a:gridCol w="38269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i</a:t>
                      </a:r>
                      <a:endParaRPr lang="ro-RO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dirty="0" smtClean="0"/>
                        <a:t>     7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1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5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2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9</a:t>
                      </a:r>
                      <a:endParaRPr lang="ro-RO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  <a:endParaRPr lang="ro-RO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2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3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b="1" dirty="0" smtClean="0"/>
                        <a:t>     5</a:t>
                      </a:r>
                      <a:endParaRPr lang="ro-R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ro-RO" b="1" dirty="0" smtClean="0"/>
                        <a:t>     1             </a:t>
                      </a:r>
                      <a:r>
                        <a:rPr lang="ro-RO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% 101 = 1</a:t>
                      </a:r>
                      <a:endParaRPr lang="ro-RO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1</a:t>
                      </a:r>
                      <a:endParaRPr lang="ro-RO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ro-RO" b="1" dirty="0" smtClean="0"/>
                        <a:t>     5            </a:t>
                      </a:r>
                      <a:r>
                        <a:rPr lang="ro-RO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% 101 =  </a:t>
                      </a:r>
                      <a:r>
                        <a:rPr lang="ro-RO" sz="1800" b="0" i="0" u="none" strike="noStrike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 * 10 + </a:t>
                      </a:r>
                      <a:r>
                        <a:rPr lang="ro-RO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ro-RO" sz="1800" b="0" i="0" u="none" strike="noStrike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% 101 =</a:t>
                      </a:r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5</a:t>
                      </a:r>
                      <a:endParaRPr lang="ro-RO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ro-RO" b="1" dirty="0" smtClean="0"/>
                        <a:t>     </a:t>
                      </a:r>
                      <a:r>
                        <a:rPr lang="ro-RO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              </a:t>
                      </a:r>
                      <a:r>
                        <a:rPr lang="ro-RO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% 101 = ( (15 + </a:t>
                      </a:r>
                      <a:r>
                        <a:rPr lang="ro-RO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b="1" baseline="0" dirty="0" smtClean="0"/>
                        <a:t>1</a:t>
                      </a:r>
                      <a:r>
                        <a:rPr lang="ro-RO" baseline="0" dirty="0" smtClean="0"/>
                        <a:t> * </a:t>
                      </a:r>
                      <a:r>
                        <a:rPr lang="ro-RO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(101 - </a:t>
                      </a:r>
                      <a:r>
                        <a:rPr lang="ro-RO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10) ) * 10 + 2</a:t>
                      </a:r>
                      <a:r>
                        <a:rPr lang="ro-RO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)</a:t>
                      </a:r>
                      <a:r>
                        <a:rPr lang="ro-RO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% 101 = </a:t>
                      </a:r>
                      <a:r>
                        <a:rPr lang="ro-RO" b="1" dirty="0" smtClean="0"/>
                        <a:t>52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2</a:t>
                      </a:r>
                      <a:endParaRPr lang="ro-RO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ro-RO" b="1" dirty="0" smtClean="0"/>
                        <a:t>     9             </a:t>
                      </a:r>
                      <a:r>
                        <a:rPr lang="ro-RO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% 101 =( (52</a:t>
                      </a:r>
                      <a:r>
                        <a:rPr lang="ro-RO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+ </a:t>
                      </a:r>
                      <a:r>
                        <a:rPr lang="ro-RO" b="1" baseline="0" dirty="0" smtClean="0"/>
                        <a:t>5</a:t>
                      </a:r>
                      <a:r>
                        <a:rPr lang="ro-RO" baseline="0" dirty="0" smtClean="0"/>
                        <a:t> </a:t>
                      </a:r>
                      <a:r>
                        <a:rPr lang="ro-RO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 (101 - 10) )* 10 + </a:t>
                      </a:r>
                      <a:r>
                        <a:rPr lang="ro-RO" b="1" baseline="0" dirty="0" smtClean="0"/>
                        <a:t>9</a:t>
                      </a:r>
                      <a:r>
                        <a:rPr lang="ro-RO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 % 101 = </a:t>
                      </a:r>
                      <a:r>
                        <a:rPr lang="ro-RO" b="1" baseline="0" dirty="0" smtClean="0"/>
                        <a:t>29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o-R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accent4"/>
                          </a:solidFill>
                        </a:rPr>
                        <a:t>9</a:t>
                      </a:r>
                      <a:endParaRPr lang="ro-RO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o-RO" b="1" dirty="0" smtClean="0">
                          <a:solidFill>
                            <a:schemeClr val="accent4"/>
                          </a:solidFill>
                        </a:rPr>
                        <a:t>     7</a:t>
                      </a:r>
                      <a:r>
                        <a:rPr lang="ro-RO" b="1" dirty="0" smtClean="0"/>
                        <a:t>               </a:t>
                      </a:r>
                      <a:r>
                        <a:rPr lang="ro-RO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%</a:t>
                      </a:r>
                      <a:r>
                        <a:rPr lang="ro-RO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101 =( (29 + </a:t>
                      </a:r>
                      <a:r>
                        <a:rPr lang="ro-RO" b="1" baseline="0" dirty="0" smtClean="0"/>
                        <a:t>2</a:t>
                      </a:r>
                      <a:r>
                        <a:rPr lang="ro-RO" baseline="0" dirty="0" smtClean="0"/>
                        <a:t> </a:t>
                      </a:r>
                      <a:r>
                        <a:rPr lang="ro-RO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 (101 - 10) ) * 10 + </a:t>
                      </a:r>
                      <a:r>
                        <a:rPr lang="ro-RO" b="1" baseline="0" dirty="0" smtClean="0"/>
                        <a:t>7</a:t>
                      </a:r>
                      <a:r>
                        <a:rPr lang="ro-RO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 % 101 = </a:t>
                      </a:r>
                      <a:r>
                        <a:rPr lang="ro-RO" b="1" baseline="0" dirty="0" smtClean="0">
                          <a:solidFill>
                            <a:schemeClr val="accent4"/>
                          </a:solidFill>
                        </a:rPr>
                        <a:t>97</a:t>
                      </a:r>
                      <a:endParaRPr lang="ro-RO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288" y="791432"/>
            <a:ext cx="10571998" cy="970450"/>
          </a:xfrm>
        </p:spPr>
        <p:txBody>
          <a:bodyPr/>
          <a:lstStyle/>
          <a:p>
            <a:r>
              <a:rPr lang="ro-RO" dirty="0"/>
              <a:t>Detailed </a:t>
            </a:r>
            <a:r>
              <a:rPr lang="ro-RO" dirty="0" smtClean="0"/>
              <a:t>Running </a:t>
            </a:r>
            <a:r>
              <a:rPr lang="ro-RO" dirty="0"/>
              <a:t>Example</a:t>
            </a:r>
            <a:br>
              <a:rPr lang="ro-RO" dirty="0"/>
            </a:br>
            <a:endParaRPr lang="ro-RO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8712" y="1165544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text hash value</a:t>
            </a:r>
            <a:endParaRPr lang="ro-R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526177" y="5350934"/>
            <a:ext cx="0" cy="440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18234" y="5886399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Match found</a:t>
            </a:r>
            <a:endParaRPr lang="ro-RO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41243" y="5350934"/>
            <a:ext cx="0" cy="440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6100" y="5886399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Index to be returned: i-M+1 = 4 – 2 + 1 = </a:t>
            </a:r>
            <a:r>
              <a:rPr lang="ro-RO" b="1" dirty="0" smtClean="0">
                <a:solidFill>
                  <a:schemeClr val="accent4"/>
                </a:solidFill>
              </a:rPr>
              <a:t>3</a:t>
            </a:r>
            <a:endParaRPr lang="ro-RO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2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72</TotalTime>
  <Words>237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Rabin-Karp Algorithm</vt:lpstr>
      <vt:lpstr>Detailed Running Example </vt:lpstr>
      <vt:lpstr>Detailed Running Example </vt:lpstr>
      <vt:lpstr>Detailed Running Example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Rabin-Karp Algorithm</dc:title>
  <dc:creator>Sorin Dan</dc:creator>
  <cp:lastModifiedBy>Sorin Dan</cp:lastModifiedBy>
  <cp:revision>19</cp:revision>
  <dcterms:created xsi:type="dcterms:W3CDTF">2014-05-24T22:11:15Z</dcterms:created>
  <dcterms:modified xsi:type="dcterms:W3CDTF">2014-05-24T23:23:52Z</dcterms:modified>
</cp:coreProperties>
</file>