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7" r:id="rId8"/>
    <p:sldId id="262" r:id="rId9"/>
    <p:sldId id="266"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3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E9F24-E177-499B-ABD2-E045433C4829}" type="datetimeFigureOut">
              <a:rPr lang="en-US" smtClean="0"/>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4DCF9-3435-4EA3-9296-34FECDDF5F81}" type="slidenum">
              <a:rPr lang="en-US" smtClean="0"/>
              <a:t>‹#›</a:t>
            </a:fld>
            <a:endParaRPr lang="en-US"/>
          </a:p>
        </p:txBody>
      </p:sp>
    </p:spTree>
    <p:extLst>
      <p:ext uri="{BB962C8B-B14F-4D97-AF65-F5344CB8AC3E}">
        <p14:creationId xmlns:p14="http://schemas.microsoft.com/office/powerpoint/2010/main" val="101359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22B539-8F3C-4DEA-BA7D-BD8C223F1CB7}"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2B539-8F3C-4DEA-BA7D-BD8C223F1CB7}"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022B539-8F3C-4DEA-BA7D-BD8C223F1CB7}"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ACBEC-251A-4AFB-87EC-B08430CDD34D}"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2B539-8F3C-4DEA-BA7D-BD8C223F1CB7}"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ACBEC-251A-4AFB-87EC-B08430CDD34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2B539-8F3C-4DEA-BA7D-BD8C223F1CB7}"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022B539-8F3C-4DEA-BA7D-BD8C223F1CB7}"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ACBEC-251A-4AFB-87EC-B08430CDD34D}"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22B539-8F3C-4DEA-BA7D-BD8C223F1CB7}" type="datetimeFigureOut">
              <a:rPr lang="en-US" smtClean="0"/>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22B539-8F3C-4DEA-BA7D-BD8C223F1CB7}" type="datetimeFigureOut">
              <a:rPr lang="en-US" smtClean="0"/>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022B539-8F3C-4DEA-BA7D-BD8C223F1CB7}" type="datetimeFigureOut">
              <a:rPr lang="en-US" smtClean="0"/>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ACBEC-251A-4AFB-87EC-B08430CDD3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022B539-8F3C-4DEA-BA7D-BD8C223F1CB7}"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ACBEC-251A-4AFB-87EC-B08430CDD34D}"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2B539-8F3C-4DEA-BA7D-BD8C223F1CB7}"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ACBEC-251A-4AFB-87EC-B08430CDD34D}"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022B539-8F3C-4DEA-BA7D-BD8C223F1CB7}" type="datetimeFigureOut">
              <a:rPr lang="en-US" smtClean="0"/>
              <a:t>4/15/2014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A0ACBEC-251A-4AFB-87EC-B08430CDD34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780108"/>
          </a:xfrm>
        </p:spPr>
        <p:txBody>
          <a:bodyPr>
            <a:normAutofit/>
          </a:bodyPr>
          <a:lstStyle/>
          <a:p>
            <a:r>
              <a:rPr lang="en-US" sz="8000" dirty="0" smtClean="0"/>
              <a:t>Huffman Coding </a:t>
            </a:r>
            <a:endParaRPr lang="en-US" sz="8000" dirty="0"/>
          </a:p>
        </p:txBody>
      </p:sp>
      <p:sp>
        <p:nvSpPr>
          <p:cNvPr id="3" name="Subtitle 2"/>
          <p:cNvSpPr>
            <a:spLocks noGrp="1"/>
          </p:cNvSpPr>
          <p:nvPr>
            <p:ph type="subTitle" idx="1"/>
          </p:nvPr>
        </p:nvSpPr>
        <p:spPr>
          <a:xfrm>
            <a:off x="228600" y="4343400"/>
            <a:ext cx="6400800" cy="863600"/>
          </a:xfrm>
        </p:spPr>
        <p:txBody>
          <a:bodyPr>
            <a:normAutofit/>
          </a:bodyPr>
          <a:lstStyle/>
          <a:p>
            <a:pPr algn="l"/>
            <a:r>
              <a:rPr lang="en-US" dirty="0" smtClean="0"/>
              <a:t>Student: Samir-</a:t>
            </a:r>
            <a:r>
              <a:rPr lang="en-US" dirty="0" err="1" smtClean="0"/>
              <a:t>Constantin</a:t>
            </a:r>
            <a:r>
              <a:rPr lang="en-US" dirty="0" smtClean="0"/>
              <a:t> </a:t>
            </a:r>
            <a:r>
              <a:rPr lang="en-US" dirty="0" err="1" smtClean="0"/>
              <a:t>Prejbeanu</a:t>
            </a:r>
            <a:endParaRPr lang="en-US" dirty="0" smtClean="0"/>
          </a:p>
          <a:p>
            <a:pPr algn="l"/>
            <a:r>
              <a:rPr lang="en-US" dirty="0" smtClean="0"/>
              <a:t>Coordinator:</a:t>
            </a:r>
            <a:r>
              <a:rPr lang="en-US" dirty="0" smtClean="0">
                <a:latin typeface="Candara" pitchFamily="34" charset="0"/>
              </a:rPr>
              <a:t> </a:t>
            </a:r>
            <a:r>
              <a:rPr lang="en-US" dirty="0" err="1">
                <a:latin typeface="Candara" pitchFamily="34" charset="0"/>
              </a:rPr>
              <a:t>Cristian</a:t>
            </a:r>
            <a:r>
              <a:rPr lang="en-US" dirty="0">
                <a:latin typeface="Candara" pitchFamily="34" charset="0"/>
              </a:rPr>
              <a:t> </a:t>
            </a:r>
            <a:r>
              <a:rPr lang="en-US" dirty="0" err="1" smtClean="0">
                <a:latin typeface="Candara" pitchFamily="34" charset="0"/>
              </a:rPr>
              <a:t>Mihaescu</a:t>
            </a:r>
            <a:r>
              <a:rPr lang="en-US" dirty="0" smtClean="0">
                <a:latin typeface="Candara" pitchFamily="34" charset="0"/>
              </a:rPr>
              <a:t> </a:t>
            </a:r>
            <a:r>
              <a:rPr lang="en-US" dirty="0" err="1" smtClean="0">
                <a:latin typeface="Candara" pitchFamily="34" charset="0"/>
              </a:rPr>
              <a:t>Ph.D</a:t>
            </a:r>
            <a:endParaRPr lang="en-US" dirty="0">
              <a:latin typeface="Candara" pitchFamily="34" charset="0"/>
            </a:endParaRPr>
          </a:p>
          <a:p>
            <a:pPr algn="l"/>
            <a:endParaRPr lang="en-US" dirty="0"/>
          </a:p>
        </p:txBody>
      </p:sp>
      <p:sp>
        <p:nvSpPr>
          <p:cNvPr id="4" name="TextBox 3"/>
          <p:cNvSpPr txBox="1"/>
          <p:nvPr/>
        </p:nvSpPr>
        <p:spPr>
          <a:xfrm>
            <a:off x="1828800" y="2590800"/>
            <a:ext cx="4876800" cy="400110"/>
          </a:xfrm>
          <a:prstGeom prst="rect">
            <a:avLst/>
          </a:prstGeom>
          <a:noFill/>
        </p:spPr>
        <p:txBody>
          <a:bodyPr wrap="square" rtlCol="0">
            <a:spAutoFit/>
          </a:bodyPr>
          <a:lstStyle/>
          <a:p>
            <a:r>
              <a:rPr lang="en-US" dirty="0" smtClean="0"/>
              <a:t>	</a:t>
            </a:r>
            <a:r>
              <a:rPr lang="en-US" sz="2000" dirty="0" smtClean="0">
                <a:solidFill>
                  <a:schemeClr val="bg1"/>
                </a:solidFill>
                <a:latin typeface="+mj-lt"/>
              </a:rPr>
              <a:t>DCTI – IT Companies Seminary</a:t>
            </a:r>
            <a:endParaRPr lang="en-US" sz="2000" dirty="0">
              <a:solidFill>
                <a:schemeClr val="bg1"/>
              </a:solidFill>
              <a:latin typeface="+mj-lt"/>
            </a:endParaRPr>
          </a:p>
        </p:txBody>
      </p:sp>
      <p:sp>
        <p:nvSpPr>
          <p:cNvPr id="5" name="TextBox 4"/>
          <p:cNvSpPr txBox="1"/>
          <p:nvPr/>
        </p:nvSpPr>
        <p:spPr>
          <a:xfrm>
            <a:off x="5715000" y="4495800"/>
            <a:ext cx="2971800" cy="369332"/>
          </a:xfrm>
          <a:prstGeom prst="rect">
            <a:avLst/>
          </a:prstGeom>
          <a:noFill/>
        </p:spPr>
        <p:txBody>
          <a:bodyPr wrap="square" rtlCol="0">
            <a:spAutoFit/>
          </a:bodyPr>
          <a:lstStyle/>
          <a:p>
            <a:r>
              <a:rPr lang="en-US" dirty="0" smtClean="0"/>
              <a:t>		</a:t>
            </a:r>
            <a:r>
              <a:rPr lang="en-US" dirty="0" smtClean="0">
                <a:solidFill>
                  <a:schemeClr val="bg1"/>
                </a:solidFill>
              </a:rPr>
              <a:t>April,2014</a:t>
            </a:r>
            <a:endParaRPr lang="en-US" dirty="0">
              <a:solidFill>
                <a:schemeClr val="bg1"/>
              </a:solidFill>
            </a:endParaRPr>
          </a:p>
        </p:txBody>
      </p:sp>
    </p:spTree>
    <p:extLst>
      <p:ext uri="{BB962C8B-B14F-4D97-AF65-F5344CB8AC3E}">
        <p14:creationId xmlns:p14="http://schemas.microsoft.com/office/powerpoint/2010/main" val="102758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838200"/>
            <a:ext cx="7315200" cy="4339650"/>
          </a:xfrm>
          <a:prstGeom prst="rect">
            <a:avLst/>
          </a:prstGeom>
          <a:noFill/>
        </p:spPr>
        <p:txBody>
          <a:bodyPr wrap="square" rtlCol="0">
            <a:spAutoFit/>
          </a:bodyPr>
          <a:lstStyle/>
          <a:p>
            <a:r>
              <a:rPr lang="en-US" b="1" dirty="0" smtClean="0"/>
              <a:t>Resources</a:t>
            </a:r>
          </a:p>
          <a:p>
            <a:endParaRPr lang="en-US" b="1" dirty="0" smtClean="0"/>
          </a:p>
          <a:p>
            <a:r>
              <a:rPr lang="en-US" b="1" dirty="0" smtClean="0"/>
              <a:t>Links:</a:t>
            </a:r>
          </a:p>
          <a:p>
            <a:r>
              <a:rPr lang="en-US" dirty="0" smtClean="0"/>
              <a:t>en.wikipedia.org</a:t>
            </a:r>
          </a:p>
          <a:p>
            <a:r>
              <a:rPr lang="en-US" dirty="0" smtClean="0"/>
              <a:t>stackoverflow.com</a:t>
            </a:r>
          </a:p>
          <a:p>
            <a:r>
              <a:rPr lang="en-US" dirty="0" smtClean="0"/>
              <a:t>www.youtube.com</a:t>
            </a:r>
            <a:endParaRPr lang="en-US" dirty="0"/>
          </a:p>
          <a:p>
            <a:r>
              <a:rPr lang="en-US" dirty="0" smtClean="0"/>
              <a:t>http</a:t>
            </a:r>
            <a:r>
              <a:rPr lang="en-US" dirty="0"/>
              <a:t>://ocw.mit.edu/courses/electrical-engineering-and-computer-science/</a:t>
            </a:r>
          </a:p>
          <a:p>
            <a:r>
              <a:rPr lang="en-US" dirty="0"/>
              <a:t>http://mathworld.wolfram.com</a:t>
            </a:r>
            <a:r>
              <a:rPr lang="en-US" dirty="0" smtClean="0"/>
              <a:t>/</a:t>
            </a:r>
          </a:p>
          <a:p>
            <a:endParaRPr lang="en-US" dirty="0"/>
          </a:p>
          <a:p>
            <a:r>
              <a:rPr lang="en-US" b="1" dirty="0" smtClean="0"/>
              <a:t>Books</a:t>
            </a:r>
            <a:r>
              <a:rPr lang="en-US" b="1" dirty="0"/>
              <a:t>:</a:t>
            </a:r>
          </a:p>
          <a:p>
            <a:r>
              <a:rPr lang="en-US" sz="1600" b="1" dirty="0"/>
              <a:t>1.</a:t>
            </a:r>
            <a:r>
              <a:rPr lang="en-US" sz="1600" dirty="0"/>
              <a:t> </a:t>
            </a:r>
            <a:r>
              <a:rPr lang="en-US" sz="1600" dirty="0" err="1"/>
              <a:t>Burdescu,Dan</a:t>
            </a:r>
            <a:r>
              <a:rPr lang="en-US" sz="1600" dirty="0"/>
              <a:t> </a:t>
            </a:r>
            <a:r>
              <a:rPr lang="en-US" sz="1600" dirty="0" err="1"/>
              <a:t>Dumitru,Mihaescu,Marian</a:t>
            </a:r>
            <a:r>
              <a:rPr lang="en-US" sz="1600" dirty="0"/>
              <a:t> </a:t>
            </a:r>
            <a:r>
              <a:rPr lang="en-US" sz="1600" dirty="0" err="1"/>
              <a:t>Cristian,Algorithms</a:t>
            </a:r>
            <a:r>
              <a:rPr lang="en-US" sz="1600" dirty="0"/>
              <a:t> and Data </a:t>
            </a:r>
            <a:r>
              <a:rPr lang="en-US" sz="1600" dirty="0" err="1"/>
              <a:t>Structures,Academica</a:t>
            </a:r>
            <a:r>
              <a:rPr lang="en-US" sz="1600" dirty="0"/>
              <a:t> Griefswald,2012.</a:t>
            </a:r>
          </a:p>
          <a:p>
            <a:r>
              <a:rPr lang="en-US" sz="1600" b="1" dirty="0" smtClean="0"/>
              <a:t>2.</a:t>
            </a:r>
            <a:r>
              <a:rPr lang="en-US" sz="1600" dirty="0" smtClean="0"/>
              <a:t>Kernighan,W</a:t>
            </a:r>
            <a:r>
              <a:rPr lang="en-US" sz="1600" dirty="0"/>
              <a:t>. </a:t>
            </a:r>
            <a:r>
              <a:rPr lang="en-US" sz="1600" dirty="0" err="1"/>
              <a:t>Brian,Ritchie,Dennis</a:t>
            </a:r>
            <a:r>
              <a:rPr lang="en-US" sz="1600" dirty="0"/>
              <a:t> </a:t>
            </a:r>
            <a:r>
              <a:rPr lang="en-US" sz="1600" dirty="0" err="1"/>
              <a:t>M.,The</a:t>
            </a:r>
            <a:r>
              <a:rPr lang="en-US" sz="1600" dirty="0"/>
              <a:t> C Programming Language 2nd edition.</a:t>
            </a:r>
          </a:p>
          <a:p>
            <a:r>
              <a:rPr lang="en-US" sz="1600" b="1" dirty="0"/>
              <a:t>3.</a:t>
            </a:r>
            <a:r>
              <a:rPr lang="en-US" sz="1600" dirty="0"/>
              <a:t>Drozdek,Adam, Data Structures Algorithms in C++ Second edition.</a:t>
            </a:r>
          </a:p>
          <a:p>
            <a:r>
              <a:rPr lang="en-US" sz="1600" b="1" dirty="0"/>
              <a:t>4.</a:t>
            </a:r>
            <a:r>
              <a:rPr lang="en-US" sz="1600" dirty="0"/>
              <a:t>Cormen,Thomas H.,</a:t>
            </a:r>
            <a:r>
              <a:rPr lang="en-US" sz="1600" dirty="0" err="1"/>
              <a:t>Leiserson</a:t>
            </a:r>
            <a:r>
              <a:rPr lang="en-US" sz="1600" dirty="0"/>
              <a:t> Charles E.,</a:t>
            </a:r>
            <a:r>
              <a:rPr lang="en-US" sz="1600" dirty="0" err="1"/>
              <a:t>Rivest,Ronald</a:t>
            </a:r>
            <a:r>
              <a:rPr lang="en-US" sz="1600" dirty="0"/>
              <a:t> </a:t>
            </a:r>
            <a:r>
              <a:rPr lang="en-US" sz="1600" dirty="0" err="1"/>
              <a:t>R,Stein,Clifford,Introduction</a:t>
            </a:r>
            <a:r>
              <a:rPr lang="en-US" sz="1600" dirty="0"/>
              <a:t> to Algorithms 3rd edition</a:t>
            </a:r>
            <a:endParaRPr lang="en-US" sz="1600" dirty="0"/>
          </a:p>
        </p:txBody>
      </p:sp>
    </p:spTree>
    <p:extLst>
      <p:ext uri="{BB962C8B-B14F-4D97-AF65-F5344CB8AC3E}">
        <p14:creationId xmlns:p14="http://schemas.microsoft.com/office/powerpoint/2010/main" val="351009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752600"/>
            <a:ext cx="7848600" cy="2554545"/>
          </a:xfrm>
          <a:prstGeom prst="rect">
            <a:avLst/>
          </a:prstGeom>
          <a:noFill/>
        </p:spPr>
        <p:txBody>
          <a:bodyPr wrap="square" rtlCol="0">
            <a:spAutoFit/>
          </a:bodyPr>
          <a:lstStyle/>
          <a:p>
            <a:r>
              <a:rPr lang="en-US" sz="4000" dirty="0"/>
              <a:t>	</a:t>
            </a:r>
            <a:r>
              <a:rPr lang="en-US" sz="8000" dirty="0" smtClean="0">
                <a:solidFill>
                  <a:schemeClr val="tx2"/>
                </a:solidFill>
                <a:latin typeface="Bodoni MT Black" pitchFamily="18" charset="0"/>
              </a:rPr>
              <a:t>Thank you for your time!</a:t>
            </a:r>
            <a:endParaRPr lang="en-US" sz="8000" dirty="0">
              <a:solidFill>
                <a:schemeClr val="tx2"/>
              </a:solidFill>
              <a:latin typeface="Bodoni MT Black" pitchFamily="18" charset="0"/>
            </a:endParaRPr>
          </a:p>
        </p:txBody>
      </p:sp>
      <p:sp>
        <p:nvSpPr>
          <p:cNvPr id="3" name="TextBox 2"/>
          <p:cNvSpPr txBox="1"/>
          <p:nvPr/>
        </p:nvSpPr>
        <p:spPr>
          <a:xfrm>
            <a:off x="381000" y="5638800"/>
            <a:ext cx="8458200" cy="646331"/>
          </a:xfrm>
          <a:prstGeom prst="rect">
            <a:avLst/>
          </a:prstGeom>
          <a:noFill/>
        </p:spPr>
        <p:txBody>
          <a:bodyPr wrap="square" rtlCol="0">
            <a:spAutoFit/>
          </a:bodyPr>
          <a:lstStyle/>
          <a:p>
            <a:r>
              <a:rPr lang="en-US" dirty="0" smtClean="0"/>
              <a:t>The algorithm can be found at:</a:t>
            </a:r>
          </a:p>
          <a:p>
            <a:r>
              <a:rPr lang="en-US" dirty="0"/>
              <a:t>https://github.com/mihaescu/ADS/tree/master/Data-Compression</a:t>
            </a:r>
          </a:p>
        </p:txBody>
      </p:sp>
    </p:spTree>
    <p:extLst>
      <p:ext uri="{BB962C8B-B14F-4D97-AF65-F5344CB8AC3E}">
        <p14:creationId xmlns:p14="http://schemas.microsoft.com/office/powerpoint/2010/main" val="60299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About Huffman Coding:</a:t>
            </a:r>
          </a:p>
          <a:p>
            <a:pPr marL="301943" lvl="1" indent="0">
              <a:buNone/>
            </a:pPr>
            <a:r>
              <a:rPr lang="en-US" dirty="0" smtClean="0"/>
              <a:t>-  	Entropy encoding algorithm</a:t>
            </a:r>
          </a:p>
          <a:p>
            <a:pPr marL="301943" lvl="1" indent="0">
              <a:buNone/>
            </a:pPr>
            <a:r>
              <a:rPr lang="en-US" dirty="0" smtClean="0"/>
              <a:t>-	</a:t>
            </a:r>
            <a:r>
              <a:rPr lang="en-US" dirty="0"/>
              <a:t>U</a:t>
            </a:r>
            <a:r>
              <a:rPr lang="en-US" dirty="0" smtClean="0"/>
              <a:t>sed </a:t>
            </a:r>
            <a:r>
              <a:rPr lang="en-US" dirty="0"/>
              <a:t>for </a:t>
            </a:r>
            <a:r>
              <a:rPr lang="en-US" dirty="0" smtClean="0"/>
              <a:t>lossless data compression</a:t>
            </a:r>
          </a:p>
          <a:p>
            <a:pPr marL="301943" lvl="1" indent="0">
              <a:buNone/>
            </a:pPr>
            <a:r>
              <a:rPr lang="en-US" dirty="0" smtClean="0"/>
              <a:t>-	Is using </a:t>
            </a:r>
            <a:r>
              <a:rPr lang="en-US" dirty="0"/>
              <a:t>a </a:t>
            </a:r>
            <a:r>
              <a:rPr lang="en-US" dirty="0" smtClean="0"/>
              <a:t>variable-length code</a:t>
            </a:r>
            <a:r>
              <a:rPr lang="en-US" dirty="0"/>
              <a:t> </a:t>
            </a:r>
            <a:r>
              <a:rPr lang="en-US" dirty="0" smtClean="0"/>
              <a:t>for </a:t>
            </a:r>
            <a:r>
              <a:rPr lang="en-US" dirty="0"/>
              <a:t>encoding a source symbol (such as a character in a file</a:t>
            </a:r>
            <a:r>
              <a:rPr lang="en-US" dirty="0" smtClean="0"/>
              <a:t>)</a:t>
            </a:r>
          </a:p>
          <a:p>
            <a:pPr marL="301943" lvl="1" indent="0">
              <a:buNone/>
            </a:pPr>
            <a:r>
              <a:rPr lang="en-US" dirty="0" smtClean="0"/>
              <a:t>-	Is using </a:t>
            </a:r>
            <a:r>
              <a:rPr lang="en-US" dirty="0"/>
              <a:t>a specific method for choosing the representation for each symbol, resulting in a </a:t>
            </a:r>
            <a:r>
              <a:rPr lang="en-US" dirty="0" smtClean="0"/>
              <a:t>prefix code</a:t>
            </a:r>
            <a:r>
              <a:rPr lang="en-US" dirty="0"/>
              <a:t> </a:t>
            </a:r>
            <a:r>
              <a:rPr lang="en-US" dirty="0" smtClean="0"/>
              <a:t>("</a:t>
            </a:r>
            <a:r>
              <a:rPr lang="en-US" dirty="0"/>
              <a:t>prefix-free </a:t>
            </a:r>
            <a:r>
              <a:rPr lang="en-US" dirty="0" smtClean="0"/>
              <a:t>codes“)</a:t>
            </a:r>
            <a:endParaRPr lang="en-US" dirty="0"/>
          </a:p>
        </p:txBody>
      </p:sp>
      <p:sp>
        <p:nvSpPr>
          <p:cNvPr id="3" name="Title 2"/>
          <p:cNvSpPr>
            <a:spLocks noGrp="1"/>
          </p:cNvSpPr>
          <p:nvPr>
            <p:ph type="title"/>
          </p:nvPr>
        </p:nvSpPr>
        <p:spPr/>
        <p:txBody>
          <a:bodyPr/>
          <a:lstStyle/>
          <a:p>
            <a:r>
              <a:rPr lang="en-US" dirty="0" smtClean="0"/>
              <a:t>Short Introduction</a:t>
            </a:r>
            <a:endParaRPr lang="en-US" dirty="0"/>
          </a:p>
        </p:txBody>
      </p:sp>
    </p:spTree>
    <p:extLst>
      <p:ext uri="{BB962C8B-B14F-4D97-AF65-F5344CB8AC3E}">
        <p14:creationId xmlns:p14="http://schemas.microsoft.com/office/powerpoint/2010/main" val="48349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62200"/>
            <a:ext cx="8534400" cy="3450696"/>
          </a:xfrm>
        </p:spPr>
        <p:txBody>
          <a:bodyPr>
            <a:normAutofit/>
          </a:bodyPr>
          <a:lstStyle/>
          <a:p>
            <a:pPr marL="0" indent="0">
              <a:buNone/>
            </a:pPr>
            <a:r>
              <a:rPr lang="en-US" sz="1600" dirty="0" smtClean="0"/>
              <a:t>Given the input </a:t>
            </a:r>
            <a:r>
              <a:rPr lang="en-US" sz="1600" dirty="0"/>
              <a:t>text: </a:t>
            </a:r>
            <a:r>
              <a:rPr lang="en-US" sz="1600" dirty="0" smtClean="0"/>
              <a:t> </a:t>
            </a:r>
            <a:r>
              <a:rPr lang="en-US" sz="1600" b="1" dirty="0" smtClean="0"/>
              <a:t>To </a:t>
            </a:r>
            <a:r>
              <a:rPr lang="en-US" sz="1600" b="1" dirty="0"/>
              <a:t>be or not to </a:t>
            </a:r>
            <a:r>
              <a:rPr lang="en-US" sz="1600" b="1" dirty="0" err="1" smtClean="0"/>
              <a:t>be.This</a:t>
            </a:r>
            <a:r>
              <a:rPr lang="en-US" sz="1600" b="1" dirty="0" smtClean="0"/>
              <a:t> </a:t>
            </a:r>
            <a:r>
              <a:rPr lang="en-US" sz="1600" b="1" dirty="0"/>
              <a:t>is not a question</a:t>
            </a:r>
            <a:r>
              <a:rPr lang="en-US" sz="1600" b="1" dirty="0" smtClean="0"/>
              <a:t>.</a:t>
            </a:r>
          </a:p>
          <a:p>
            <a:pPr marL="0" indent="0">
              <a:buNone/>
            </a:pPr>
            <a:endParaRPr lang="en-US" sz="1600" b="1" dirty="0"/>
          </a:p>
          <a:p>
            <a:pPr marL="0" indent="0">
              <a:buNone/>
            </a:pPr>
            <a:r>
              <a:rPr lang="en-US" sz="1600" b="1" dirty="0" smtClean="0"/>
              <a:t>Step 1:</a:t>
            </a:r>
            <a:r>
              <a:rPr lang="en-US" sz="1600" dirty="0" smtClean="0"/>
              <a:t> The algorithm starts by reading the text and counting how many times each characters is found.   As a result we get a Character – Frequency table:</a:t>
            </a:r>
          </a:p>
          <a:p>
            <a:pPr marL="0" indent="0">
              <a:buNone/>
            </a:pPr>
            <a:r>
              <a:rPr lang="en-US" sz="1600" dirty="0" smtClean="0"/>
              <a:t> </a:t>
            </a:r>
          </a:p>
        </p:txBody>
      </p:sp>
      <p:sp>
        <p:nvSpPr>
          <p:cNvPr id="3" name="Title 2"/>
          <p:cNvSpPr>
            <a:spLocks noGrp="1"/>
          </p:cNvSpPr>
          <p:nvPr>
            <p:ph type="title"/>
          </p:nvPr>
        </p:nvSpPr>
        <p:spPr/>
        <p:txBody>
          <a:bodyPr/>
          <a:lstStyle/>
          <a:p>
            <a:pPr algn="l"/>
            <a:r>
              <a:rPr lang="en-US" dirty="0" smtClean="0"/>
              <a:t>Example: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3372241"/>
              </p:ext>
            </p:extLst>
          </p:nvPr>
        </p:nvGraphicFramePr>
        <p:xfrm>
          <a:off x="2286000" y="3733800"/>
          <a:ext cx="1524000" cy="2926080"/>
        </p:xfrm>
        <a:graphic>
          <a:graphicData uri="http://schemas.openxmlformats.org/drawingml/2006/table">
            <a:tbl>
              <a:tblPr firstRow="1" bandRow="1">
                <a:tableStyleId>{5C22544A-7EE6-4342-B048-85BDC9FD1C3A}</a:tableStyleId>
              </a:tblPr>
              <a:tblGrid>
                <a:gridCol w="762000"/>
                <a:gridCol w="762000"/>
              </a:tblGrid>
              <a:tr h="289560">
                <a:tc>
                  <a:txBody>
                    <a:bodyPr/>
                    <a:lstStyle/>
                    <a:p>
                      <a:r>
                        <a:rPr lang="en-US" dirty="0" smtClean="0"/>
                        <a:t>"   "</a:t>
                      </a:r>
                      <a:endParaRPr lang="en-US" dirty="0"/>
                    </a:p>
                  </a:txBody>
                  <a:tcPr/>
                </a:tc>
                <a:tc>
                  <a:txBody>
                    <a:bodyPr/>
                    <a:lstStyle/>
                    <a:p>
                      <a:r>
                        <a:rPr lang="en-US" baseline="0" dirty="0" smtClean="0"/>
                        <a:t>9</a:t>
                      </a:r>
                      <a:endParaRPr lang="en-US" dirty="0"/>
                    </a:p>
                  </a:txBody>
                  <a:tcPr/>
                </a:tc>
              </a:tr>
              <a:tr h="289560">
                <a:tc>
                  <a:txBody>
                    <a:bodyPr/>
                    <a:lstStyle/>
                    <a:p>
                      <a:r>
                        <a:rPr lang="en-US" dirty="0" smtClean="0"/>
                        <a:t>" . "</a:t>
                      </a:r>
                      <a:endParaRPr lang="en-US" dirty="0"/>
                    </a:p>
                  </a:txBody>
                  <a:tcPr/>
                </a:tc>
                <a:tc>
                  <a:txBody>
                    <a:bodyPr/>
                    <a:lstStyle/>
                    <a:p>
                      <a:r>
                        <a:rPr lang="en-US" dirty="0" smtClean="0"/>
                        <a:t>2</a:t>
                      </a:r>
                      <a:endParaRPr lang="en-US" dirty="0"/>
                    </a:p>
                  </a:txBody>
                  <a:tcPr/>
                </a:tc>
              </a:tr>
              <a:tr h="289560">
                <a:tc>
                  <a:txBody>
                    <a:bodyPr/>
                    <a:lstStyle/>
                    <a:p>
                      <a:r>
                        <a:rPr lang="en-US" dirty="0" smtClean="0"/>
                        <a:t>" T "</a:t>
                      </a:r>
                      <a:endParaRPr lang="en-US" dirty="0"/>
                    </a:p>
                  </a:txBody>
                  <a:tcPr/>
                </a:tc>
                <a:tc>
                  <a:txBody>
                    <a:bodyPr/>
                    <a:lstStyle/>
                    <a:p>
                      <a:r>
                        <a:rPr lang="en-US" dirty="0" smtClean="0"/>
                        <a:t>2</a:t>
                      </a:r>
                      <a:endParaRPr lang="en-US" dirty="0"/>
                    </a:p>
                  </a:txBody>
                  <a:tcPr/>
                </a:tc>
              </a:tr>
              <a:tr h="289560">
                <a:tc>
                  <a:txBody>
                    <a:bodyPr/>
                    <a:lstStyle/>
                    <a:p>
                      <a:r>
                        <a:rPr lang="en-US" dirty="0" smtClean="0"/>
                        <a:t>" a “</a:t>
                      </a:r>
                      <a:endParaRPr lang="en-US" dirty="0"/>
                    </a:p>
                  </a:txBody>
                  <a:tcPr/>
                </a:tc>
                <a:tc>
                  <a:txBody>
                    <a:bodyPr/>
                    <a:lstStyle/>
                    <a:p>
                      <a:r>
                        <a:rPr lang="en-US" dirty="0" smtClean="0"/>
                        <a:t>1</a:t>
                      </a:r>
                      <a:endParaRPr lang="en-US" dirty="0"/>
                    </a:p>
                  </a:txBody>
                  <a:tcPr/>
                </a:tc>
              </a:tr>
              <a:tr h="289560">
                <a:tc>
                  <a:txBody>
                    <a:bodyPr/>
                    <a:lstStyle/>
                    <a:p>
                      <a:r>
                        <a:rPr lang="en-US" dirty="0" smtClean="0"/>
                        <a:t>" b "</a:t>
                      </a:r>
                      <a:endParaRPr lang="en-US" dirty="0"/>
                    </a:p>
                  </a:txBody>
                  <a:tcPr/>
                </a:tc>
                <a:tc>
                  <a:txBody>
                    <a:bodyPr/>
                    <a:lstStyle/>
                    <a:p>
                      <a:r>
                        <a:rPr lang="en-US" dirty="0" smtClean="0"/>
                        <a:t>2</a:t>
                      </a:r>
                      <a:endParaRPr lang="en-US" dirty="0"/>
                    </a:p>
                  </a:txBody>
                  <a:tcPr/>
                </a:tc>
              </a:tr>
              <a:tr h="289560">
                <a:tc>
                  <a:txBody>
                    <a:bodyPr/>
                    <a:lstStyle/>
                    <a:p>
                      <a:r>
                        <a:rPr lang="en-US" dirty="0" smtClean="0"/>
                        <a:t>" e "</a:t>
                      </a:r>
                      <a:endParaRPr lang="en-US" dirty="0"/>
                    </a:p>
                  </a:txBody>
                  <a:tcPr/>
                </a:tc>
                <a:tc>
                  <a:txBody>
                    <a:bodyPr/>
                    <a:lstStyle/>
                    <a:p>
                      <a:r>
                        <a:rPr lang="en-US" dirty="0" smtClean="0"/>
                        <a:t>3</a:t>
                      </a:r>
                      <a:endParaRPr lang="en-US" dirty="0"/>
                    </a:p>
                  </a:txBody>
                  <a:tcPr/>
                </a:tc>
              </a:tr>
              <a:tr h="289560">
                <a:tc>
                  <a:txBody>
                    <a:bodyPr/>
                    <a:lstStyle/>
                    <a:p>
                      <a:r>
                        <a:rPr lang="en-US" dirty="0" smtClean="0"/>
                        <a:t>" h "</a:t>
                      </a:r>
                      <a:endParaRPr lang="en-US" dirty="0"/>
                    </a:p>
                  </a:txBody>
                  <a:tcPr/>
                </a:tc>
                <a:tc>
                  <a:txBody>
                    <a:bodyPr/>
                    <a:lstStyle/>
                    <a:p>
                      <a:r>
                        <a:rPr lang="en-US" dirty="0" smtClean="0"/>
                        <a:t>1</a:t>
                      </a:r>
                      <a:endParaRPr lang="en-US" dirty="0"/>
                    </a:p>
                  </a:txBody>
                  <a:tcPr/>
                </a:tc>
              </a:tr>
              <a:tr h="289560">
                <a:tc>
                  <a:txBody>
                    <a:bodyPr/>
                    <a:lstStyle/>
                    <a:p>
                      <a:r>
                        <a:rPr lang="en-US" dirty="0" smtClean="0"/>
                        <a:t>" i "</a:t>
                      </a:r>
                      <a:endParaRPr lang="en-US" dirty="0"/>
                    </a:p>
                  </a:txBody>
                  <a:tcPr/>
                </a:tc>
                <a:tc>
                  <a:txBody>
                    <a:bodyPr/>
                    <a:lstStyle/>
                    <a:p>
                      <a:r>
                        <a:rPr lang="en-US" dirty="0" smtClean="0"/>
                        <a:t>3</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8120240"/>
              </p:ext>
            </p:extLst>
          </p:nvPr>
        </p:nvGraphicFramePr>
        <p:xfrm>
          <a:off x="5257800" y="3733800"/>
          <a:ext cx="1600200" cy="2667000"/>
        </p:xfrm>
        <a:graphic>
          <a:graphicData uri="http://schemas.openxmlformats.org/drawingml/2006/table">
            <a:tbl>
              <a:tblPr firstRow="1" bandRow="1">
                <a:tableStyleId>{5C22544A-7EE6-4342-B048-85BDC9FD1C3A}</a:tableStyleId>
              </a:tblPr>
              <a:tblGrid>
                <a:gridCol w="800100"/>
                <a:gridCol w="800100"/>
              </a:tblGrid>
              <a:tr h="381000">
                <a:tc>
                  <a:txBody>
                    <a:bodyPr/>
                    <a:lstStyle/>
                    <a:p>
                      <a:r>
                        <a:rPr lang="en-US" dirty="0" smtClean="0"/>
                        <a:t>" n "</a:t>
                      </a:r>
                      <a:endParaRPr lang="en-US" dirty="0"/>
                    </a:p>
                  </a:txBody>
                  <a:tcPr/>
                </a:tc>
                <a:tc>
                  <a:txBody>
                    <a:bodyPr/>
                    <a:lstStyle/>
                    <a:p>
                      <a:r>
                        <a:rPr lang="en-US" dirty="0" smtClean="0"/>
                        <a:t>3</a:t>
                      </a:r>
                      <a:endParaRPr lang="en-US" dirty="0"/>
                    </a:p>
                  </a:txBody>
                  <a:tcPr/>
                </a:tc>
              </a:tr>
              <a:tr h="381000">
                <a:tc>
                  <a:txBody>
                    <a:bodyPr/>
                    <a:lstStyle/>
                    <a:p>
                      <a:r>
                        <a:rPr lang="en-US" dirty="0" smtClean="0"/>
                        <a:t>" o "</a:t>
                      </a:r>
                      <a:endParaRPr lang="en-US" dirty="0"/>
                    </a:p>
                  </a:txBody>
                  <a:tcPr/>
                </a:tc>
                <a:tc>
                  <a:txBody>
                    <a:bodyPr/>
                    <a:lstStyle/>
                    <a:p>
                      <a:r>
                        <a:rPr lang="en-US" dirty="0" smtClean="0"/>
                        <a:t>6</a:t>
                      </a:r>
                      <a:endParaRPr lang="en-US" dirty="0"/>
                    </a:p>
                  </a:txBody>
                  <a:tcPr/>
                </a:tc>
              </a:tr>
              <a:tr h="381000">
                <a:tc>
                  <a:txBody>
                    <a:bodyPr/>
                    <a:lstStyle/>
                    <a:p>
                      <a:r>
                        <a:rPr lang="en-US" dirty="0" smtClean="0"/>
                        <a:t>" q "</a:t>
                      </a:r>
                      <a:endParaRPr lang="en-US" dirty="0"/>
                    </a:p>
                  </a:txBody>
                  <a:tcPr/>
                </a:tc>
                <a:tc>
                  <a:txBody>
                    <a:bodyPr/>
                    <a:lstStyle/>
                    <a:p>
                      <a:r>
                        <a:rPr lang="en-US" dirty="0" smtClean="0"/>
                        <a:t>1</a:t>
                      </a:r>
                      <a:endParaRPr lang="en-US" dirty="0"/>
                    </a:p>
                  </a:txBody>
                  <a:tcPr/>
                </a:tc>
              </a:tr>
              <a:tr h="381000">
                <a:tc>
                  <a:txBody>
                    <a:bodyPr/>
                    <a:lstStyle/>
                    <a:p>
                      <a:r>
                        <a:rPr lang="en-US" dirty="0" smtClean="0"/>
                        <a:t>" r "</a:t>
                      </a:r>
                      <a:endParaRPr lang="en-US" dirty="0"/>
                    </a:p>
                  </a:txBody>
                  <a:tcPr/>
                </a:tc>
                <a:tc>
                  <a:txBody>
                    <a:bodyPr/>
                    <a:lstStyle/>
                    <a:p>
                      <a:r>
                        <a:rPr lang="en-US" dirty="0" smtClean="0"/>
                        <a:t>1</a:t>
                      </a:r>
                      <a:endParaRPr lang="en-US" dirty="0"/>
                    </a:p>
                  </a:txBody>
                  <a:tcPr/>
                </a:tc>
              </a:tr>
              <a:tr h="381000">
                <a:tc>
                  <a:txBody>
                    <a:bodyPr/>
                    <a:lstStyle/>
                    <a:p>
                      <a:r>
                        <a:rPr lang="en-US" dirty="0" smtClean="0"/>
                        <a:t>" s "</a:t>
                      </a:r>
                      <a:endParaRPr lang="en-US" dirty="0"/>
                    </a:p>
                  </a:txBody>
                  <a:tcPr/>
                </a:tc>
                <a:tc>
                  <a:txBody>
                    <a:bodyPr/>
                    <a:lstStyle/>
                    <a:p>
                      <a:r>
                        <a:rPr lang="en-US" dirty="0" smtClean="0"/>
                        <a:t>3</a:t>
                      </a:r>
                      <a:endParaRPr lang="en-US" dirty="0"/>
                    </a:p>
                  </a:txBody>
                  <a:tcPr/>
                </a:tc>
              </a:tr>
              <a:tr h="381000">
                <a:tc>
                  <a:txBody>
                    <a:bodyPr/>
                    <a:lstStyle/>
                    <a:p>
                      <a:r>
                        <a:rPr lang="en-US" dirty="0" smtClean="0"/>
                        <a:t>" t "</a:t>
                      </a:r>
                      <a:endParaRPr lang="en-US" dirty="0"/>
                    </a:p>
                  </a:txBody>
                  <a:tcPr/>
                </a:tc>
                <a:tc>
                  <a:txBody>
                    <a:bodyPr/>
                    <a:lstStyle/>
                    <a:p>
                      <a:r>
                        <a:rPr lang="en-US" dirty="0" smtClean="0"/>
                        <a:t>4</a:t>
                      </a:r>
                      <a:endParaRPr lang="en-US" dirty="0"/>
                    </a:p>
                  </a:txBody>
                  <a:tcPr/>
                </a:tc>
              </a:tr>
              <a:tr h="381000">
                <a:tc>
                  <a:txBody>
                    <a:bodyPr/>
                    <a:lstStyle/>
                    <a:p>
                      <a:r>
                        <a:rPr lang="en-US" dirty="0" smtClean="0"/>
                        <a:t>" u "</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367230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0"/>
            <a:ext cx="8686800" cy="4343400"/>
          </a:xfrm>
        </p:spPr>
        <p:txBody>
          <a:bodyPr>
            <a:normAutofit/>
          </a:bodyPr>
          <a:lstStyle/>
          <a:p>
            <a:pPr marL="0" indent="0">
              <a:buNone/>
            </a:pPr>
            <a:r>
              <a:rPr lang="en-US" sz="1600" dirty="0"/>
              <a:t>	</a:t>
            </a:r>
            <a:r>
              <a:rPr lang="en-US" sz="1600" dirty="0" smtClean="0"/>
              <a:t>      Step 2  	 :  - </a:t>
            </a:r>
            <a:r>
              <a:rPr lang="en-US" sz="1600" b="1" dirty="0" smtClean="0"/>
              <a:t>Creating Leaf Nodes		</a:t>
            </a:r>
          </a:p>
          <a:p>
            <a:pPr marL="0" indent="0">
              <a:buNone/>
            </a:pPr>
            <a:r>
              <a:rPr lang="en-US" sz="1600" dirty="0"/>
              <a:t>	</a:t>
            </a:r>
            <a:r>
              <a:rPr lang="en-US" sz="1600" dirty="0" smtClean="0"/>
              <a:t>	    - </a:t>
            </a:r>
            <a:r>
              <a:rPr lang="en-US" sz="1600" b="1" dirty="0" smtClean="0"/>
              <a:t>Creating Internal Nodes		The Tree</a:t>
            </a:r>
          </a:p>
          <a:p>
            <a:pPr marL="0" indent="0">
              <a:buNone/>
            </a:pPr>
            <a:endParaRPr lang="en-US" sz="1600" dirty="0"/>
          </a:p>
          <a:p>
            <a:pPr marL="0" indent="0">
              <a:buNone/>
            </a:pPr>
            <a:endParaRPr lang="en-US" sz="1600" dirty="0" smtClean="0"/>
          </a:p>
          <a:p>
            <a:pPr marL="0" indent="0">
              <a:buNone/>
            </a:pPr>
            <a:r>
              <a:rPr lang="en-US" sz="1600" dirty="0" smtClean="0"/>
              <a:t>Leaf-Node example: - 		  * Leaf-Nodes contain Symbols and their frequency.</a:t>
            </a:r>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Internal-Node examples:				* Internal Nodes contain no 							symbol. They only contain the sum 						of their left and right children 							frequencies.</a:t>
            </a:r>
            <a:endParaRPr lang="en-US" sz="3200" dirty="0" smtClean="0"/>
          </a:p>
        </p:txBody>
      </p:sp>
      <p:sp>
        <p:nvSpPr>
          <p:cNvPr id="3" name="Title 2"/>
          <p:cNvSpPr>
            <a:spLocks noGrp="1"/>
          </p:cNvSpPr>
          <p:nvPr>
            <p:ph type="title"/>
          </p:nvPr>
        </p:nvSpPr>
        <p:spPr/>
        <p:txBody>
          <a:bodyPr/>
          <a:lstStyle/>
          <a:p>
            <a:pPr algn="l"/>
            <a:r>
              <a:rPr lang="en-US" dirty="0" smtClean="0"/>
              <a:t>Example:</a:t>
            </a:r>
            <a:endParaRPr lang="en-US" dirty="0"/>
          </a:p>
        </p:txBody>
      </p:sp>
      <p:sp>
        <p:nvSpPr>
          <p:cNvPr id="4" name="Oval 3"/>
          <p:cNvSpPr/>
          <p:nvPr/>
        </p:nvSpPr>
        <p:spPr>
          <a:xfrm>
            <a:off x="2819400" y="34290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43200" y="3587234"/>
            <a:ext cx="1371600" cy="369332"/>
          </a:xfrm>
          <a:prstGeom prst="rect">
            <a:avLst/>
          </a:prstGeom>
          <a:noFill/>
        </p:spPr>
        <p:txBody>
          <a:bodyPr wrap="square" rtlCol="0">
            <a:spAutoFit/>
          </a:bodyPr>
          <a:lstStyle/>
          <a:p>
            <a:r>
              <a:rPr lang="en-US" dirty="0" smtClean="0"/>
              <a:t>     </a:t>
            </a:r>
            <a:r>
              <a:rPr lang="en-US" dirty="0">
                <a:solidFill>
                  <a:schemeClr val="bg1"/>
                </a:solidFill>
              </a:rPr>
              <a:t>T</a:t>
            </a:r>
            <a:r>
              <a:rPr lang="en-US" dirty="0" smtClean="0">
                <a:solidFill>
                  <a:schemeClr val="bg1"/>
                </a:solidFill>
              </a:rPr>
              <a:t>  / 2 </a:t>
            </a:r>
            <a:endParaRPr lang="en-US" dirty="0">
              <a:solidFill>
                <a:schemeClr val="bg1"/>
              </a:solidFill>
            </a:endParaRPr>
          </a:p>
        </p:txBody>
      </p:sp>
      <p:sp>
        <p:nvSpPr>
          <p:cNvPr id="6" name="Oval 5"/>
          <p:cNvSpPr/>
          <p:nvPr/>
        </p:nvSpPr>
        <p:spPr>
          <a:xfrm>
            <a:off x="1524000" y="5036408"/>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8200" y="5766487"/>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286000" y="5791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4884007"/>
            <a:ext cx="762000" cy="5776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6</a:t>
            </a:r>
            <a:endParaRPr lang="en-US" dirty="0"/>
          </a:p>
        </p:txBody>
      </p:sp>
      <p:sp>
        <p:nvSpPr>
          <p:cNvPr id="10" name="Oval 9"/>
          <p:cNvSpPr/>
          <p:nvPr/>
        </p:nvSpPr>
        <p:spPr>
          <a:xfrm>
            <a:off x="4191000" y="5772665"/>
            <a:ext cx="68579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38800" y="5758249"/>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7" idx="7"/>
            <a:endCxn id="6" idx="3"/>
          </p:cNvCxnSpPr>
          <p:nvPr/>
        </p:nvCxnSpPr>
        <p:spPr>
          <a:xfrm flipV="1">
            <a:off x="1423567" y="5491693"/>
            <a:ext cx="212025" cy="36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5"/>
            <a:endCxn id="8" idx="1"/>
          </p:cNvCxnSpPr>
          <p:nvPr/>
        </p:nvCxnSpPr>
        <p:spPr>
          <a:xfrm>
            <a:off x="2174408" y="5491693"/>
            <a:ext cx="212025" cy="388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0" idx="7"/>
            <a:endCxn id="9" idx="3"/>
          </p:cNvCxnSpPr>
          <p:nvPr/>
        </p:nvCxnSpPr>
        <p:spPr>
          <a:xfrm flipV="1">
            <a:off x="4776366" y="5377087"/>
            <a:ext cx="135826" cy="484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5"/>
            <a:endCxn id="11" idx="1"/>
          </p:cNvCxnSpPr>
          <p:nvPr/>
        </p:nvCxnSpPr>
        <p:spPr>
          <a:xfrm>
            <a:off x="5451008" y="5377087"/>
            <a:ext cx="288225" cy="470436"/>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635592" y="5116182"/>
            <a:ext cx="538816" cy="307777"/>
          </a:xfrm>
          <a:prstGeom prst="rect">
            <a:avLst/>
          </a:prstGeom>
          <a:noFill/>
        </p:spPr>
        <p:txBody>
          <a:bodyPr wrap="square" rtlCol="0">
            <a:spAutoFit/>
          </a:bodyPr>
          <a:lstStyle/>
          <a:p>
            <a:r>
              <a:rPr lang="en-US" sz="1400" dirty="0">
                <a:solidFill>
                  <a:schemeClr val="bg1"/>
                </a:solidFill>
              </a:rPr>
              <a:t> </a:t>
            </a:r>
            <a:r>
              <a:rPr lang="en-US" sz="1400" dirty="0" smtClean="0">
                <a:solidFill>
                  <a:schemeClr val="bg1"/>
                </a:solidFill>
              </a:rPr>
              <a:t> / 2</a:t>
            </a:r>
            <a:endParaRPr lang="en-US" sz="1400" dirty="0">
              <a:solidFill>
                <a:schemeClr val="bg1"/>
              </a:solidFill>
            </a:endParaRPr>
          </a:p>
        </p:txBody>
      </p:sp>
      <p:sp>
        <p:nvSpPr>
          <p:cNvPr id="26" name="TextBox 25"/>
          <p:cNvSpPr txBox="1"/>
          <p:nvPr/>
        </p:nvSpPr>
        <p:spPr>
          <a:xfrm>
            <a:off x="895074" y="5718973"/>
            <a:ext cx="634505" cy="754053"/>
          </a:xfrm>
          <a:prstGeom prst="rect">
            <a:avLst/>
          </a:prstGeom>
          <a:noFill/>
        </p:spPr>
        <p:txBody>
          <a:bodyPr wrap="square" rtlCol="0">
            <a:spAutoFit/>
          </a:bodyPr>
          <a:lstStyle/>
          <a:p>
            <a:endParaRPr lang="en-US" sz="1100" dirty="0" smtClean="0">
              <a:solidFill>
                <a:schemeClr val="bg1"/>
              </a:solidFill>
            </a:endParaRPr>
          </a:p>
          <a:p>
            <a:r>
              <a:rPr lang="en-US" sz="1600" dirty="0" smtClean="0">
                <a:solidFill>
                  <a:schemeClr val="bg1"/>
                </a:solidFill>
              </a:rPr>
              <a:t>q/1	</a:t>
            </a:r>
            <a:endParaRPr lang="en-US" sz="1600" dirty="0">
              <a:solidFill>
                <a:schemeClr val="bg1"/>
              </a:solidFill>
            </a:endParaRPr>
          </a:p>
        </p:txBody>
      </p:sp>
      <p:sp>
        <p:nvSpPr>
          <p:cNvPr id="27" name="TextBox 26"/>
          <p:cNvSpPr txBox="1"/>
          <p:nvPr/>
        </p:nvSpPr>
        <p:spPr>
          <a:xfrm>
            <a:off x="2362200" y="5911334"/>
            <a:ext cx="509167" cy="338554"/>
          </a:xfrm>
          <a:prstGeom prst="rect">
            <a:avLst/>
          </a:prstGeom>
          <a:noFill/>
        </p:spPr>
        <p:txBody>
          <a:bodyPr wrap="square" rtlCol="0">
            <a:spAutoFit/>
          </a:bodyPr>
          <a:lstStyle/>
          <a:p>
            <a:r>
              <a:rPr lang="en-US" sz="1600" dirty="0">
                <a:solidFill>
                  <a:schemeClr val="bg1"/>
                </a:solidFill>
              </a:rPr>
              <a:t>a</a:t>
            </a:r>
            <a:r>
              <a:rPr lang="en-US" sz="1600" dirty="0" smtClean="0">
                <a:solidFill>
                  <a:schemeClr val="bg1"/>
                </a:solidFill>
              </a:rPr>
              <a:t>/1</a:t>
            </a:r>
            <a:endParaRPr lang="en-US" sz="1600" dirty="0">
              <a:solidFill>
                <a:schemeClr val="bg1"/>
              </a:solidFill>
            </a:endParaRPr>
          </a:p>
        </p:txBody>
      </p:sp>
      <p:sp>
        <p:nvSpPr>
          <p:cNvPr id="28" name="TextBox 27"/>
          <p:cNvSpPr txBox="1"/>
          <p:nvPr/>
        </p:nvSpPr>
        <p:spPr>
          <a:xfrm>
            <a:off x="4262602" y="5911334"/>
            <a:ext cx="509166" cy="369332"/>
          </a:xfrm>
          <a:prstGeom prst="rect">
            <a:avLst/>
          </a:prstGeom>
          <a:noFill/>
        </p:spPr>
        <p:txBody>
          <a:bodyPr wrap="square" rtlCol="0">
            <a:spAutoFit/>
          </a:bodyPr>
          <a:lstStyle/>
          <a:p>
            <a:r>
              <a:rPr lang="en-US" dirty="0" smtClean="0">
                <a:solidFill>
                  <a:schemeClr val="bg1"/>
                </a:solidFill>
              </a:rPr>
              <a:t>  / 3</a:t>
            </a:r>
            <a:endParaRPr lang="en-US" dirty="0">
              <a:solidFill>
                <a:schemeClr val="bg1"/>
              </a:solidFill>
            </a:endParaRPr>
          </a:p>
        </p:txBody>
      </p:sp>
      <p:sp>
        <p:nvSpPr>
          <p:cNvPr id="30" name="TextBox 29"/>
          <p:cNvSpPr txBox="1"/>
          <p:nvPr/>
        </p:nvSpPr>
        <p:spPr>
          <a:xfrm>
            <a:off x="5739233" y="5911334"/>
            <a:ext cx="509167" cy="369332"/>
          </a:xfrm>
          <a:prstGeom prst="rect">
            <a:avLst/>
          </a:prstGeom>
          <a:noFill/>
        </p:spPr>
        <p:txBody>
          <a:bodyPr wrap="square" rtlCol="0">
            <a:spAutoFit/>
          </a:bodyPr>
          <a:lstStyle/>
          <a:p>
            <a:r>
              <a:rPr lang="en-US" dirty="0">
                <a:solidFill>
                  <a:schemeClr val="bg1"/>
                </a:solidFill>
              </a:rPr>
              <a:t>e</a:t>
            </a:r>
            <a:r>
              <a:rPr lang="en-US" dirty="0" smtClean="0">
                <a:solidFill>
                  <a:schemeClr val="bg1"/>
                </a:solidFill>
              </a:rPr>
              <a:t>/3</a:t>
            </a:r>
            <a:endParaRPr lang="en-US" dirty="0">
              <a:solidFill>
                <a:schemeClr val="bg1"/>
              </a:solidFill>
            </a:endParaRPr>
          </a:p>
        </p:txBody>
      </p:sp>
      <p:sp>
        <p:nvSpPr>
          <p:cNvPr id="31" name="Right Arrow 30"/>
          <p:cNvSpPr/>
          <p:nvPr/>
        </p:nvSpPr>
        <p:spPr>
          <a:xfrm>
            <a:off x="4920479" y="2491946"/>
            <a:ext cx="71832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776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14600"/>
            <a:ext cx="8763000" cy="3611563"/>
          </a:xfrm>
        </p:spPr>
        <p:txBody>
          <a:bodyPr>
            <a:normAutofit/>
          </a:bodyPr>
          <a:lstStyle/>
          <a:p>
            <a:pPr marL="0" indent="0">
              <a:buNone/>
            </a:pPr>
            <a:endParaRPr lang="en-US" sz="1600" dirty="0" smtClean="0"/>
          </a:p>
          <a:p>
            <a:pPr marL="0" indent="0">
              <a:buNone/>
            </a:pPr>
            <a:endParaRPr lang="en-US" dirty="0"/>
          </a:p>
        </p:txBody>
      </p:sp>
      <p:sp>
        <p:nvSpPr>
          <p:cNvPr id="3" name="Title 2"/>
          <p:cNvSpPr>
            <a:spLocks noGrp="1"/>
          </p:cNvSpPr>
          <p:nvPr>
            <p:ph type="title"/>
          </p:nvPr>
        </p:nvSpPr>
        <p:spPr/>
        <p:txBody>
          <a:bodyPr/>
          <a:lstStyle/>
          <a:p>
            <a:pPr algn="l"/>
            <a:r>
              <a:rPr lang="en-US" dirty="0" smtClean="0"/>
              <a:t>Example:</a:t>
            </a:r>
            <a:endParaRPr lang="en-US" dirty="0"/>
          </a:p>
        </p:txBody>
      </p:sp>
      <p:sp>
        <p:nvSpPr>
          <p:cNvPr id="4" name="TextBox 3"/>
          <p:cNvSpPr txBox="1"/>
          <p:nvPr/>
        </p:nvSpPr>
        <p:spPr>
          <a:xfrm>
            <a:off x="228600" y="2590800"/>
            <a:ext cx="8001000" cy="646331"/>
          </a:xfrm>
          <a:prstGeom prst="rect">
            <a:avLst/>
          </a:prstGeom>
          <a:noFill/>
        </p:spPr>
        <p:txBody>
          <a:bodyPr wrap="square" rtlCol="0">
            <a:spAutoFit/>
          </a:bodyPr>
          <a:lstStyle/>
          <a:p>
            <a:r>
              <a:rPr lang="en-US" dirty="0" smtClean="0"/>
              <a:t>	</a:t>
            </a:r>
            <a:r>
              <a:rPr lang="en-US" dirty="0" smtClean="0">
                <a:solidFill>
                  <a:schemeClr val="tx2"/>
                </a:solidFill>
              </a:rPr>
              <a:t>Every </a:t>
            </a:r>
            <a:r>
              <a:rPr lang="en-US" dirty="0" err="1" smtClean="0">
                <a:solidFill>
                  <a:schemeClr val="tx2"/>
                </a:solidFill>
              </a:rPr>
              <a:t>LeafNode</a:t>
            </a:r>
            <a:r>
              <a:rPr lang="en-US" dirty="0" smtClean="0">
                <a:solidFill>
                  <a:schemeClr val="tx2"/>
                </a:solidFill>
              </a:rPr>
              <a:t> is inserted into a priority queue ordered by their frequency.</a:t>
            </a:r>
            <a:endParaRPr lang="en-US"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43919338"/>
              </p:ext>
            </p:extLst>
          </p:nvPr>
        </p:nvGraphicFramePr>
        <p:xfrm>
          <a:off x="990600" y="3505200"/>
          <a:ext cx="6096000" cy="3708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US" baseline="0" dirty="0" smtClean="0"/>
                        <a:t>r / 1</a:t>
                      </a:r>
                      <a:endParaRPr lang="en-US" dirty="0"/>
                    </a:p>
                  </a:txBody>
                  <a:tcPr/>
                </a:tc>
                <a:tc>
                  <a:txBody>
                    <a:bodyPr/>
                    <a:lstStyle/>
                    <a:p>
                      <a:r>
                        <a:rPr lang="en-US" dirty="0" smtClean="0"/>
                        <a:t>h/ 1</a:t>
                      </a:r>
                      <a:endParaRPr lang="en-US" dirty="0"/>
                    </a:p>
                  </a:txBody>
                  <a:tcPr/>
                </a:tc>
                <a:tc>
                  <a:txBody>
                    <a:bodyPr/>
                    <a:lstStyle/>
                    <a:p>
                      <a:r>
                        <a:rPr lang="en-US" dirty="0" smtClean="0"/>
                        <a:t> q</a:t>
                      </a:r>
                      <a:r>
                        <a:rPr lang="en-US" baseline="0" dirty="0" smtClean="0"/>
                        <a:t> / 1</a:t>
                      </a:r>
                      <a:endParaRPr lang="en-US" dirty="0"/>
                    </a:p>
                  </a:txBody>
                  <a:tcPr/>
                </a:tc>
                <a:tc>
                  <a:txBody>
                    <a:bodyPr/>
                    <a:lstStyle/>
                    <a:p>
                      <a:r>
                        <a:rPr lang="en-US" dirty="0" smtClean="0"/>
                        <a:t> a</a:t>
                      </a:r>
                      <a:r>
                        <a:rPr lang="en-US" baseline="0" dirty="0" smtClean="0"/>
                        <a:t> / 1 </a:t>
                      </a:r>
                      <a:endParaRPr lang="en-US" dirty="0"/>
                    </a:p>
                  </a:txBody>
                  <a:tcPr/>
                </a:tc>
                <a:tc>
                  <a:txBody>
                    <a:bodyPr/>
                    <a:lstStyle/>
                    <a:p>
                      <a:r>
                        <a:rPr lang="en-US" baseline="0" dirty="0" smtClean="0"/>
                        <a:t>. / 2</a:t>
                      </a:r>
                      <a:endParaRPr lang="en-US" dirty="0"/>
                    </a:p>
                  </a:txBody>
                  <a:tcPr/>
                </a:tc>
                <a:tc>
                  <a:txBody>
                    <a:bodyPr/>
                    <a:lstStyle/>
                    <a:p>
                      <a:r>
                        <a:rPr lang="en-US" dirty="0" smtClean="0"/>
                        <a:t>…</a:t>
                      </a:r>
                      <a:endParaRPr lang="en-US" dirty="0"/>
                    </a:p>
                  </a:txBody>
                  <a:tcPr/>
                </a:tc>
              </a:tr>
            </a:tbl>
          </a:graphicData>
        </a:graphic>
      </p:graphicFrame>
      <p:sp>
        <p:nvSpPr>
          <p:cNvPr id="7" name="TextBox 6"/>
          <p:cNvSpPr txBox="1"/>
          <p:nvPr/>
        </p:nvSpPr>
        <p:spPr>
          <a:xfrm>
            <a:off x="533400" y="4191000"/>
            <a:ext cx="8229600" cy="923330"/>
          </a:xfrm>
          <a:prstGeom prst="rect">
            <a:avLst/>
          </a:prstGeom>
          <a:noFill/>
        </p:spPr>
        <p:txBody>
          <a:bodyPr wrap="square" rtlCol="0">
            <a:spAutoFit/>
          </a:bodyPr>
          <a:lstStyle/>
          <a:p>
            <a:r>
              <a:rPr lang="en-US" dirty="0" smtClean="0"/>
              <a:t>	</a:t>
            </a:r>
            <a:r>
              <a:rPr lang="en-US" dirty="0" smtClean="0">
                <a:solidFill>
                  <a:schemeClr val="tx2"/>
                </a:solidFill>
              </a:rPr>
              <a:t>Internal Nodes are created by getting Nodes from the priority queue. We get it’s left and it’s right child and we form it. After that we insert it in the queue and re order the queue.</a:t>
            </a:r>
            <a:endParaRPr lang="en-US" dirty="0">
              <a:solidFill>
                <a:schemeClr val="tx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563961005"/>
              </p:ext>
            </p:extLst>
          </p:nvPr>
        </p:nvGraphicFramePr>
        <p:xfrm>
          <a:off x="510747" y="6172200"/>
          <a:ext cx="3604053" cy="370840"/>
        </p:xfrm>
        <a:graphic>
          <a:graphicData uri="http://schemas.openxmlformats.org/drawingml/2006/table">
            <a:tbl>
              <a:tblPr firstRow="1" bandRow="1">
                <a:tableStyleId>{5C22544A-7EE6-4342-B048-85BDC9FD1C3A}</a:tableStyleId>
              </a:tblPr>
              <a:tblGrid>
                <a:gridCol w="1201351"/>
                <a:gridCol w="1201351"/>
                <a:gridCol w="1201351"/>
              </a:tblGrid>
              <a:tr h="370840">
                <a:tc>
                  <a:txBody>
                    <a:bodyPr/>
                    <a:lstStyle/>
                    <a:p>
                      <a:r>
                        <a:rPr lang="en-US" dirty="0" smtClean="0"/>
                        <a:t>r / 1</a:t>
                      </a:r>
                      <a:endParaRPr lang="en-US" dirty="0"/>
                    </a:p>
                  </a:txBody>
                  <a:tcPr/>
                </a:tc>
                <a:tc>
                  <a:txBody>
                    <a:bodyPr/>
                    <a:lstStyle/>
                    <a:p>
                      <a:r>
                        <a:rPr lang="en-US" dirty="0" smtClean="0"/>
                        <a:t> h /</a:t>
                      </a:r>
                      <a:r>
                        <a:rPr lang="en-US" baseline="0" dirty="0" smtClean="0"/>
                        <a:t> 1 </a:t>
                      </a:r>
                      <a:endParaRPr lang="en-US" dirty="0"/>
                    </a:p>
                  </a:txBody>
                  <a:tcPr/>
                </a:tc>
                <a:tc>
                  <a:txBody>
                    <a:bodyPr/>
                    <a:lstStyle/>
                    <a:p>
                      <a:r>
                        <a:rPr lang="en-US" dirty="0" smtClean="0"/>
                        <a:t> q/ 1</a:t>
                      </a:r>
                      <a:endParaRPr lang="en-US" dirty="0"/>
                    </a:p>
                  </a:txBody>
                  <a:tcPr/>
                </a:tc>
              </a:tr>
            </a:tbl>
          </a:graphicData>
        </a:graphic>
      </p:graphicFrame>
      <p:sp>
        <p:nvSpPr>
          <p:cNvPr id="11" name="Oval 10"/>
          <p:cNvSpPr/>
          <p:nvPr/>
        </p:nvSpPr>
        <p:spPr>
          <a:xfrm>
            <a:off x="1295400" y="5334000"/>
            <a:ext cx="762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smtClean="0"/>
              <a:t>/ 2</a:t>
            </a:r>
            <a:endParaRPr lang="en-US" dirty="0"/>
          </a:p>
        </p:txBody>
      </p:sp>
      <p:cxnSp>
        <p:nvCxnSpPr>
          <p:cNvPr id="13" name="Straight Connector 12"/>
          <p:cNvCxnSpPr>
            <a:endCxn id="11" idx="3"/>
          </p:cNvCxnSpPr>
          <p:nvPr/>
        </p:nvCxnSpPr>
        <p:spPr>
          <a:xfrm flipV="1">
            <a:off x="1295400" y="5724245"/>
            <a:ext cx="111592" cy="447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5"/>
          </p:cNvCxnSpPr>
          <p:nvPr/>
        </p:nvCxnSpPr>
        <p:spPr>
          <a:xfrm>
            <a:off x="1945808" y="5724245"/>
            <a:ext cx="111592" cy="4479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81400" y="5562600"/>
            <a:ext cx="1752600" cy="369332"/>
          </a:xfrm>
          <a:prstGeom prst="rect">
            <a:avLst/>
          </a:prstGeom>
          <a:noFill/>
        </p:spPr>
        <p:txBody>
          <a:bodyPr wrap="square" rtlCol="0">
            <a:spAutoFit/>
          </a:bodyPr>
          <a:lstStyle/>
          <a:p>
            <a:r>
              <a:rPr lang="en-US" dirty="0"/>
              <a:t> </a:t>
            </a:r>
            <a:r>
              <a:rPr lang="en-US" dirty="0" smtClean="0"/>
              <a:t>            =&gt;</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4037932953"/>
              </p:ext>
            </p:extLst>
          </p:nvPr>
        </p:nvGraphicFramePr>
        <p:xfrm>
          <a:off x="5334000" y="5072380"/>
          <a:ext cx="2590801" cy="490220"/>
        </p:xfrm>
        <a:graphic>
          <a:graphicData uri="http://schemas.openxmlformats.org/drawingml/2006/table">
            <a:tbl>
              <a:tblPr firstRow="1" bandRow="1">
                <a:tableStyleId>{5C22544A-7EE6-4342-B048-85BDC9FD1C3A}</a:tableStyleId>
              </a:tblPr>
              <a:tblGrid>
                <a:gridCol w="727961"/>
                <a:gridCol w="650450"/>
                <a:gridCol w="606195"/>
                <a:gridCol w="606195"/>
              </a:tblGrid>
              <a:tr h="490220">
                <a:tc>
                  <a:txBody>
                    <a:bodyPr/>
                    <a:lstStyle/>
                    <a:p>
                      <a:r>
                        <a:rPr lang="en-US" dirty="0" smtClean="0"/>
                        <a:t>  q</a:t>
                      </a:r>
                      <a:r>
                        <a:rPr lang="en-US" baseline="0" dirty="0" smtClean="0"/>
                        <a:t>/1</a:t>
                      </a:r>
                      <a:endParaRPr lang="en-US" dirty="0"/>
                    </a:p>
                  </a:txBody>
                  <a:tcPr/>
                </a:tc>
                <a:tc>
                  <a:txBody>
                    <a:bodyPr/>
                    <a:lstStyle/>
                    <a:p>
                      <a:r>
                        <a:rPr lang="en-US" dirty="0" smtClean="0"/>
                        <a:t> a /1</a:t>
                      </a:r>
                      <a:endParaRPr lang="en-US" dirty="0"/>
                    </a:p>
                  </a:txBody>
                  <a:tcPr/>
                </a:tc>
                <a:tc>
                  <a:txBody>
                    <a:bodyPr/>
                    <a:lstStyle/>
                    <a:p>
                      <a:r>
                        <a:rPr lang="en-US" baseline="0" dirty="0" smtClean="0"/>
                        <a:t>  / 2</a:t>
                      </a:r>
                      <a:endParaRPr lang="en-US" dirty="0"/>
                    </a:p>
                  </a:txBody>
                  <a:tcPr/>
                </a:tc>
                <a:tc>
                  <a:txBody>
                    <a:bodyPr/>
                    <a:lstStyle/>
                    <a:p>
                      <a:r>
                        <a:rPr lang="en-US" dirty="0" smtClean="0"/>
                        <a:t>…</a:t>
                      </a:r>
                      <a:endParaRPr lang="en-US" dirty="0"/>
                    </a:p>
                  </a:txBody>
                  <a:tcPr/>
                </a:tc>
              </a:tr>
            </a:tbl>
          </a:graphicData>
        </a:graphic>
      </p:graphicFrame>
      <p:cxnSp>
        <p:nvCxnSpPr>
          <p:cNvPr id="22" name="Straight Arrow Connector 21"/>
          <p:cNvCxnSpPr/>
          <p:nvPr/>
        </p:nvCxnSpPr>
        <p:spPr>
          <a:xfrm flipH="1">
            <a:off x="6629400" y="5524500"/>
            <a:ext cx="228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12459" y="5524500"/>
            <a:ext cx="304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145427" y="60579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26" name="Oval 25"/>
          <p:cNvSpPr/>
          <p:nvPr/>
        </p:nvSpPr>
        <p:spPr>
          <a:xfrm>
            <a:off x="7043351" y="6096000"/>
            <a:ext cx="76200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h/1</a:t>
            </a:r>
            <a:endParaRPr lang="en-US" dirty="0"/>
          </a:p>
        </p:txBody>
      </p:sp>
    </p:spTree>
    <p:extLst>
      <p:ext uri="{BB962C8B-B14F-4D97-AF65-F5344CB8AC3E}">
        <p14:creationId xmlns:p14="http://schemas.microsoft.com/office/powerpoint/2010/main" val="170775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1905000"/>
            <a:ext cx="8686800" cy="4221163"/>
          </a:xfrm>
        </p:spPr>
        <p:txBody>
          <a:bodyPr/>
          <a:lstStyle/>
          <a:p>
            <a:pPr marL="0" indent="0">
              <a:buNone/>
            </a:pPr>
            <a:endParaRPr lang="en-US" sz="1600" b="1" dirty="0" smtClean="0"/>
          </a:p>
          <a:p>
            <a:pPr marL="0" indent="0">
              <a:buNone/>
            </a:pPr>
            <a:endParaRPr lang="en-US" sz="1600" b="1" dirty="0"/>
          </a:p>
          <a:p>
            <a:pPr marL="0" indent="0">
              <a:buNone/>
            </a:pPr>
            <a:r>
              <a:rPr lang="en-US" sz="1600" b="1" dirty="0" smtClean="0"/>
              <a:t>Step 3:</a:t>
            </a:r>
            <a:r>
              <a:rPr lang="en-US" sz="1600" dirty="0" smtClean="0"/>
              <a:t>  	After the tree is created it’s time to fill it’s branches in order to encode the symbols.</a:t>
            </a:r>
          </a:p>
          <a:p>
            <a:pPr marL="0" indent="0">
              <a:buNone/>
            </a:pPr>
            <a:r>
              <a:rPr lang="en-US" sz="1600" dirty="0" smtClean="0"/>
              <a:t>Every left branch is coded with ‘0’ while every right branch is coded with ‘1’.</a:t>
            </a:r>
            <a:endParaRPr lang="en-US" sz="1000" dirty="0"/>
          </a:p>
          <a:p>
            <a:pPr marL="581343" lvl="2" indent="0">
              <a:buNone/>
            </a:pPr>
            <a:r>
              <a:rPr lang="en-US" sz="1600" dirty="0" smtClean="0"/>
              <a:t>				        </a:t>
            </a:r>
          </a:p>
        </p:txBody>
      </p:sp>
      <p:sp>
        <p:nvSpPr>
          <p:cNvPr id="3" name="Title 2"/>
          <p:cNvSpPr>
            <a:spLocks noGrp="1"/>
          </p:cNvSpPr>
          <p:nvPr>
            <p:ph type="title"/>
          </p:nvPr>
        </p:nvSpPr>
        <p:spPr/>
        <p:txBody>
          <a:bodyPr/>
          <a:lstStyle/>
          <a:p>
            <a:pPr algn="l"/>
            <a:r>
              <a:rPr lang="en-US" dirty="0" smtClean="0"/>
              <a:t>Example:</a:t>
            </a:r>
            <a:endParaRPr lang="en-US" dirty="0"/>
          </a:p>
        </p:txBody>
      </p:sp>
      <p:sp>
        <p:nvSpPr>
          <p:cNvPr id="4" name="Oval 3"/>
          <p:cNvSpPr/>
          <p:nvPr/>
        </p:nvSpPr>
        <p:spPr>
          <a:xfrm>
            <a:off x="3848100" y="3545359"/>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5" name="Oval 4"/>
          <p:cNvSpPr/>
          <p:nvPr/>
        </p:nvSpPr>
        <p:spPr>
          <a:xfrm>
            <a:off x="2648465" y="4197177"/>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IN1</a:t>
            </a:r>
            <a:endParaRPr lang="en-US" dirty="0"/>
          </a:p>
        </p:txBody>
      </p:sp>
      <p:sp>
        <p:nvSpPr>
          <p:cNvPr id="6" name="Oval 5"/>
          <p:cNvSpPr/>
          <p:nvPr/>
        </p:nvSpPr>
        <p:spPr>
          <a:xfrm>
            <a:off x="5003475" y="4231159"/>
            <a:ext cx="1066800" cy="451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LN3</a:t>
            </a:r>
            <a:endParaRPr lang="en-US" dirty="0"/>
          </a:p>
        </p:txBody>
      </p:sp>
      <p:sp>
        <p:nvSpPr>
          <p:cNvPr id="7" name="Oval 6"/>
          <p:cNvSpPr/>
          <p:nvPr/>
        </p:nvSpPr>
        <p:spPr>
          <a:xfrm>
            <a:off x="1701136" y="4903572"/>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LN1</a:t>
            </a:r>
            <a:endParaRPr lang="en-US" dirty="0"/>
          </a:p>
        </p:txBody>
      </p:sp>
      <p:sp>
        <p:nvSpPr>
          <p:cNvPr id="8" name="Oval 7"/>
          <p:cNvSpPr/>
          <p:nvPr/>
        </p:nvSpPr>
        <p:spPr>
          <a:xfrm>
            <a:off x="3471172" y="4940641"/>
            <a:ext cx="87534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LN2</a:t>
            </a:r>
            <a:endParaRPr lang="en-US" dirty="0"/>
          </a:p>
        </p:txBody>
      </p:sp>
      <p:cxnSp>
        <p:nvCxnSpPr>
          <p:cNvPr id="10" name="Straight Arrow Connector 9"/>
          <p:cNvCxnSpPr>
            <a:stCxn id="4" idx="3"/>
          </p:cNvCxnSpPr>
          <p:nvPr/>
        </p:nvCxnSpPr>
        <p:spPr>
          <a:xfrm flipH="1">
            <a:off x="3390900" y="3935604"/>
            <a:ext cx="579952" cy="295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flipH="1">
            <a:off x="2267465" y="4587422"/>
            <a:ext cx="514911" cy="295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5"/>
          </p:cNvCxnSpPr>
          <p:nvPr/>
        </p:nvCxnSpPr>
        <p:spPr>
          <a:xfrm>
            <a:off x="3428954" y="4587422"/>
            <a:ext cx="383082" cy="333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p:cNvCxnSpPr>
          <p:nvPr/>
        </p:nvCxnSpPr>
        <p:spPr>
          <a:xfrm>
            <a:off x="4563548" y="3935604"/>
            <a:ext cx="732352" cy="295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8965" y="3743408"/>
            <a:ext cx="723900" cy="369332"/>
          </a:xfrm>
          <a:prstGeom prst="rect">
            <a:avLst/>
          </a:prstGeom>
          <a:noFill/>
        </p:spPr>
        <p:txBody>
          <a:bodyPr wrap="square" rtlCol="0">
            <a:spAutoFit/>
          </a:bodyPr>
          <a:lstStyle/>
          <a:p>
            <a:r>
              <a:rPr lang="en-US" dirty="0" smtClean="0"/>
              <a:t>        0</a:t>
            </a:r>
            <a:endParaRPr lang="en-US" dirty="0"/>
          </a:p>
        </p:txBody>
      </p:sp>
      <p:sp>
        <p:nvSpPr>
          <p:cNvPr id="19" name="TextBox 18"/>
          <p:cNvSpPr txBox="1"/>
          <p:nvPr/>
        </p:nvSpPr>
        <p:spPr>
          <a:xfrm>
            <a:off x="1638300" y="4506438"/>
            <a:ext cx="647699" cy="369332"/>
          </a:xfrm>
          <a:prstGeom prst="rect">
            <a:avLst/>
          </a:prstGeom>
          <a:noFill/>
        </p:spPr>
        <p:txBody>
          <a:bodyPr wrap="square" rtlCol="0">
            <a:spAutoFit/>
          </a:bodyPr>
          <a:lstStyle/>
          <a:p>
            <a:r>
              <a:rPr lang="en-US" dirty="0"/>
              <a:t> </a:t>
            </a:r>
            <a:r>
              <a:rPr lang="en-US" dirty="0" smtClean="0"/>
              <a:t>     0</a:t>
            </a:r>
            <a:endParaRPr lang="en-US" dirty="0"/>
          </a:p>
        </p:txBody>
      </p:sp>
      <p:sp>
        <p:nvSpPr>
          <p:cNvPr id="20" name="TextBox 19"/>
          <p:cNvSpPr txBox="1"/>
          <p:nvPr/>
        </p:nvSpPr>
        <p:spPr>
          <a:xfrm>
            <a:off x="3664785" y="4535959"/>
            <a:ext cx="488115"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4978761" y="3642836"/>
            <a:ext cx="264816"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81000" y="5791200"/>
            <a:ext cx="8534400" cy="646331"/>
          </a:xfrm>
          <a:prstGeom prst="rect">
            <a:avLst/>
          </a:prstGeom>
          <a:noFill/>
        </p:spPr>
        <p:txBody>
          <a:bodyPr wrap="square" rtlCol="0">
            <a:spAutoFit/>
          </a:bodyPr>
          <a:lstStyle/>
          <a:p>
            <a:r>
              <a:rPr lang="en-US" dirty="0" smtClean="0">
                <a:solidFill>
                  <a:schemeClr val="tx2"/>
                </a:solidFill>
              </a:rPr>
              <a:t>As a result for the Symbol in </a:t>
            </a:r>
            <a:r>
              <a:rPr lang="en-US" dirty="0" err="1" smtClean="0">
                <a:solidFill>
                  <a:schemeClr val="tx2"/>
                </a:solidFill>
              </a:rPr>
              <a:t>LeafNode</a:t>
            </a:r>
            <a:r>
              <a:rPr lang="en-US" dirty="0" smtClean="0">
                <a:solidFill>
                  <a:schemeClr val="tx2"/>
                </a:solidFill>
              </a:rPr>
              <a:t> 1 we have the following code : ‘00’ , for LN2: ‘01’ and etc.</a:t>
            </a:r>
            <a:endParaRPr lang="en-US" dirty="0">
              <a:solidFill>
                <a:schemeClr val="tx2"/>
              </a:solidFill>
            </a:endParaRPr>
          </a:p>
        </p:txBody>
      </p:sp>
    </p:spTree>
    <p:extLst>
      <p:ext uri="{BB962C8B-B14F-4D97-AF65-F5344CB8AC3E}">
        <p14:creationId xmlns:p14="http://schemas.microsoft.com/office/powerpoint/2010/main" val="124344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5724" y="228600"/>
            <a:ext cx="4114800" cy="523220"/>
          </a:xfrm>
          <a:prstGeom prst="rect">
            <a:avLst/>
          </a:prstGeom>
          <a:noFill/>
        </p:spPr>
        <p:txBody>
          <a:bodyPr wrap="square" rtlCol="0">
            <a:spAutoFit/>
          </a:bodyPr>
          <a:lstStyle/>
          <a:p>
            <a:r>
              <a:rPr lang="en-US" dirty="0" smtClean="0"/>
              <a:t>	</a:t>
            </a:r>
            <a:r>
              <a:rPr lang="en-US" sz="2800" dirty="0" smtClean="0">
                <a:solidFill>
                  <a:schemeClr val="bg1"/>
                </a:solidFill>
              </a:rPr>
              <a:t>The Huffman Tree</a:t>
            </a:r>
            <a:endParaRPr lang="en-US" sz="2800" dirty="0">
              <a:solidFill>
                <a:schemeClr val="bg1"/>
              </a:solidFill>
            </a:endParaRPr>
          </a:p>
        </p:txBody>
      </p:sp>
      <p:sp>
        <p:nvSpPr>
          <p:cNvPr id="5" name="TextBox 4"/>
          <p:cNvSpPr txBox="1"/>
          <p:nvPr/>
        </p:nvSpPr>
        <p:spPr>
          <a:xfrm>
            <a:off x="37070" y="1968843"/>
            <a:ext cx="9106930" cy="3939540"/>
          </a:xfrm>
          <a:prstGeom prst="rect">
            <a:avLst/>
          </a:prstGeom>
          <a:noFill/>
          <a:ln>
            <a:solidFill>
              <a:schemeClr val="bg1"/>
            </a:solidFill>
          </a:ln>
        </p:spPr>
        <p:txBody>
          <a:bodyPr wrap="square" rtlCol="0">
            <a:spAutoFit/>
          </a:bodyPr>
          <a:lstStyle/>
          <a:p>
            <a:r>
              <a:rPr lang="pt-BR" dirty="0" smtClean="0"/>
              <a:t>					</a:t>
            </a:r>
            <a:r>
              <a:rPr lang="pt-BR" sz="1000" dirty="0" smtClean="0"/>
              <a:t>( </a:t>
            </a:r>
            <a:r>
              <a:rPr lang="pt-BR" sz="1000" dirty="0"/>
              <a:t>)-[42</a:t>
            </a:r>
            <a:r>
              <a:rPr lang="pt-BR" sz="1000" dirty="0" smtClean="0"/>
              <a:t>]</a:t>
            </a:r>
          </a:p>
          <a:p>
            <a:r>
              <a:rPr lang="pt-BR" sz="1000" dirty="0" smtClean="0"/>
              <a:t>				0		1		</a:t>
            </a:r>
          </a:p>
          <a:p>
            <a:r>
              <a:rPr lang="pt-BR" sz="1000" dirty="0"/>
              <a:t>	</a:t>
            </a:r>
          </a:p>
          <a:p>
            <a:r>
              <a:rPr lang="pt-BR" sz="1000" dirty="0" smtClean="0"/>
              <a:t>			( </a:t>
            </a:r>
            <a:r>
              <a:rPr lang="pt-BR" sz="1000" dirty="0"/>
              <a:t>)-[23]	</a:t>
            </a:r>
            <a:r>
              <a:rPr lang="pt-BR" sz="1000" dirty="0" smtClean="0"/>
              <a:t>			( </a:t>
            </a:r>
            <a:r>
              <a:rPr lang="pt-BR" sz="1000" dirty="0"/>
              <a:t>)-[19</a:t>
            </a:r>
            <a:r>
              <a:rPr lang="pt-BR" sz="1000" dirty="0" smtClean="0"/>
              <a:t>]</a:t>
            </a:r>
          </a:p>
          <a:p>
            <a:endParaRPr lang="pt-BR" sz="1000" dirty="0" smtClean="0"/>
          </a:p>
          <a:p>
            <a:r>
              <a:rPr lang="pt-BR" sz="1000" dirty="0"/>
              <a:t>	</a:t>
            </a:r>
          </a:p>
          <a:p>
            <a:r>
              <a:rPr lang="pt-BR" sz="1000" dirty="0"/>
              <a:t>	</a:t>
            </a:r>
            <a:r>
              <a:rPr lang="pt-BR" sz="1000" dirty="0" smtClean="0"/>
              <a:t>( </a:t>
            </a:r>
            <a:r>
              <a:rPr lang="pt-BR" sz="1000" dirty="0"/>
              <a:t>)-[12]	</a:t>
            </a:r>
            <a:r>
              <a:rPr lang="pt-BR" sz="1000" dirty="0" smtClean="0"/>
              <a:t>                                                     ( </a:t>
            </a:r>
            <a:r>
              <a:rPr lang="pt-BR" sz="1000" dirty="0"/>
              <a:t>)-[11]	</a:t>
            </a:r>
            <a:r>
              <a:rPr lang="pt-BR" sz="1000" dirty="0" smtClean="0"/>
              <a:t>			( </a:t>
            </a:r>
            <a:r>
              <a:rPr lang="pt-BR" sz="1000" dirty="0"/>
              <a:t>)-[10]	</a:t>
            </a:r>
            <a:r>
              <a:rPr lang="pt-BR" sz="1000" dirty="0" smtClean="0"/>
              <a:t>             	(“ “ </a:t>
            </a:r>
            <a:r>
              <a:rPr lang="pt-BR" sz="1000" dirty="0"/>
              <a:t>)-[9</a:t>
            </a:r>
            <a:r>
              <a:rPr lang="pt-BR" sz="1000" dirty="0" smtClean="0"/>
              <a:t>]</a:t>
            </a:r>
          </a:p>
          <a:p>
            <a:endParaRPr lang="pt-BR" sz="1000" dirty="0" smtClean="0"/>
          </a:p>
          <a:p>
            <a:endParaRPr lang="pt-BR" sz="1000" dirty="0" smtClean="0"/>
          </a:p>
          <a:p>
            <a:r>
              <a:rPr lang="pt-BR" sz="1000" dirty="0"/>
              <a:t>	</a:t>
            </a:r>
          </a:p>
          <a:p>
            <a:r>
              <a:rPr lang="pt-BR" sz="1000" dirty="0"/>
              <a:t>( )-[6]	</a:t>
            </a:r>
            <a:r>
              <a:rPr lang="pt-BR" sz="1000" dirty="0" smtClean="0"/>
              <a:t>	( </a:t>
            </a:r>
            <a:r>
              <a:rPr lang="pt-BR" sz="1000" dirty="0"/>
              <a:t>)-[6</a:t>
            </a:r>
            <a:r>
              <a:rPr lang="pt-BR" sz="1000" dirty="0" smtClean="0"/>
              <a:t>]                                             ( </a:t>
            </a:r>
            <a:r>
              <a:rPr lang="pt-BR" sz="1000" dirty="0"/>
              <a:t>)-[7]	</a:t>
            </a:r>
            <a:r>
              <a:rPr lang="pt-BR" sz="1000" dirty="0" smtClean="0"/>
              <a:t>            		( </a:t>
            </a:r>
            <a:r>
              <a:rPr lang="pt-BR" sz="1000" dirty="0"/>
              <a:t>)-[4</a:t>
            </a:r>
            <a:r>
              <a:rPr lang="pt-BR" sz="1000" dirty="0" smtClean="0"/>
              <a:t>]                 	 	(o</a:t>
            </a:r>
            <a:r>
              <a:rPr lang="pt-BR" sz="1000" dirty="0"/>
              <a:t>)-[6]	</a:t>
            </a:r>
            <a:r>
              <a:rPr lang="pt-BR" sz="1000" dirty="0" smtClean="0"/>
              <a:t>            (</a:t>
            </a:r>
            <a:r>
              <a:rPr lang="pt-BR" sz="1000" dirty="0"/>
              <a:t>t)-[4]	</a:t>
            </a:r>
            <a:endParaRPr lang="pt-BR" sz="1000" dirty="0" smtClean="0"/>
          </a:p>
          <a:p>
            <a:endParaRPr lang="pt-BR" sz="1000" dirty="0" smtClean="0"/>
          </a:p>
          <a:p>
            <a:endParaRPr lang="pt-BR" sz="1000" dirty="0"/>
          </a:p>
          <a:p>
            <a:r>
              <a:rPr lang="pt-BR" sz="1000" dirty="0"/>
              <a:t>(n)-[3]	(i)-[3]	(e)-[3]	( )-[3]	 ( )-[4]	(s)-[3] </a:t>
            </a:r>
            <a:r>
              <a:rPr lang="pt-BR" sz="1000" dirty="0" smtClean="0"/>
              <a:t>	(</a:t>
            </a:r>
            <a:r>
              <a:rPr lang="pt-BR" sz="1000" dirty="0"/>
              <a:t>T)-[2]	(b)-[2</a:t>
            </a:r>
            <a:r>
              <a:rPr lang="pt-BR" sz="1000" dirty="0" smtClean="0"/>
              <a:t>]</a:t>
            </a:r>
          </a:p>
          <a:p>
            <a:endParaRPr lang="pt-BR" sz="1000" dirty="0" smtClean="0"/>
          </a:p>
          <a:p>
            <a:endParaRPr lang="pt-BR" sz="1000" dirty="0" smtClean="0"/>
          </a:p>
          <a:p>
            <a:r>
              <a:rPr lang="pt-BR" sz="1000" dirty="0"/>
              <a:t>	</a:t>
            </a:r>
          </a:p>
          <a:p>
            <a:r>
              <a:rPr lang="pt-BR" sz="1000" dirty="0" smtClean="0"/>
              <a:t>		      (.)-[</a:t>
            </a:r>
            <a:r>
              <a:rPr lang="pt-BR" sz="1000" dirty="0"/>
              <a:t>2]	(u)-[1]	</a:t>
            </a:r>
            <a:r>
              <a:rPr lang="pt-BR" sz="1000" dirty="0" smtClean="0"/>
              <a:t>( </a:t>
            </a:r>
            <a:r>
              <a:rPr lang="pt-BR" sz="1000" dirty="0"/>
              <a:t>)-[2]	( )-[2</a:t>
            </a:r>
            <a:r>
              <a:rPr lang="pt-BR" sz="1000" dirty="0" smtClean="0"/>
              <a:t>]</a:t>
            </a:r>
          </a:p>
          <a:p>
            <a:endParaRPr lang="pt-BR" sz="1000" dirty="0" smtClean="0"/>
          </a:p>
          <a:p>
            <a:r>
              <a:rPr lang="pt-BR" sz="1000" dirty="0"/>
              <a:t>	</a:t>
            </a:r>
            <a:endParaRPr lang="pt-BR" sz="1000" dirty="0" smtClean="0"/>
          </a:p>
          <a:p>
            <a:endParaRPr lang="pt-BR" sz="1000" dirty="0"/>
          </a:p>
          <a:p>
            <a:r>
              <a:rPr lang="pt-BR" sz="1000" dirty="0" smtClean="0"/>
              <a:t>			(</a:t>
            </a:r>
            <a:r>
              <a:rPr lang="pt-BR" sz="1000" dirty="0"/>
              <a:t>r)-[1]	(h)-[1]	(q)-[1]	(a)-[1]	</a:t>
            </a:r>
          </a:p>
          <a:p>
            <a:endParaRPr lang="en-US" sz="1200" dirty="0"/>
          </a:p>
        </p:txBody>
      </p:sp>
      <p:cxnSp>
        <p:nvCxnSpPr>
          <p:cNvPr id="8" name="Straight Arrow Connector 7"/>
          <p:cNvCxnSpPr/>
          <p:nvPr/>
        </p:nvCxnSpPr>
        <p:spPr>
          <a:xfrm flipH="1">
            <a:off x="3352800" y="22860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76800" y="2286000"/>
            <a:ext cx="158372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81800" y="2819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81800" y="28194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858000" y="3200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858000" y="3200400"/>
            <a:ext cx="1828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733800" y="3200400"/>
            <a:ext cx="1828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733800" y="3200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00400" y="28194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447800" y="2819400"/>
            <a:ext cx="1752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81000" y="32004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143000" y="32004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1000" y="3886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1000" y="3886200"/>
            <a:ext cx="685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133600" y="3886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133600" y="38862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324100" y="4495800"/>
            <a:ext cx="5715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895600" y="4495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3071169" y="5105400"/>
            <a:ext cx="715662"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786831" y="5140411"/>
            <a:ext cx="46338"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66503" y="510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4866503" y="5105400"/>
            <a:ext cx="8763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715000" y="3886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715000" y="38862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886200" y="4419600"/>
            <a:ext cx="152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038600" y="44196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92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0"/>
            <a:ext cx="8305800" cy="584775"/>
          </a:xfrm>
          <a:prstGeom prst="rect">
            <a:avLst/>
          </a:prstGeom>
          <a:noFill/>
        </p:spPr>
        <p:txBody>
          <a:bodyPr wrap="square" rtlCol="0">
            <a:spAutoFit/>
          </a:bodyPr>
          <a:lstStyle/>
          <a:p>
            <a:r>
              <a:rPr lang="en-US" sz="1600" dirty="0" smtClean="0"/>
              <a:t>	As </a:t>
            </a:r>
            <a:r>
              <a:rPr lang="en-US" sz="1600" dirty="0" smtClean="0"/>
              <a:t>a result we get the </a:t>
            </a:r>
            <a:r>
              <a:rPr lang="en-US" sz="1600" b="1" dirty="0" smtClean="0"/>
              <a:t>Variable-Length </a:t>
            </a:r>
            <a:r>
              <a:rPr lang="en-US" sz="1600" dirty="0" smtClean="0"/>
              <a:t> </a:t>
            </a:r>
            <a:r>
              <a:rPr lang="en-US" sz="1600" b="1" dirty="0" smtClean="0"/>
              <a:t>Prefix-Free Codes </a:t>
            </a:r>
            <a:r>
              <a:rPr lang="en-US" sz="1600" dirty="0" smtClean="0"/>
              <a:t>for every symbol </a:t>
            </a:r>
            <a:r>
              <a:rPr lang="en-US" sz="1600" dirty="0" smtClean="0"/>
              <a:t>found in the tree. The code is computed while walking the tree until a symbol is reached. </a:t>
            </a:r>
          </a:p>
        </p:txBody>
      </p:sp>
      <p:sp>
        <p:nvSpPr>
          <p:cNvPr id="5" name="TextBox 4"/>
          <p:cNvSpPr txBox="1"/>
          <p:nvPr/>
        </p:nvSpPr>
        <p:spPr>
          <a:xfrm>
            <a:off x="381000" y="1981200"/>
            <a:ext cx="7924800" cy="584775"/>
          </a:xfrm>
          <a:prstGeom prst="rect">
            <a:avLst/>
          </a:prstGeom>
          <a:noFill/>
        </p:spPr>
        <p:txBody>
          <a:bodyPr wrap="square" rtlCol="0">
            <a:spAutoFit/>
          </a:bodyPr>
          <a:lstStyle/>
          <a:p>
            <a:r>
              <a:rPr lang="en-US" dirty="0" smtClean="0"/>
              <a:t>	</a:t>
            </a:r>
            <a:r>
              <a:rPr lang="en-US" sz="1400" b="1" dirty="0" smtClean="0"/>
              <a:t>Prefix-Free Code </a:t>
            </a:r>
            <a:r>
              <a:rPr lang="en-US" sz="1400" dirty="0" smtClean="0"/>
              <a:t>-  </a:t>
            </a:r>
            <a:r>
              <a:rPr lang="en-US" sz="1400" dirty="0"/>
              <a:t>the bit string representing some particular symbol is never a prefix of the bit string representing any other </a:t>
            </a:r>
            <a:r>
              <a:rPr lang="en-US" sz="1400" dirty="0" smtClean="0"/>
              <a:t>symbol.</a:t>
            </a:r>
            <a:r>
              <a:rPr lang="en-US" sz="1400" dirty="0"/>
              <a:t> </a:t>
            </a:r>
          </a:p>
        </p:txBody>
      </p:sp>
      <p:graphicFrame>
        <p:nvGraphicFramePr>
          <p:cNvPr id="6" name="Table 5"/>
          <p:cNvGraphicFramePr>
            <a:graphicFrameLocks noGrp="1"/>
          </p:cNvGraphicFramePr>
          <p:nvPr>
            <p:extLst>
              <p:ext uri="{D42A27DB-BD31-4B8C-83A1-F6EECF244321}">
                <p14:modId xmlns:p14="http://schemas.microsoft.com/office/powerpoint/2010/main" val="3557923017"/>
              </p:ext>
            </p:extLst>
          </p:nvPr>
        </p:nvGraphicFramePr>
        <p:xfrm>
          <a:off x="838200" y="2667000"/>
          <a:ext cx="3048000" cy="2992120"/>
        </p:xfrm>
        <a:graphic>
          <a:graphicData uri="http://schemas.openxmlformats.org/drawingml/2006/table">
            <a:tbl>
              <a:tblPr firstRow="1" bandRow="1">
                <a:tableStyleId>{5C22544A-7EE6-4342-B048-85BDC9FD1C3A}</a:tableStyleId>
              </a:tblPr>
              <a:tblGrid>
                <a:gridCol w="1524000"/>
                <a:gridCol w="1524000"/>
              </a:tblGrid>
              <a:tr h="374015">
                <a:tc>
                  <a:txBody>
                    <a:bodyPr/>
                    <a:lstStyle/>
                    <a:p>
                      <a:r>
                        <a:rPr lang="en-US" dirty="0" smtClean="0"/>
                        <a:t>"   "</a:t>
                      </a:r>
                      <a:endParaRPr lang="en-US" dirty="0"/>
                    </a:p>
                  </a:txBody>
                  <a:tcPr/>
                </a:tc>
                <a:tc>
                  <a:txBody>
                    <a:bodyPr/>
                    <a:lstStyle/>
                    <a:p>
                      <a:r>
                        <a:rPr lang="en-US" dirty="0" smtClean="0"/>
                        <a:t>11</a:t>
                      </a:r>
                      <a:endParaRPr lang="en-US" dirty="0"/>
                    </a:p>
                  </a:txBody>
                  <a:tcPr/>
                </a:tc>
              </a:tr>
              <a:tr h="374015">
                <a:tc>
                  <a:txBody>
                    <a:bodyPr/>
                    <a:lstStyle/>
                    <a:p>
                      <a:r>
                        <a:rPr lang="en-US" dirty="0" smtClean="0"/>
                        <a:t>" . "</a:t>
                      </a:r>
                      <a:endParaRPr lang="en-US" dirty="0"/>
                    </a:p>
                  </a:txBody>
                  <a:tcPr/>
                </a:tc>
                <a:tc>
                  <a:txBody>
                    <a:bodyPr/>
                    <a:lstStyle/>
                    <a:p>
                      <a:r>
                        <a:rPr lang="en-US" dirty="0" smtClean="0"/>
                        <a:t>00110</a:t>
                      </a:r>
                      <a:endParaRPr lang="en-US" dirty="0"/>
                    </a:p>
                  </a:txBody>
                  <a:tcPr/>
                </a:tc>
              </a:tr>
              <a:tr h="374015">
                <a:tc>
                  <a:txBody>
                    <a:bodyPr/>
                    <a:lstStyle/>
                    <a:p>
                      <a:r>
                        <a:rPr lang="en-US" dirty="0" smtClean="0"/>
                        <a:t>" T "</a:t>
                      </a:r>
                      <a:endParaRPr lang="en-US" dirty="0"/>
                    </a:p>
                  </a:txBody>
                  <a:tcPr/>
                </a:tc>
                <a:tc>
                  <a:txBody>
                    <a:bodyPr/>
                    <a:lstStyle/>
                    <a:p>
                      <a:r>
                        <a:rPr lang="en-US" dirty="0" smtClean="0"/>
                        <a:t>0110</a:t>
                      </a:r>
                      <a:endParaRPr lang="en-US" dirty="0"/>
                    </a:p>
                  </a:txBody>
                  <a:tcPr/>
                </a:tc>
              </a:tr>
              <a:tr h="374015">
                <a:tc>
                  <a:txBody>
                    <a:bodyPr/>
                    <a:lstStyle/>
                    <a:p>
                      <a:r>
                        <a:rPr lang="en-US" dirty="0" smtClean="0"/>
                        <a:t>" a "</a:t>
                      </a:r>
                      <a:endParaRPr lang="en-US" dirty="0"/>
                    </a:p>
                  </a:txBody>
                  <a:tcPr/>
                </a:tc>
                <a:tc>
                  <a:txBody>
                    <a:bodyPr/>
                    <a:lstStyle/>
                    <a:p>
                      <a:r>
                        <a:rPr lang="en-US" dirty="0" smtClean="0"/>
                        <a:t>010011</a:t>
                      </a:r>
                      <a:endParaRPr lang="en-US" dirty="0"/>
                    </a:p>
                  </a:txBody>
                  <a:tcPr/>
                </a:tc>
              </a:tr>
              <a:tr h="374015">
                <a:tc>
                  <a:txBody>
                    <a:bodyPr/>
                    <a:lstStyle/>
                    <a:p>
                      <a:r>
                        <a:rPr lang="en-US" dirty="0" smtClean="0"/>
                        <a:t>" b "</a:t>
                      </a:r>
                      <a:endParaRPr lang="en-US" dirty="0"/>
                    </a:p>
                  </a:txBody>
                  <a:tcPr/>
                </a:tc>
                <a:tc>
                  <a:txBody>
                    <a:bodyPr/>
                    <a:lstStyle/>
                    <a:p>
                      <a:r>
                        <a:rPr lang="en-US" dirty="0" smtClean="0"/>
                        <a:t>0111</a:t>
                      </a:r>
                      <a:endParaRPr lang="en-US" dirty="0"/>
                    </a:p>
                  </a:txBody>
                  <a:tcPr/>
                </a:tc>
              </a:tr>
              <a:tr h="374015">
                <a:tc>
                  <a:txBody>
                    <a:bodyPr/>
                    <a:lstStyle/>
                    <a:p>
                      <a:r>
                        <a:rPr lang="en-US" dirty="0" smtClean="0"/>
                        <a:t>" e "</a:t>
                      </a:r>
                      <a:endParaRPr lang="en-US" dirty="0"/>
                    </a:p>
                  </a:txBody>
                  <a:tcPr/>
                </a:tc>
                <a:tc>
                  <a:txBody>
                    <a:bodyPr/>
                    <a:lstStyle/>
                    <a:p>
                      <a:r>
                        <a:rPr lang="en-US" dirty="0" smtClean="0"/>
                        <a:t>0010</a:t>
                      </a:r>
                      <a:endParaRPr lang="en-US" dirty="0"/>
                    </a:p>
                  </a:txBody>
                  <a:tcPr/>
                </a:tc>
              </a:tr>
              <a:tr h="374015">
                <a:tc>
                  <a:txBody>
                    <a:bodyPr/>
                    <a:lstStyle/>
                    <a:p>
                      <a:r>
                        <a:rPr lang="en-US" dirty="0" smtClean="0"/>
                        <a:t>" h "</a:t>
                      </a:r>
                      <a:endParaRPr lang="en-US" dirty="0"/>
                    </a:p>
                  </a:txBody>
                  <a:tcPr/>
                </a:tc>
                <a:tc>
                  <a:txBody>
                    <a:bodyPr/>
                    <a:lstStyle/>
                    <a:p>
                      <a:r>
                        <a:rPr lang="en-US" dirty="0" smtClean="0"/>
                        <a:t>010001</a:t>
                      </a:r>
                      <a:endParaRPr lang="en-US" dirty="0"/>
                    </a:p>
                  </a:txBody>
                  <a:tcPr/>
                </a:tc>
              </a:tr>
              <a:tr h="374015">
                <a:tc>
                  <a:txBody>
                    <a:bodyPr/>
                    <a:lstStyle/>
                    <a:p>
                      <a:r>
                        <a:rPr lang="en-US" dirty="0" smtClean="0"/>
                        <a:t>" i "</a:t>
                      </a:r>
                      <a:endParaRPr lang="en-US" dirty="0"/>
                    </a:p>
                  </a:txBody>
                  <a:tcPr/>
                </a:tc>
                <a:tc>
                  <a:txBody>
                    <a:bodyPr/>
                    <a:lstStyle/>
                    <a:p>
                      <a:r>
                        <a:rPr lang="en-US" dirty="0" smtClean="0"/>
                        <a:t>0001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65818691"/>
              </p:ext>
            </p:extLst>
          </p:nvPr>
        </p:nvGraphicFramePr>
        <p:xfrm>
          <a:off x="4191000" y="2667000"/>
          <a:ext cx="3048000" cy="2595880"/>
        </p:xfrm>
        <a:graphic>
          <a:graphicData uri="http://schemas.openxmlformats.org/drawingml/2006/table">
            <a:tbl>
              <a:tblPr firstRow="1" bandRow="1">
                <a:tableStyleId>{5C22544A-7EE6-4342-B048-85BDC9FD1C3A}</a:tableStyleId>
              </a:tblPr>
              <a:tblGrid>
                <a:gridCol w="1524000"/>
                <a:gridCol w="1524000"/>
              </a:tblGrid>
              <a:tr h="370840">
                <a:tc>
                  <a:txBody>
                    <a:bodyPr/>
                    <a:lstStyle/>
                    <a:p>
                      <a:r>
                        <a:rPr lang="en-US" dirty="0" smtClean="0"/>
                        <a:t>" n "</a:t>
                      </a:r>
                      <a:endParaRPr lang="en-US" dirty="0"/>
                    </a:p>
                  </a:txBody>
                  <a:tcPr/>
                </a:tc>
                <a:tc>
                  <a:txBody>
                    <a:bodyPr/>
                    <a:lstStyle/>
                    <a:p>
                      <a:r>
                        <a:rPr lang="en-US" dirty="0" smtClean="0"/>
                        <a:t>0000</a:t>
                      </a:r>
                      <a:endParaRPr lang="en-US" dirty="0"/>
                    </a:p>
                  </a:txBody>
                  <a:tcPr/>
                </a:tc>
              </a:tr>
              <a:tr h="370840">
                <a:tc>
                  <a:txBody>
                    <a:bodyPr/>
                    <a:lstStyle/>
                    <a:p>
                      <a:r>
                        <a:rPr lang="en-US" dirty="0" smtClean="0"/>
                        <a:t>" o "</a:t>
                      </a:r>
                      <a:endParaRPr lang="en-US" dirty="0"/>
                    </a:p>
                  </a:txBody>
                  <a:tcPr/>
                </a:tc>
                <a:tc>
                  <a:txBody>
                    <a:bodyPr/>
                    <a:lstStyle/>
                    <a:p>
                      <a:r>
                        <a:rPr lang="en-US" dirty="0" smtClean="0"/>
                        <a:t>100</a:t>
                      </a:r>
                      <a:endParaRPr lang="en-US" dirty="0"/>
                    </a:p>
                  </a:txBody>
                  <a:tcPr/>
                </a:tc>
              </a:tr>
              <a:tr h="370840">
                <a:tc>
                  <a:txBody>
                    <a:bodyPr/>
                    <a:lstStyle/>
                    <a:p>
                      <a:r>
                        <a:rPr lang="en-US" dirty="0" smtClean="0"/>
                        <a:t>" q "</a:t>
                      </a:r>
                      <a:endParaRPr lang="en-US" dirty="0"/>
                    </a:p>
                  </a:txBody>
                  <a:tcPr/>
                </a:tc>
                <a:tc>
                  <a:txBody>
                    <a:bodyPr/>
                    <a:lstStyle/>
                    <a:p>
                      <a:r>
                        <a:rPr lang="en-US" dirty="0" smtClean="0"/>
                        <a:t>010010</a:t>
                      </a:r>
                      <a:endParaRPr lang="en-US" dirty="0"/>
                    </a:p>
                  </a:txBody>
                  <a:tcPr/>
                </a:tc>
              </a:tr>
              <a:tr h="370840">
                <a:tc>
                  <a:txBody>
                    <a:bodyPr/>
                    <a:lstStyle/>
                    <a:p>
                      <a:r>
                        <a:rPr lang="en-US" dirty="0" smtClean="0"/>
                        <a:t>" r "</a:t>
                      </a:r>
                      <a:endParaRPr lang="en-US" dirty="0"/>
                    </a:p>
                  </a:txBody>
                  <a:tcPr/>
                </a:tc>
                <a:tc>
                  <a:txBody>
                    <a:bodyPr/>
                    <a:lstStyle/>
                    <a:p>
                      <a:r>
                        <a:rPr lang="en-US" dirty="0" smtClean="0"/>
                        <a:t>010000</a:t>
                      </a:r>
                      <a:endParaRPr lang="en-US" dirty="0"/>
                    </a:p>
                  </a:txBody>
                  <a:tcPr/>
                </a:tc>
              </a:tr>
              <a:tr h="370840">
                <a:tc>
                  <a:txBody>
                    <a:bodyPr/>
                    <a:lstStyle/>
                    <a:p>
                      <a:r>
                        <a:rPr lang="en-US" dirty="0" smtClean="0"/>
                        <a:t>" s "</a:t>
                      </a:r>
                      <a:endParaRPr lang="en-US" dirty="0"/>
                    </a:p>
                  </a:txBody>
                  <a:tcPr/>
                </a:tc>
                <a:tc>
                  <a:txBody>
                    <a:bodyPr/>
                    <a:lstStyle/>
                    <a:p>
                      <a:r>
                        <a:rPr lang="en-US" dirty="0" smtClean="0"/>
                        <a:t>0101</a:t>
                      </a:r>
                      <a:endParaRPr lang="en-US" dirty="0"/>
                    </a:p>
                  </a:txBody>
                  <a:tcPr/>
                </a:tc>
              </a:tr>
              <a:tr h="370840">
                <a:tc>
                  <a:txBody>
                    <a:bodyPr/>
                    <a:lstStyle/>
                    <a:p>
                      <a:r>
                        <a:rPr lang="en-US" dirty="0" smtClean="0"/>
                        <a:t>" t "</a:t>
                      </a:r>
                      <a:endParaRPr lang="en-US" dirty="0"/>
                    </a:p>
                  </a:txBody>
                  <a:tcPr/>
                </a:tc>
                <a:tc>
                  <a:txBody>
                    <a:bodyPr/>
                    <a:lstStyle/>
                    <a:p>
                      <a:r>
                        <a:rPr lang="en-US" dirty="0" smtClean="0"/>
                        <a:t>101</a:t>
                      </a:r>
                      <a:endParaRPr lang="en-US" dirty="0"/>
                    </a:p>
                  </a:txBody>
                  <a:tcPr/>
                </a:tc>
              </a:tr>
              <a:tr h="370840">
                <a:tc>
                  <a:txBody>
                    <a:bodyPr/>
                    <a:lstStyle/>
                    <a:p>
                      <a:r>
                        <a:rPr lang="en-US" dirty="0" smtClean="0"/>
                        <a:t>" u "</a:t>
                      </a:r>
                      <a:endParaRPr lang="en-US" dirty="0"/>
                    </a:p>
                  </a:txBody>
                  <a:tcPr/>
                </a:tc>
                <a:tc>
                  <a:txBody>
                    <a:bodyPr/>
                    <a:lstStyle/>
                    <a:p>
                      <a:r>
                        <a:rPr lang="en-US" dirty="0" smtClean="0"/>
                        <a:t>00111</a:t>
                      </a:r>
                      <a:endParaRPr lang="en-US" dirty="0"/>
                    </a:p>
                  </a:txBody>
                  <a:tcPr/>
                </a:tc>
              </a:tr>
            </a:tbl>
          </a:graphicData>
        </a:graphic>
      </p:graphicFrame>
    </p:spTree>
    <p:extLst>
      <p:ext uri="{BB962C8B-B14F-4D97-AF65-F5344CB8AC3E}">
        <p14:creationId xmlns:p14="http://schemas.microsoft.com/office/powerpoint/2010/main" val="16272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85907"/>
            <a:ext cx="6324600" cy="646331"/>
          </a:xfrm>
          <a:prstGeom prst="rect">
            <a:avLst/>
          </a:prstGeom>
          <a:noFill/>
        </p:spPr>
        <p:txBody>
          <a:bodyPr wrap="square" rtlCol="0">
            <a:spAutoFit/>
          </a:bodyPr>
          <a:lstStyle/>
          <a:p>
            <a:r>
              <a:rPr lang="en-US" b="1" dirty="0" smtClean="0"/>
              <a:t>Result </a:t>
            </a:r>
            <a:r>
              <a:rPr lang="en-US" b="1" dirty="0" smtClean="0"/>
              <a:t>: </a:t>
            </a:r>
            <a:r>
              <a:rPr lang="en-US" dirty="0" smtClean="0"/>
              <a:t>Compression Ratio</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5776155"/>
              </p:ext>
            </p:extLst>
          </p:nvPr>
        </p:nvGraphicFramePr>
        <p:xfrm>
          <a:off x="914400" y="1295400"/>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Input</a:t>
                      </a:r>
                      <a:endParaRPr lang="en-US" dirty="0"/>
                    </a:p>
                  </a:txBody>
                  <a:tcPr/>
                </a:tc>
                <a:tc>
                  <a:txBody>
                    <a:bodyPr/>
                    <a:lstStyle/>
                    <a:p>
                      <a:r>
                        <a:rPr lang="en-US" dirty="0" smtClean="0"/>
                        <a:t>42 Symbols</a:t>
                      </a:r>
                      <a:endParaRPr lang="en-US" dirty="0"/>
                    </a:p>
                  </a:txBody>
                  <a:tcPr/>
                </a:tc>
                <a:tc>
                  <a:txBody>
                    <a:bodyPr/>
                    <a:lstStyle/>
                    <a:p>
                      <a:r>
                        <a:rPr lang="en-US" dirty="0" smtClean="0"/>
                        <a:t>336 Bits</a:t>
                      </a:r>
                      <a:endParaRPr lang="en-US" dirty="0"/>
                    </a:p>
                  </a:txBody>
                  <a:tcPr/>
                </a:tc>
                <a:tc rowSpan="2">
                  <a:txBody>
                    <a:bodyPr/>
                    <a:lstStyle/>
                    <a:p>
                      <a:endParaRPr lang="en-US" dirty="0" smtClean="0"/>
                    </a:p>
                    <a:p>
                      <a:r>
                        <a:rPr lang="en-US" dirty="0" smtClean="0"/>
                        <a:t>2.23</a:t>
                      </a:r>
                      <a:r>
                        <a:rPr lang="en-US" baseline="0" dirty="0" smtClean="0"/>
                        <a:t> </a:t>
                      </a:r>
                      <a:endParaRPr lang="en-US" dirty="0"/>
                    </a:p>
                  </a:txBody>
                  <a:tcPr/>
                </a:tc>
              </a:tr>
              <a:tr h="370840">
                <a:tc>
                  <a:txBody>
                    <a:bodyPr/>
                    <a:lstStyle/>
                    <a:p>
                      <a:r>
                        <a:rPr lang="en-US" dirty="0" smtClean="0"/>
                        <a:t>Output</a:t>
                      </a:r>
                      <a:endParaRPr lang="en-US" dirty="0"/>
                    </a:p>
                  </a:txBody>
                  <a:tcPr/>
                </a:tc>
                <a:tc>
                  <a:txBody>
                    <a:bodyPr/>
                    <a:lstStyle/>
                    <a:p>
                      <a:r>
                        <a:rPr lang="en-US" dirty="0" smtClean="0"/>
                        <a:t>151 Symbols</a:t>
                      </a:r>
                      <a:endParaRPr lang="en-US" dirty="0"/>
                    </a:p>
                  </a:txBody>
                  <a:tcPr/>
                </a:tc>
                <a:tc>
                  <a:txBody>
                    <a:bodyPr/>
                    <a:lstStyle/>
                    <a:p>
                      <a:r>
                        <a:rPr lang="en-US" dirty="0" smtClean="0"/>
                        <a:t>151 Bits</a:t>
                      </a:r>
                      <a:endParaRPr lang="en-US" dirty="0"/>
                    </a:p>
                  </a:txBody>
                  <a:tcPr/>
                </a:tc>
                <a:tc vMerge="1">
                  <a:txBody>
                    <a:bodyPr/>
                    <a:lstStyle/>
                    <a:p>
                      <a:endParaRPr lang="en-US" dirty="0"/>
                    </a:p>
                  </a:txBody>
                  <a:tcPr/>
                </a:tc>
              </a:tr>
            </a:tbl>
          </a:graphicData>
        </a:graphic>
      </p:graphicFrame>
      <p:sp>
        <p:nvSpPr>
          <p:cNvPr id="5" name="TextBox 4"/>
          <p:cNvSpPr txBox="1"/>
          <p:nvPr/>
        </p:nvSpPr>
        <p:spPr>
          <a:xfrm>
            <a:off x="228600" y="2057400"/>
            <a:ext cx="4114800" cy="369332"/>
          </a:xfrm>
          <a:prstGeom prst="rect">
            <a:avLst/>
          </a:prstGeom>
          <a:noFill/>
        </p:spPr>
        <p:txBody>
          <a:bodyPr wrap="square" rtlCol="0">
            <a:spAutoFit/>
          </a:bodyPr>
          <a:lstStyle/>
          <a:p>
            <a:r>
              <a:rPr lang="en-US" b="1" dirty="0" smtClean="0"/>
              <a:t>Other Results: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187101034"/>
              </p:ext>
            </p:extLst>
          </p:nvPr>
        </p:nvGraphicFramePr>
        <p:xfrm>
          <a:off x="914400" y="2426732"/>
          <a:ext cx="6096000" cy="894080"/>
        </p:xfrm>
        <a:graphic>
          <a:graphicData uri="http://schemas.openxmlformats.org/drawingml/2006/table">
            <a:tbl>
              <a:tblPr firstRow="1" bandRow="1">
                <a:tableStyleId>{5C22544A-7EE6-4342-B048-85BDC9FD1C3A}</a:tableStyleId>
              </a:tblPr>
              <a:tblGrid>
                <a:gridCol w="1524000"/>
                <a:gridCol w="1524000"/>
                <a:gridCol w="1524000"/>
                <a:gridCol w="1524000"/>
              </a:tblGrid>
              <a:tr h="523240">
                <a:tc>
                  <a:txBody>
                    <a:bodyPr/>
                    <a:lstStyle/>
                    <a:p>
                      <a:r>
                        <a:rPr lang="en-US" dirty="0" smtClean="0"/>
                        <a:t>Input</a:t>
                      </a:r>
                      <a:endParaRPr lang="en-US" dirty="0"/>
                    </a:p>
                  </a:txBody>
                  <a:tcPr/>
                </a:tc>
                <a:tc>
                  <a:txBody>
                    <a:bodyPr/>
                    <a:lstStyle/>
                    <a:p>
                      <a:r>
                        <a:rPr lang="en-US" dirty="0" smtClean="0"/>
                        <a:t>592 Symbols</a:t>
                      </a:r>
                      <a:endParaRPr lang="en-US" dirty="0"/>
                    </a:p>
                  </a:txBody>
                  <a:tcPr/>
                </a:tc>
                <a:tc>
                  <a:txBody>
                    <a:bodyPr/>
                    <a:lstStyle/>
                    <a:p>
                      <a:r>
                        <a:rPr lang="en-US" dirty="0" smtClean="0"/>
                        <a:t>4736 bits</a:t>
                      </a:r>
                      <a:endParaRPr lang="en-US" dirty="0"/>
                    </a:p>
                  </a:txBody>
                  <a:tcPr/>
                </a:tc>
                <a:tc rowSpan="2">
                  <a:txBody>
                    <a:bodyPr/>
                    <a:lstStyle/>
                    <a:p>
                      <a:endParaRPr lang="en-US" dirty="0" smtClean="0"/>
                    </a:p>
                    <a:p>
                      <a:r>
                        <a:rPr lang="en-US" dirty="0" smtClean="0"/>
                        <a:t>1.74</a:t>
                      </a:r>
                      <a:endParaRPr lang="en-US" dirty="0"/>
                    </a:p>
                  </a:txBody>
                  <a:tcPr/>
                </a:tc>
              </a:tr>
              <a:tr h="370840">
                <a:tc>
                  <a:txBody>
                    <a:bodyPr/>
                    <a:lstStyle/>
                    <a:p>
                      <a:r>
                        <a:rPr lang="en-US" dirty="0" smtClean="0"/>
                        <a:t>Output</a:t>
                      </a:r>
                      <a:endParaRPr lang="en-US" dirty="0"/>
                    </a:p>
                  </a:txBody>
                  <a:tcPr/>
                </a:tc>
                <a:tc>
                  <a:txBody>
                    <a:bodyPr/>
                    <a:lstStyle/>
                    <a:p>
                      <a:r>
                        <a:rPr lang="en-US" dirty="0" smtClean="0"/>
                        <a:t>2717 Symbols</a:t>
                      </a:r>
                      <a:endParaRPr lang="en-US" dirty="0"/>
                    </a:p>
                  </a:txBody>
                  <a:tcPr/>
                </a:tc>
                <a:tc>
                  <a:txBody>
                    <a:bodyPr/>
                    <a:lstStyle/>
                    <a:p>
                      <a:r>
                        <a:rPr lang="en-US" dirty="0" smtClean="0"/>
                        <a:t>2717 bits</a:t>
                      </a:r>
                      <a:endParaRPr lang="en-US" dirty="0"/>
                    </a:p>
                  </a:txBody>
                  <a:tcPr/>
                </a:tc>
                <a:tc vMerge="1">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796134"/>
              </p:ext>
            </p:extLst>
          </p:nvPr>
        </p:nvGraphicFramePr>
        <p:xfrm>
          <a:off x="914400" y="3428999"/>
          <a:ext cx="6096000" cy="751840"/>
        </p:xfrm>
        <a:graphic>
          <a:graphicData uri="http://schemas.openxmlformats.org/drawingml/2006/table">
            <a:tbl>
              <a:tblPr firstRow="1" bandRow="1">
                <a:tableStyleId>{5C22544A-7EE6-4342-B048-85BDC9FD1C3A}</a:tableStyleId>
              </a:tblPr>
              <a:tblGrid>
                <a:gridCol w="1524000"/>
                <a:gridCol w="1524000"/>
                <a:gridCol w="1524000"/>
                <a:gridCol w="1524000"/>
              </a:tblGrid>
              <a:tr h="381000">
                <a:tc>
                  <a:txBody>
                    <a:bodyPr/>
                    <a:lstStyle/>
                    <a:p>
                      <a:r>
                        <a:rPr lang="en-US" dirty="0" smtClean="0"/>
                        <a:t>Input</a:t>
                      </a:r>
                      <a:endParaRPr lang="en-US" dirty="0"/>
                    </a:p>
                  </a:txBody>
                  <a:tcPr/>
                </a:tc>
                <a:tc>
                  <a:txBody>
                    <a:bodyPr/>
                    <a:lstStyle/>
                    <a:p>
                      <a:r>
                        <a:rPr lang="en-US" dirty="0" smtClean="0"/>
                        <a:t>1159 Symbols</a:t>
                      </a:r>
                      <a:endParaRPr lang="en-US" dirty="0"/>
                    </a:p>
                  </a:txBody>
                  <a:tcPr/>
                </a:tc>
                <a:tc>
                  <a:txBody>
                    <a:bodyPr/>
                    <a:lstStyle/>
                    <a:p>
                      <a:r>
                        <a:rPr lang="en-US" dirty="0" smtClean="0"/>
                        <a:t>9272 bits</a:t>
                      </a:r>
                      <a:endParaRPr lang="en-US" dirty="0"/>
                    </a:p>
                  </a:txBody>
                  <a:tcPr/>
                </a:tc>
                <a:tc rowSpan="2">
                  <a:txBody>
                    <a:bodyPr/>
                    <a:lstStyle/>
                    <a:p>
                      <a:endParaRPr lang="en-US" dirty="0" smtClean="0"/>
                    </a:p>
                    <a:p>
                      <a:r>
                        <a:rPr lang="en-US" dirty="0" smtClean="0"/>
                        <a:t>1.65</a:t>
                      </a:r>
                      <a:endParaRPr lang="en-US" dirty="0"/>
                    </a:p>
                  </a:txBody>
                  <a:tcPr/>
                </a:tc>
              </a:tr>
              <a:tr h="370840">
                <a:tc>
                  <a:txBody>
                    <a:bodyPr/>
                    <a:lstStyle/>
                    <a:p>
                      <a:r>
                        <a:rPr lang="en-US" dirty="0" smtClean="0"/>
                        <a:t>Output</a:t>
                      </a:r>
                      <a:endParaRPr lang="en-US" dirty="0"/>
                    </a:p>
                  </a:txBody>
                  <a:tcPr/>
                </a:tc>
                <a:tc>
                  <a:txBody>
                    <a:bodyPr/>
                    <a:lstStyle/>
                    <a:p>
                      <a:r>
                        <a:rPr lang="en-US" dirty="0" smtClean="0"/>
                        <a:t>5627 Symbols</a:t>
                      </a:r>
                      <a:endParaRPr lang="en-US" dirty="0"/>
                    </a:p>
                  </a:txBody>
                  <a:tcPr/>
                </a:tc>
                <a:tc>
                  <a:txBody>
                    <a:bodyPr/>
                    <a:lstStyle/>
                    <a:p>
                      <a:r>
                        <a:rPr lang="en-US" dirty="0" smtClean="0"/>
                        <a:t>5627</a:t>
                      </a:r>
                      <a:r>
                        <a:rPr lang="en-US" baseline="0" dirty="0" smtClean="0"/>
                        <a:t> bits</a:t>
                      </a:r>
                      <a:endParaRPr lang="en-US" dirty="0"/>
                    </a:p>
                  </a:txBody>
                  <a:tcPr/>
                </a:tc>
                <a:tc vMerge="1">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47597576"/>
              </p:ext>
            </p:extLst>
          </p:nvPr>
        </p:nvGraphicFramePr>
        <p:xfrm>
          <a:off x="914400" y="4343400"/>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Input</a:t>
                      </a:r>
                      <a:endParaRPr lang="en-US" dirty="0"/>
                    </a:p>
                  </a:txBody>
                  <a:tcPr/>
                </a:tc>
                <a:tc>
                  <a:txBody>
                    <a:bodyPr/>
                    <a:lstStyle/>
                    <a:p>
                      <a:r>
                        <a:rPr lang="en-US" dirty="0" smtClean="0"/>
                        <a:t>2092</a:t>
                      </a:r>
                      <a:r>
                        <a:rPr lang="en-US" baseline="0" dirty="0" smtClean="0"/>
                        <a:t> Symbols</a:t>
                      </a:r>
                      <a:endParaRPr lang="en-US" dirty="0"/>
                    </a:p>
                  </a:txBody>
                  <a:tcPr/>
                </a:tc>
                <a:tc>
                  <a:txBody>
                    <a:bodyPr/>
                    <a:lstStyle/>
                    <a:p>
                      <a:r>
                        <a:rPr lang="en-US" dirty="0" smtClean="0"/>
                        <a:t>16736 bits</a:t>
                      </a:r>
                      <a:endParaRPr lang="en-US" dirty="0"/>
                    </a:p>
                  </a:txBody>
                  <a:tcPr/>
                </a:tc>
                <a:tc rowSpan="2">
                  <a:txBody>
                    <a:bodyPr/>
                    <a:lstStyle/>
                    <a:p>
                      <a:endParaRPr lang="en-US" dirty="0" smtClean="0"/>
                    </a:p>
                    <a:p>
                      <a:r>
                        <a:rPr lang="en-US" dirty="0" smtClean="0"/>
                        <a:t>1.51</a:t>
                      </a:r>
                      <a:endParaRPr lang="en-US" dirty="0"/>
                    </a:p>
                  </a:txBody>
                  <a:tcPr/>
                </a:tc>
              </a:tr>
              <a:tr h="370840">
                <a:tc>
                  <a:txBody>
                    <a:bodyPr/>
                    <a:lstStyle/>
                    <a:p>
                      <a:r>
                        <a:rPr lang="en-US" dirty="0" smtClean="0"/>
                        <a:t>Output</a:t>
                      </a:r>
                      <a:endParaRPr lang="en-US" dirty="0"/>
                    </a:p>
                  </a:txBody>
                  <a:tcPr/>
                </a:tc>
                <a:tc>
                  <a:txBody>
                    <a:bodyPr/>
                    <a:lstStyle/>
                    <a:p>
                      <a:r>
                        <a:rPr lang="en-US" dirty="0" smtClean="0"/>
                        <a:t>11095</a:t>
                      </a:r>
                      <a:r>
                        <a:rPr lang="en-US" baseline="0" dirty="0" smtClean="0"/>
                        <a:t> </a:t>
                      </a:r>
                      <a:r>
                        <a:rPr lang="en-US" baseline="0" dirty="0" err="1" smtClean="0"/>
                        <a:t>Symbs</a:t>
                      </a:r>
                      <a:endParaRPr lang="en-US" dirty="0"/>
                    </a:p>
                  </a:txBody>
                  <a:tcPr/>
                </a:tc>
                <a:tc>
                  <a:txBody>
                    <a:bodyPr/>
                    <a:lstStyle/>
                    <a:p>
                      <a:r>
                        <a:rPr lang="en-US" dirty="0" smtClean="0"/>
                        <a:t>11095 bits</a:t>
                      </a:r>
                      <a:endParaRPr lang="en-US" dirty="0"/>
                    </a:p>
                  </a:txBody>
                  <a:tcPr/>
                </a:tc>
                <a:tc vMerge="1">
                  <a:txBody>
                    <a:bodyPr/>
                    <a:lstStyle/>
                    <a:p>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93091785"/>
              </p:ext>
            </p:extLst>
          </p:nvPr>
        </p:nvGraphicFramePr>
        <p:xfrm>
          <a:off x="914400" y="5257800"/>
          <a:ext cx="6096000" cy="736600"/>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r>
                        <a:rPr lang="en-US" dirty="0" smtClean="0"/>
                        <a:t>Input</a:t>
                      </a:r>
                      <a:endParaRPr lang="en-US" dirty="0"/>
                    </a:p>
                  </a:txBody>
                  <a:tcPr/>
                </a:tc>
                <a:tc>
                  <a:txBody>
                    <a:bodyPr/>
                    <a:lstStyle/>
                    <a:p>
                      <a:r>
                        <a:rPr lang="en-US" dirty="0" smtClean="0"/>
                        <a:t>4095 </a:t>
                      </a:r>
                      <a:r>
                        <a:rPr lang="en-US" dirty="0" err="1" smtClean="0"/>
                        <a:t>Symbs</a:t>
                      </a:r>
                      <a:endParaRPr lang="en-US" dirty="0"/>
                    </a:p>
                  </a:txBody>
                  <a:tcPr/>
                </a:tc>
                <a:tc>
                  <a:txBody>
                    <a:bodyPr/>
                    <a:lstStyle/>
                    <a:p>
                      <a:r>
                        <a:rPr lang="en-US" dirty="0" smtClean="0"/>
                        <a:t>32760 bits</a:t>
                      </a:r>
                      <a:endParaRPr lang="en-US" dirty="0"/>
                    </a:p>
                  </a:txBody>
                  <a:tcPr/>
                </a:tc>
                <a:tc rowSpan="2">
                  <a:txBody>
                    <a:bodyPr/>
                    <a:lstStyle/>
                    <a:p>
                      <a:r>
                        <a:rPr lang="en-US" dirty="0" smtClean="0"/>
                        <a:t> </a:t>
                      </a:r>
                    </a:p>
                    <a:p>
                      <a:r>
                        <a:rPr lang="en-US" dirty="0" smtClean="0"/>
                        <a:t>1.51</a:t>
                      </a:r>
                      <a:endParaRPr lang="en-US" dirty="0"/>
                    </a:p>
                  </a:txBody>
                  <a:tcPr/>
                </a:tc>
              </a:tr>
              <a:tr h="370840">
                <a:tc>
                  <a:txBody>
                    <a:bodyPr/>
                    <a:lstStyle/>
                    <a:p>
                      <a:r>
                        <a:rPr lang="en-US" dirty="0" smtClean="0"/>
                        <a:t>Output</a:t>
                      </a:r>
                      <a:endParaRPr lang="en-US" dirty="0"/>
                    </a:p>
                  </a:txBody>
                  <a:tcPr/>
                </a:tc>
                <a:tc>
                  <a:txBody>
                    <a:bodyPr/>
                    <a:lstStyle/>
                    <a:p>
                      <a:r>
                        <a:rPr lang="en-US" dirty="0" smtClean="0"/>
                        <a:t>21707</a:t>
                      </a:r>
                      <a:r>
                        <a:rPr lang="en-US" baseline="0" dirty="0" smtClean="0"/>
                        <a:t> bits</a:t>
                      </a:r>
                      <a:endParaRPr lang="en-US" dirty="0"/>
                    </a:p>
                  </a:txBody>
                  <a:tcPr/>
                </a:tc>
                <a:tc>
                  <a:txBody>
                    <a:bodyPr/>
                    <a:lstStyle/>
                    <a:p>
                      <a:r>
                        <a:rPr lang="en-US" dirty="0" smtClean="0"/>
                        <a:t>21707 bits</a:t>
                      </a:r>
                      <a:endParaRPr lang="en-US" dirty="0"/>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1690230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239</TotalTime>
  <Words>431</Words>
  <Application>Microsoft Office PowerPoint</Application>
  <PresentationFormat>On-screen Show (4:3)</PresentationFormat>
  <Paragraphs>214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Huffman Coding </vt:lpstr>
      <vt:lpstr>Short Introduction</vt:lpstr>
      <vt:lpstr>Example:</vt:lpstr>
      <vt:lpstr>Example:</vt:lpstr>
      <vt:lpstr>Example:</vt:lpstr>
      <vt:lpstr>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dc:title>
  <dc:creator>S</dc:creator>
  <cp:lastModifiedBy>S</cp:lastModifiedBy>
  <cp:revision>68</cp:revision>
  <dcterms:created xsi:type="dcterms:W3CDTF">2014-04-13T18:25:56Z</dcterms:created>
  <dcterms:modified xsi:type="dcterms:W3CDTF">2014-04-15T19:49:23Z</dcterms:modified>
</cp:coreProperties>
</file>