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4" r:id="rId4"/>
    <p:sldId id="265" r:id="rId5"/>
    <p:sldId id="257" r:id="rId6"/>
    <p:sldId id="258"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428"/>
    <a:srgbClr val="FFFFFF"/>
    <a:srgbClr val="465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8" autoAdjust="0"/>
    <p:restoredTop sz="94660"/>
  </p:normalViewPr>
  <p:slideViewPr>
    <p:cSldViewPr snapToGrid="0">
      <p:cViewPr varScale="1">
        <p:scale>
          <a:sx n="91" d="100"/>
          <a:sy n="91" d="100"/>
        </p:scale>
        <p:origin x="96" y="1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Log-Log Plot</a:t>
            </a:r>
            <a:endParaRPr lang="ro-RO" dirty="0"/>
          </a:p>
        </c:rich>
      </c:tx>
      <c:overlay val="0"/>
      <c:spPr>
        <a:noFill/>
        <a:ln>
          <a:noFill/>
        </a:ln>
        <a:effectLst/>
      </c:spPr>
    </c:title>
    <c:autoTitleDeleted val="0"/>
    <c:plotArea>
      <c:layout>
        <c:manualLayout>
          <c:layoutTarget val="inner"/>
          <c:xMode val="edge"/>
          <c:yMode val="edge"/>
          <c:x val="0.1083382055501219"/>
          <c:y val="0.18318732509193911"/>
          <c:w val="0.86007716867908446"/>
          <c:h val="0.61572487055277425"/>
        </c:manualLayout>
      </c:layout>
      <c:scatterChart>
        <c:scatterStyle val="lineMarker"/>
        <c:varyColors val="0"/>
        <c:ser>
          <c:idx val="0"/>
          <c:order val="0"/>
          <c:tx>
            <c:strRef>
              <c:f>Sheet1!$B$1</c:f>
              <c:strCache>
                <c:ptCount val="1"/>
                <c:pt idx="0">
                  <c:v>Simple Dijkstra</c:v>
                </c:pt>
              </c:strCache>
            </c:strRef>
          </c:tx>
          <c:spPr>
            <a:ln w="25400" cap="rnd">
              <a:noFill/>
              <a:round/>
            </a:ln>
            <a:effectLst/>
          </c:spPr>
          <c:marker>
            <c:symbol val="circle"/>
            <c:size val="5"/>
            <c:spPr>
              <a:solidFill>
                <a:schemeClr val="accent1"/>
              </a:solidFill>
              <a:ln w="9525">
                <a:solidFill>
                  <a:schemeClr val="accent1"/>
                </a:solidFill>
              </a:ln>
              <a:effectLst/>
            </c:spPr>
          </c:marker>
          <c:xVal>
            <c:strRef>
              <c:f>Sheet1!$A$2:$A$5</c:f>
              <c:strCache>
                <c:ptCount val="4"/>
                <c:pt idx="0">
                  <c:v>1 K</c:v>
                </c:pt>
                <c:pt idx="1">
                  <c:v>2 K</c:v>
                </c:pt>
                <c:pt idx="2">
                  <c:v>4 K</c:v>
                </c:pt>
                <c:pt idx="3">
                  <c:v>8 K</c:v>
                </c:pt>
              </c:strCache>
            </c:strRef>
          </c:xVal>
          <c:yVal>
            <c:numRef>
              <c:f>Sheet1!$B$2:$B$5</c:f>
              <c:numCache>
                <c:formatCode>General</c:formatCode>
                <c:ptCount val="4"/>
                <c:pt idx="0">
                  <c:v>1.6000000000000004E-2</c:v>
                </c:pt>
                <c:pt idx="1">
                  <c:v>6.0000000000000012E-2</c:v>
                </c:pt>
                <c:pt idx="2">
                  <c:v>0.24800000000000003</c:v>
                </c:pt>
                <c:pt idx="3">
                  <c:v>1</c:v>
                </c:pt>
              </c:numCache>
            </c:numRef>
          </c:yVal>
          <c:smooth val="0"/>
        </c:ser>
        <c:ser>
          <c:idx val="1"/>
          <c:order val="1"/>
          <c:tx>
            <c:strRef>
              <c:f>Sheet1!$C$1</c:f>
              <c:strCache>
                <c:ptCount val="1"/>
                <c:pt idx="0">
                  <c:v>Dijkstra with Min Heap</c:v>
                </c:pt>
              </c:strCache>
            </c:strRef>
          </c:tx>
          <c:spPr>
            <a:ln w="25400" cap="rnd">
              <a:noFill/>
              <a:round/>
            </a:ln>
            <a:effectLst/>
          </c:spPr>
          <c:marker>
            <c:symbol val="circle"/>
            <c:size val="5"/>
            <c:spPr>
              <a:solidFill>
                <a:schemeClr val="accent2"/>
              </a:solidFill>
              <a:ln w="9525">
                <a:solidFill>
                  <a:schemeClr val="accent2"/>
                </a:solidFill>
              </a:ln>
              <a:effectLst/>
            </c:spPr>
          </c:marker>
          <c:xVal>
            <c:strRef>
              <c:f>Sheet1!$A$2:$A$5</c:f>
              <c:strCache>
                <c:ptCount val="4"/>
                <c:pt idx="0">
                  <c:v>1 K</c:v>
                </c:pt>
                <c:pt idx="1">
                  <c:v>2 K</c:v>
                </c:pt>
                <c:pt idx="2">
                  <c:v>4 K</c:v>
                </c:pt>
                <c:pt idx="3">
                  <c:v>8 K</c:v>
                </c:pt>
              </c:strCache>
            </c:strRef>
          </c:xVal>
          <c:yVal>
            <c:numRef>
              <c:f>Sheet1!$C$2:$C$5</c:f>
              <c:numCache>
                <c:formatCode>General</c:formatCode>
                <c:ptCount val="4"/>
                <c:pt idx="0">
                  <c:v>6.0000000000000019E-3</c:v>
                </c:pt>
                <c:pt idx="1">
                  <c:v>1.7000000000000005E-2</c:v>
                </c:pt>
                <c:pt idx="2">
                  <c:v>2.1000000000000005E-2</c:v>
                </c:pt>
                <c:pt idx="3">
                  <c:v>8.0000000000000016E-2</c:v>
                </c:pt>
              </c:numCache>
            </c:numRef>
          </c:yVal>
          <c:smooth val="0"/>
        </c:ser>
        <c:dLbls>
          <c:showLegendKey val="0"/>
          <c:showVal val="0"/>
          <c:showCatName val="0"/>
          <c:showSerName val="0"/>
          <c:showPercent val="0"/>
          <c:showBubbleSize val="0"/>
        </c:dLbls>
        <c:axId val="233584136"/>
        <c:axId val="233585704"/>
      </c:scatterChart>
      <c:valAx>
        <c:axId val="233584136"/>
        <c:scaling>
          <c:orientation val="minMax"/>
        </c:scaling>
        <c:delete val="1"/>
        <c:axPos val="b"/>
        <c:numFmt formatCode="General" sourceLinked="1"/>
        <c:majorTickMark val="none"/>
        <c:minorTickMark val="none"/>
        <c:tickLblPos val="none"/>
        <c:crossAx val="233585704"/>
        <c:crosses val="autoZero"/>
        <c:crossBetween val="midCat"/>
      </c:valAx>
      <c:valAx>
        <c:axId val="233585704"/>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o-RO"/>
          </a:p>
        </c:txPr>
        <c:crossAx val="233584136"/>
        <c:crosses val="autoZero"/>
        <c:crossBetween val="midCat"/>
        <c:majorUnit val="9.0000000000000038E-2"/>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o-RO"/>
        </a:p>
      </c:txPr>
    </c:legend>
    <c:plotVisOnly val="1"/>
    <c:dispBlanksAs val="gap"/>
    <c:showDLblsOverMax val="0"/>
  </c:chart>
  <c:spPr>
    <a:noFill/>
    <a:ln>
      <a:noFill/>
    </a:ln>
    <a:effectLst/>
  </c:spPr>
  <c:txPr>
    <a:bodyPr/>
    <a:lstStyle/>
    <a:p>
      <a:pPr>
        <a:defRPr/>
      </a:pPr>
      <a:endParaRPr lang="ro-RO"/>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Standard</a:t>
            </a:r>
            <a:r>
              <a:rPr lang="en-US" baseline="0" dirty="0" smtClean="0"/>
              <a:t> Plot</a:t>
            </a:r>
            <a:endParaRPr lang="ro-RO" dirty="0"/>
          </a:p>
        </c:rich>
      </c:tx>
      <c:overlay val="0"/>
      <c:spPr>
        <a:noFill/>
        <a:ln>
          <a:noFill/>
        </a:ln>
        <a:effectLst/>
      </c:spPr>
    </c:title>
    <c:autoTitleDeleted val="0"/>
    <c:plotArea>
      <c:layout>
        <c:manualLayout>
          <c:layoutTarget val="inner"/>
          <c:xMode val="edge"/>
          <c:yMode val="edge"/>
          <c:x val="0.1083382055501219"/>
          <c:y val="0.18318732509193911"/>
          <c:w val="0.86007716867908446"/>
          <c:h val="0.620031864976064"/>
        </c:manualLayout>
      </c:layout>
      <c:scatterChart>
        <c:scatterStyle val="smoothMarker"/>
        <c:varyColors val="0"/>
        <c:ser>
          <c:idx val="0"/>
          <c:order val="0"/>
          <c:tx>
            <c:strRef>
              <c:f>Sheet1!$B$1</c:f>
              <c:strCache>
                <c:ptCount val="1"/>
                <c:pt idx="0">
                  <c:v>Simple Dijkstra</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xVal>
            <c:numRef>
              <c:f>Sheet1!$A$2:$A$12</c:f>
              <c:numCache>
                <c:formatCode>General</c:formatCode>
                <c:ptCount val="11"/>
                <c:pt idx="0">
                  <c:v>1</c:v>
                </c:pt>
                <c:pt idx="1">
                  <c:v>2</c:v>
                </c:pt>
                <c:pt idx="2">
                  <c:v>4</c:v>
                </c:pt>
                <c:pt idx="3">
                  <c:v>8</c:v>
                </c:pt>
              </c:numCache>
            </c:numRef>
          </c:xVal>
          <c:yVal>
            <c:numRef>
              <c:f>Sheet1!$B$2:$B$11</c:f>
              <c:numCache>
                <c:formatCode>General</c:formatCode>
                <c:ptCount val="10"/>
                <c:pt idx="0">
                  <c:v>1.6000000000000004E-2</c:v>
                </c:pt>
                <c:pt idx="1">
                  <c:v>6.0000000000000005E-2</c:v>
                </c:pt>
                <c:pt idx="2">
                  <c:v>0.24800000000000003</c:v>
                </c:pt>
                <c:pt idx="3">
                  <c:v>1</c:v>
                </c:pt>
              </c:numCache>
            </c:numRef>
          </c:yVal>
          <c:smooth val="1"/>
        </c:ser>
        <c:ser>
          <c:idx val="1"/>
          <c:order val="1"/>
          <c:tx>
            <c:strRef>
              <c:f>Sheet1!$C$1</c:f>
              <c:strCache>
                <c:ptCount val="1"/>
                <c:pt idx="0">
                  <c:v>Dijkstra with Min Heap</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xVal>
            <c:numRef>
              <c:f>Sheet1!$A$2:$A$12</c:f>
              <c:numCache>
                <c:formatCode>General</c:formatCode>
                <c:ptCount val="11"/>
                <c:pt idx="0">
                  <c:v>1</c:v>
                </c:pt>
                <c:pt idx="1">
                  <c:v>2</c:v>
                </c:pt>
                <c:pt idx="2">
                  <c:v>4</c:v>
                </c:pt>
                <c:pt idx="3">
                  <c:v>8</c:v>
                </c:pt>
              </c:numCache>
            </c:numRef>
          </c:xVal>
          <c:yVal>
            <c:numRef>
              <c:f>Sheet1!$C$2:$C$11</c:f>
              <c:numCache>
                <c:formatCode>General</c:formatCode>
                <c:ptCount val="10"/>
                <c:pt idx="0">
                  <c:v>6.000000000000001E-3</c:v>
                </c:pt>
                <c:pt idx="1">
                  <c:v>1.7000000000000001E-2</c:v>
                </c:pt>
                <c:pt idx="2">
                  <c:v>2.1000000000000005E-2</c:v>
                </c:pt>
                <c:pt idx="3">
                  <c:v>8.0000000000000016E-2</c:v>
                </c:pt>
              </c:numCache>
            </c:numRef>
          </c:yVal>
          <c:smooth val="1"/>
        </c:ser>
        <c:dLbls>
          <c:showLegendKey val="0"/>
          <c:showVal val="0"/>
          <c:showCatName val="0"/>
          <c:showSerName val="0"/>
          <c:showPercent val="0"/>
          <c:showBubbleSize val="0"/>
        </c:dLbls>
        <c:axId val="233766160"/>
        <c:axId val="233768120"/>
      </c:scatterChart>
      <c:valAx>
        <c:axId val="233766160"/>
        <c:scaling>
          <c:orientation val="minMax"/>
        </c:scaling>
        <c:delete val="1"/>
        <c:axPos val="b"/>
        <c:numFmt formatCode="General" sourceLinked="1"/>
        <c:majorTickMark val="none"/>
        <c:minorTickMark val="none"/>
        <c:tickLblPos val="none"/>
        <c:crossAx val="233768120"/>
        <c:crosses val="autoZero"/>
        <c:crossBetween val="midCat"/>
      </c:valAx>
      <c:valAx>
        <c:axId val="233768120"/>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o-RO"/>
          </a:p>
        </c:txPr>
        <c:crossAx val="233766160"/>
        <c:crosses val="autoZero"/>
        <c:crossBetween val="midCat"/>
        <c:majorUnit val="9.0000000000000024E-2"/>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o-RO"/>
        </a:p>
      </c:txPr>
    </c:legend>
    <c:plotVisOnly val="1"/>
    <c:dispBlanksAs val="gap"/>
    <c:showDLblsOverMax val="0"/>
  </c:chart>
  <c:spPr>
    <a:noFill/>
    <a:ln>
      <a:noFill/>
    </a:ln>
    <a:effectLst/>
  </c:spPr>
  <c:txPr>
    <a:bodyPr/>
    <a:lstStyle/>
    <a:p>
      <a:pPr>
        <a:defRPr/>
      </a:pPr>
      <a:endParaRPr lang="ro-RO"/>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4/14/2014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4/14/2014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4/14/2014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4/14/2014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4/14/2014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4/14/2014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5"/>
          <p:cNvSpPr/>
          <p:nvPr/>
        </p:nvSpPr>
        <p:spPr>
          <a:xfrm>
            <a:off x="449580" y="1943100"/>
            <a:ext cx="11262360" cy="1196340"/>
          </a:xfrm>
          <a:prstGeom prst="rect">
            <a:avLst/>
          </a:prstGeom>
          <a:solidFill>
            <a:srgbClr val="46535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465359"/>
              </a:solidFill>
            </a:endParaRPr>
          </a:p>
        </p:txBody>
      </p:sp>
      <p:sp>
        <p:nvSpPr>
          <p:cNvPr id="2" name="Title 1"/>
          <p:cNvSpPr>
            <a:spLocks noGrp="1"/>
          </p:cNvSpPr>
          <p:nvPr>
            <p:ph type="ctrTitle"/>
          </p:nvPr>
        </p:nvSpPr>
        <p:spPr>
          <a:xfrm>
            <a:off x="545125" y="-201791"/>
            <a:ext cx="10993549" cy="1475013"/>
          </a:xfrm>
        </p:spPr>
        <p:txBody>
          <a:bodyPr/>
          <a:lstStyle/>
          <a:p>
            <a:r>
              <a:rPr lang="ro-RO" dirty="0" smtClean="0"/>
              <a:t>Dijkstra’s algortihm</a:t>
            </a:r>
            <a:endParaRPr lang="ro-RO" dirty="0"/>
          </a:p>
        </p:txBody>
      </p:sp>
      <p:sp>
        <p:nvSpPr>
          <p:cNvPr id="3" name="Subtitle 2"/>
          <p:cNvSpPr>
            <a:spLocks noGrp="1"/>
          </p:cNvSpPr>
          <p:nvPr>
            <p:ph type="subTitle" idx="1"/>
          </p:nvPr>
        </p:nvSpPr>
        <p:spPr>
          <a:xfrm>
            <a:off x="545125" y="1273222"/>
            <a:ext cx="10993546" cy="590321"/>
          </a:xfrm>
        </p:spPr>
        <p:txBody>
          <a:bodyPr>
            <a:normAutofit fontScale="85000" lnSpcReduction="20000"/>
          </a:bodyPr>
          <a:lstStyle/>
          <a:p>
            <a:r>
              <a:rPr lang="en-US" dirty="0" smtClean="0"/>
              <a:t>Data </a:t>
            </a:r>
            <a:r>
              <a:rPr lang="en-US" dirty="0"/>
              <a:t>Structures and Algorithms</a:t>
            </a:r>
            <a:r>
              <a:rPr lang="ro-RO" dirty="0"/>
              <a:t> </a:t>
            </a:r>
            <a:r>
              <a:rPr lang="ro-RO" dirty="0" smtClean="0"/>
              <a:t>Project</a:t>
            </a:r>
          </a:p>
          <a:p>
            <a:r>
              <a:rPr lang="en-US" dirty="0" smtClean="0">
                <a:solidFill>
                  <a:srgbClr val="465359"/>
                </a:solidFill>
              </a:rPr>
              <a:t>Student:  </a:t>
            </a:r>
            <a:r>
              <a:rPr lang="ro-RO" dirty="0" smtClean="0">
                <a:solidFill>
                  <a:srgbClr val="465359"/>
                </a:solidFill>
              </a:rPr>
              <a:t> Veronica dan</a:t>
            </a:r>
            <a:r>
              <a:rPr lang="en-US" dirty="0" smtClean="0">
                <a:solidFill>
                  <a:srgbClr val="465359"/>
                </a:solidFill>
              </a:rPr>
              <a:t>  												Coordinator: </a:t>
            </a:r>
            <a:r>
              <a:rPr lang="en-US" dirty="0" err="1" smtClean="0">
                <a:solidFill>
                  <a:srgbClr val="465359"/>
                </a:solidFill>
              </a:rPr>
              <a:t>Cristian</a:t>
            </a:r>
            <a:r>
              <a:rPr lang="en-US" dirty="0" smtClean="0">
                <a:solidFill>
                  <a:srgbClr val="465359"/>
                </a:solidFill>
              </a:rPr>
              <a:t> </a:t>
            </a:r>
            <a:r>
              <a:rPr lang="en-US" dirty="0" err="1" smtClean="0">
                <a:solidFill>
                  <a:srgbClr val="465359"/>
                </a:solidFill>
              </a:rPr>
              <a:t>Mihaescu</a:t>
            </a:r>
            <a:endParaRPr lang="ro-RO" dirty="0">
              <a:solidFill>
                <a:srgbClr val="465359"/>
              </a:solidFill>
            </a:endParaRPr>
          </a:p>
        </p:txBody>
      </p:sp>
      <p:sp>
        <p:nvSpPr>
          <p:cNvPr id="4" name="Content Placeholder 2"/>
          <p:cNvSpPr txBox="1">
            <a:spLocks/>
          </p:cNvSpPr>
          <p:nvPr/>
        </p:nvSpPr>
        <p:spPr>
          <a:xfrm>
            <a:off x="413680" y="1317139"/>
            <a:ext cx="11420180" cy="3018777"/>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endParaRPr lang="ro-RO" cap="none" dirty="0" smtClean="0">
              <a:solidFill>
                <a:srgbClr val="FFFFFF"/>
              </a:solidFill>
            </a:endParaRPr>
          </a:p>
          <a:p>
            <a:endParaRPr lang="ro-RO" sz="1400" cap="none" dirty="0">
              <a:solidFill>
                <a:srgbClr val="FFFFFF"/>
              </a:solidFill>
            </a:endParaRPr>
          </a:p>
          <a:p>
            <a:r>
              <a:rPr lang="ro-RO" sz="1400" cap="none" dirty="0" smtClean="0">
                <a:solidFill>
                  <a:srgbClr val="FFFFFF"/>
                </a:solidFill>
              </a:rPr>
              <a:t>D</a:t>
            </a:r>
            <a:r>
              <a:rPr lang="en-US" sz="1400" cap="none" dirty="0" err="1" smtClean="0">
                <a:solidFill>
                  <a:srgbClr val="FFFFFF"/>
                </a:solidFill>
              </a:rPr>
              <a:t>ijkstra’s</a:t>
            </a:r>
            <a:r>
              <a:rPr lang="en-US" sz="1400" cap="none" dirty="0" smtClean="0">
                <a:solidFill>
                  <a:srgbClr val="FFFFFF"/>
                </a:solidFill>
              </a:rPr>
              <a:t> algorithm (named after </a:t>
            </a:r>
            <a:r>
              <a:rPr lang="ro-RO" sz="1400" cap="none" dirty="0" smtClean="0">
                <a:solidFill>
                  <a:srgbClr val="FFFFFF"/>
                </a:solidFill>
              </a:rPr>
              <a:t>E</a:t>
            </a:r>
            <a:r>
              <a:rPr lang="en-US" sz="1400" cap="none" dirty="0" err="1" smtClean="0">
                <a:solidFill>
                  <a:srgbClr val="FFFFFF"/>
                </a:solidFill>
              </a:rPr>
              <a:t>dsger</a:t>
            </a:r>
            <a:r>
              <a:rPr lang="en-US" sz="1400" cap="none" dirty="0" smtClean="0">
                <a:solidFill>
                  <a:srgbClr val="FFFFFF"/>
                </a:solidFill>
              </a:rPr>
              <a:t> </a:t>
            </a:r>
            <a:r>
              <a:rPr lang="ro-RO" sz="1400" cap="none" dirty="0" smtClean="0">
                <a:solidFill>
                  <a:srgbClr val="FFFFFF"/>
                </a:solidFill>
              </a:rPr>
              <a:t>W</a:t>
            </a:r>
            <a:r>
              <a:rPr lang="en-US" sz="1400" cap="none" dirty="0" err="1" smtClean="0">
                <a:solidFill>
                  <a:srgbClr val="FFFFFF"/>
                </a:solidFill>
              </a:rPr>
              <a:t>ybe</a:t>
            </a:r>
            <a:r>
              <a:rPr lang="en-US" sz="1400" cap="none" dirty="0" smtClean="0">
                <a:solidFill>
                  <a:srgbClr val="FFFFFF"/>
                </a:solidFill>
              </a:rPr>
              <a:t> </a:t>
            </a:r>
            <a:r>
              <a:rPr lang="ro-RO" sz="1400" cap="none" dirty="0" smtClean="0">
                <a:solidFill>
                  <a:srgbClr val="FFFFFF"/>
                </a:solidFill>
              </a:rPr>
              <a:t>D</a:t>
            </a:r>
            <a:r>
              <a:rPr lang="en-US" sz="1400" cap="none" dirty="0" err="1" smtClean="0">
                <a:solidFill>
                  <a:srgbClr val="FFFFFF"/>
                </a:solidFill>
              </a:rPr>
              <a:t>ijkstra</a:t>
            </a:r>
            <a:r>
              <a:rPr lang="en-US" sz="1400" cap="none" dirty="0" smtClean="0">
                <a:solidFill>
                  <a:srgbClr val="FFFFFF"/>
                </a:solidFill>
              </a:rPr>
              <a:t>) is a graph search algorithm that solves the single-source shortest path problem for a graph with </a:t>
            </a:r>
          </a:p>
          <a:p>
            <a:r>
              <a:rPr lang="en-US" sz="1400" cap="none" dirty="0" smtClean="0">
                <a:solidFill>
                  <a:srgbClr val="FFFFFF"/>
                </a:solidFill>
              </a:rPr>
              <a:t>non-negative edge costs.</a:t>
            </a:r>
            <a:r>
              <a:rPr lang="ro-RO" sz="1400" cap="none" dirty="0" smtClean="0">
                <a:solidFill>
                  <a:srgbClr val="FFFFFF"/>
                </a:solidFill>
              </a:rPr>
              <a:t> </a:t>
            </a:r>
          </a:p>
          <a:p>
            <a:r>
              <a:rPr lang="ro-RO" sz="1400" cap="none" dirty="0" smtClean="0">
                <a:solidFill>
                  <a:srgbClr val="FFFFFF"/>
                </a:solidFill>
              </a:rPr>
              <a:t>It works like this: </a:t>
            </a:r>
            <a:r>
              <a:rPr lang="en-US" sz="1400" cap="none" dirty="0" smtClean="0">
                <a:solidFill>
                  <a:srgbClr val="FFFFFF"/>
                </a:solidFill>
              </a:rPr>
              <a:t> at every step, a node is moved from V-X to X in conformity to </a:t>
            </a:r>
            <a:r>
              <a:rPr lang="en-US" sz="1400" cap="none" dirty="0" err="1" smtClean="0">
                <a:solidFill>
                  <a:srgbClr val="FFFFFF"/>
                </a:solidFill>
              </a:rPr>
              <a:t>Dijkstra’s</a:t>
            </a:r>
            <a:r>
              <a:rPr lang="en-US" sz="1400" cap="none" dirty="0" smtClean="0">
                <a:solidFill>
                  <a:srgbClr val="FFFFFF"/>
                </a:solidFill>
              </a:rPr>
              <a:t> minimum criterion :</a:t>
            </a:r>
          </a:p>
          <a:p>
            <a:pPr lvl="1"/>
            <a:r>
              <a:rPr lang="en-US" sz="1400" b="1" cap="none" dirty="0" smtClean="0">
                <a:solidFill>
                  <a:srgbClr val="FFFFFF"/>
                </a:solidFill>
              </a:rPr>
              <a:t>min( cost(u) + cost(</a:t>
            </a:r>
            <a:r>
              <a:rPr lang="en-US" sz="1400" b="1" cap="none" dirty="0" err="1" smtClean="0">
                <a:solidFill>
                  <a:srgbClr val="FFFFFF"/>
                </a:solidFill>
              </a:rPr>
              <a:t>u,v</a:t>
            </a:r>
            <a:r>
              <a:rPr lang="en-US" sz="1400" b="1" cap="none" smtClean="0">
                <a:solidFill>
                  <a:srgbClr val="FFFFFF"/>
                </a:solidFill>
              </a:rPr>
              <a:t>) ) </a:t>
            </a:r>
            <a:r>
              <a:rPr lang="en-US" sz="1400" b="1" cap="none" dirty="0" smtClean="0">
                <a:solidFill>
                  <a:srgbClr val="FFFFFF"/>
                </a:solidFill>
              </a:rPr>
              <a:t>=&gt; relax edge (</a:t>
            </a:r>
            <a:r>
              <a:rPr lang="en-US" sz="1400" b="1" cap="none" dirty="0" err="1" smtClean="0">
                <a:solidFill>
                  <a:srgbClr val="FFFFFF"/>
                </a:solidFill>
              </a:rPr>
              <a:t>u,v</a:t>
            </a:r>
            <a:r>
              <a:rPr lang="en-US" sz="1400" b="1" cap="none" dirty="0" smtClean="0">
                <a:solidFill>
                  <a:srgbClr val="FFFFFF"/>
                </a:solidFill>
              </a:rPr>
              <a:t>)</a:t>
            </a:r>
            <a:endParaRPr lang="ro-RO" sz="1400" b="1" cap="none" dirty="0" smtClean="0">
              <a:solidFill>
                <a:srgbClr val="FFFFFF"/>
              </a:solidFill>
            </a:endParaRPr>
          </a:p>
          <a:p>
            <a:endParaRPr lang="ro-RO" cap="none" dirty="0">
              <a:solidFill>
                <a:srgbClr val="FFFFFF"/>
              </a:solidFill>
            </a:endParaRPr>
          </a:p>
        </p:txBody>
      </p:sp>
      <p:sp>
        <p:nvSpPr>
          <p:cNvPr id="5" name="Oval 4"/>
          <p:cNvSpPr/>
          <p:nvPr/>
        </p:nvSpPr>
        <p:spPr>
          <a:xfrm>
            <a:off x="1028700" y="3659505"/>
            <a:ext cx="1876425" cy="197167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9" name="Oval 8"/>
          <p:cNvSpPr/>
          <p:nvPr/>
        </p:nvSpPr>
        <p:spPr>
          <a:xfrm>
            <a:off x="3371850" y="3630930"/>
            <a:ext cx="1876425" cy="197167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Oval 11"/>
          <p:cNvSpPr/>
          <p:nvPr/>
        </p:nvSpPr>
        <p:spPr>
          <a:xfrm>
            <a:off x="1333500" y="4469130"/>
            <a:ext cx="381000" cy="381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Oval 12"/>
          <p:cNvSpPr/>
          <p:nvPr/>
        </p:nvSpPr>
        <p:spPr>
          <a:xfrm>
            <a:off x="1962150" y="3850005"/>
            <a:ext cx="381000" cy="381000"/>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Oval 13"/>
          <p:cNvSpPr/>
          <p:nvPr/>
        </p:nvSpPr>
        <p:spPr>
          <a:xfrm>
            <a:off x="1981200" y="4326255"/>
            <a:ext cx="381000" cy="381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Oval 14"/>
          <p:cNvSpPr/>
          <p:nvPr/>
        </p:nvSpPr>
        <p:spPr>
          <a:xfrm>
            <a:off x="1990725" y="5069205"/>
            <a:ext cx="381000" cy="381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6" name="Oval 15"/>
          <p:cNvSpPr/>
          <p:nvPr/>
        </p:nvSpPr>
        <p:spPr>
          <a:xfrm>
            <a:off x="3838575" y="3859530"/>
            <a:ext cx="381000" cy="381000"/>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7" name="Oval 16"/>
          <p:cNvSpPr/>
          <p:nvPr/>
        </p:nvSpPr>
        <p:spPr>
          <a:xfrm>
            <a:off x="3857625" y="4335780"/>
            <a:ext cx="381000" cy="381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8" name="Oval 17"/>
          <p:cNvSpPr/>
          <p:nvPr/>
        </p:nvSpPr>
        <p:spPr>
          <a:xfrm>
            <a:off x="3867150" y="5078730"/>
            <a:ext cx="381000" cy="381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9" name="Oval 18"/>
          <p:cNvSpPr/>
          <p:nvPr/>
        </p:nvSpPr>
        <p:spPr>
          <a:xfrm>
            <a:off x="4705350" y="4411980"/>
            <a:ext cx="381000" cy="381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8" name="Oval 27"/>
          <p:cNvSpPr/>
          <p:nvPr/>
        </p:nvSpPr>
        <p:spPr>
          <a:xfrm>
            <a:off x="2133600" y="477710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9" name="Oval 28"/>
          <p:cNvSpPr/>
          <p:nvPr/>
        </p:nvSpPr>
        <p:spPr>
          <a:xfrm>
            <a:off x="2130425" y="4869180"/>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0" name="Oval 29"/>
          <p:cNvSpPr/>
          <p:nvPr/>
        </p:nvSpPr>
        <p:spPr>
          <a:xfrm>
            <a:off x="2130425" y="495490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1" name="Oval 30"/>
          <p:cNvSpPr/>
          <p:nvPr/>
        </p:nvSpPr>
        <p:spPr>
          <a:xfrm>
            <a:off x="4016375" y="478980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2" name="Oval 31"/>
          <p:cNvSpPr/>
          <p:nvPr/>
        </p:nvSpPr>
        <p:spPr>
          <a:xfrm>
            <a:off x="4013200" y="4881880"/>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3" name="Oval 32"/>
          <p:cNvSpPr/>
          <p:nvPr/>
        </p:nvSpPr>
        <p:spPr>
          <a:xfrm>
            <a:off x="4013200" y="496760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3" name="TextBox 42"/>
          <p:cNvSpPr txBox="1"/>
          <p:nvPr/>
        </p:nvSpPr>
        <p:spPr>
          <a:xfrm>
            <a:off x="1386840" y="4465320"/>
            <a:ext cx="272832" cy="369332"/>
          </a:xfrm>
          <a:prstGeom prst="rect">
            <a:avLst/>
          </a:prstGeom>
          <a:noFill/>
        </p:spPr>
        <p:txBody>
          <a:bodyPr wrap="none" rtlCol="0">
            <a:spAutoFit/>
          </a:bodyPr>
          <a:lstStyle/>
          <a:p>
            <a:r>
              <a:rPr lang="en-US" dirty="0" smtClean="0">
                <a:solidFill>
                  <a:schemeClr val="bg1"/>
                </a:solidFill>
              </a:rPr>
              <a:t>s</a:t>
            </a:r>
            <a:endParaRPr lang="en-US" dirty="0">
              <a:solidFill>
                <a:schemeClr val="bg1"/>
              </a:solidFill>
            </a:endParaRPr>
          </a:p>
        </p:txBody>
      </p:sp>
      <p:sp>
        <p:nvSpPr>
          <p:cNvPr id="44" name="TextBox 43"/>
          <p:cNvSpPr txBox="1"/>
          <p:nvPr/>
        </p:nvSpPr>
        <p:spPr>
          <a:xfrm>
            <a:off x="4777740" y="4411980"/>
            <a:ext cx="261610" cy="369332"/>
          </a:xfrm>
          <a:prstGeom prst="rect">
            <a:avLst/>
          </a:prstGeom>
          <a:noFill/>
        </p:spPr>
        <p:txBody>
          <a:bodyPr wrap="none" rtlCol="0">
            <a:spAutoFit/>
          </a:bodyPr>
          <a:lstStyle/>
          <a:p>
            <a:r>
              <a:rPr lang="en-US" dirty="0" smtClean="0">
                <a:solidFill>
                  <a:schemeClr val="bg1"/>
                </a:solidFill>
              </a:rPr>
              <a:t>t</a:t>
            </a:r>
            <a:endParaRPr lang="en-US" dirty="0">
              <a:solidFill>
                <a:schemeClr val="bg1"/>
              </a:solidFill>
            </a:endParaRPr>
          </a:p>
        </p:txBody>
      </p:sp>
      <p:sp>
        <p:nvSpPr>
          <p:cNvPr id="45" name="TextBox 44"/>
          <p:cNvSpPr txBox="1"/>
          <p:nvPr/>
        </p:nvSpPr>
        <p:spPr>
          <a:xfrm>
            <a:off x="2011680" y="3863340"/>
            <a:ext cx="300082" cy="369332"/>
          </a:xfrm>
          <a:prstGeom prst="rect">
            <a:avLst/>
          </a:prstGeom>
          <a:noFill/>
        </p:spPr>
        <p:txBody>
          <a:bodyPr wrap="none" rtlCol="0">
            <a:spAutoFit/>
          </a:bodyPr>
          <a:lstStyle/>
          <a:p>
            <a:r>
              <a:rPr lang="en-US" dirty="0" smtClean="0">
                <a:solidFill>
                  <a:srgbClr val="ED8428"/>
                </a:solidFill>
              </a:rPr>
              <a:t>u</a:t>
            </a:r>
            <a:endParaRPr lang="en-US" dirty="0">
              <a:solidFill>
                <a:srgbClr val="ED8428"/>
              </a:solidFill>
            </a:endParaRPr>
          </a:p>
        </p:txBody>
      </p:sp>
      <p:sp>
        <p:nvSpPr>
          <p:cNvPr id="46" name="TextBox 45"/>
          <p:cNvSpPr txBox="1"/>
          <p:nvPr/>
        </p:nvSpPr>
        <p:spPr>
          <a:xfrm>
            <a:off x="3901440" y="3863340"/>
            <a:ext cx="285656" cy="369332"/>
          </a:xfrm>
          <a:prstGeom prst="rect">
            <a:avLst/>
          </a:prstGeom>
          <a:noFill/>
        </p:spPr>
        <p:txBody>
          <a:bodyPr wrap="none" rtlCol="0">
            <a:spAutoFit/>
          </a:bodyPr>
          <a:lstStyle/>
          <a:p>
            <a:r>
              <a:rPr lang="en-US" dirty="0" smtClean="0">
                <a:solidFill>
                  <a:srgbClr val="ED8428"/>
                </a:solidFill>
              </a:rPr>
              <a:t>v</a:t>
            </a:r>
            <a:endParaRPr lang="en-US" dirty="0">
              <a:solidFill>
                <a:srgbClr val="ED8428"/>
              </a:solidFill>
            </a:endParaRPr>
          </a:p>
        </p:txBody>
      </p:sp>
      <p:sp>
        <p:nvSpPr>
          <p:cNvPr id="47" name="TextBox 46"/>
          <p:cNvSpPr txBox="1"/>
          <p:nvPr/>
        </p:nvSpPr>
        <p:spPr>
          <a:xfrm>
            <a:off x="2026920" y="4328160"/>
            <a:ext cx="300082" cy="369332"/>
          </a:xfrm>
          <a:prstGeom prst="rect">
            <a:avLst/>
          </a:prstGeom>
          <a:noFill/>
        </p:spPr>
        <p:txBody>
          <a:bodyPr wrap="none" rtlCol="0">
            <a:spAutoFit/>
          </a:bodyPr>
          <a:lstStyle/>
          <a:p>
            <a:r>
              <a:rPr lang="en-US" dirty="0" smtClean="0">
                <a:solidFill>
                  <a:schemeClr val="bg1"/>
                </a:solidFill>
              </a:rPr>
              <a:t>x</a:t>
            </a:r>
            <a:endParaRPr lang="en-US" dirty="0">
              <a:solidFill>
                <a:schemeClr val="bg1"/>
              </a:solidFill>
            </a:endParaRPr>
          </a:p>
        </p:txBody>
      </p:sp>
      <p:sp>
        <p:nvSpPr>
          <p:cNvPr id="48" name="TextBox 47"/>
          <p:cNvSpPr txBox="1"/>
          <p:nvPr/>
        </p:nvSpPr>
        <p:spPr>
          <a:xfrm>
            <a:off x="3909060" y="4328160"/>
            <a:ext cx="285656" cy="369332"/>
          </a:xfrm>
          <a:prstGeom prst="rect">
            <a:avLst/>
          </a:prstGeom>
          <a:noFill/>
        </p:spPr>
        <p:txBody>
          <a:bodyPr wrap="none" rtlCol="0">
            <a:spAutoFit/>
          </a:bodyPr>
          <a:lstStyle/>
          <a:p>
            <a:r>
              <a:rPr lang="en-US" dirty="0" smtClean="0">
                <a:solidFill>
                  <a:schemeClr val="bg1"/>
                </a:solidFill>
              </a:rPr>
              <a:t>y</a:t>
            </a:r>
            <a:endParaRPr lang="en-US" dirty="0">
              <a:solidFill>
                <a:schemeClr val="bg1"/>
              </a:solidFill>
            </a:endParaRPr>
          </a:p>
        </p:txBody>
      </p:sp>
      <p:sp>
        <p:nvSpPr>
          <p:cNvPr id="49" name="TextBox 48"/>
          <p:cNvSpPr txBox="1"/>
          <p:nvPr/>
        </p:nvSpPr>
        <p:spPr>
          <a:xfrm>
            <a:off x="2042160" y="5074920"/>
            <a:ext cx="280846" cy="369332"/>
          </a:xfrm>
          <a:prstGeom prst="rect">
            <a:avLst/>
          </a:prstGeom>
          <a:noFill/>
        </p:spPr>
        <p:txBody>
          <a:bodyPr wrap="none" rtlCol="0">
            <a:spAutoFit/>
          </a:bodyPr>
          <a:lstStyle/>
          <a:p>
            <a:r>
              <a:rPr lang="en-US" dirty="0" smtClean="0">
                <a:solidFill>
                  <a:schemeClr val="bg1"/>
                </a:solidFill>
              </a:rPr>
              <a:t>z</a:t>
            </a:r>
            <a:endParaRPr lang="en-US" dirty="0">
              <a:solidFill>
                <a:schemeClr val="bg1"/>
              </a:solidFill>
            </a:endParaRPr>
          </a:p>
        </p:txBody>
      </p:sp>
      <p:sp>
        <p:nvSpPr>
          <p:cNvPr id="50" name="TextBox 49"/>
          <p:cNvSpPr txBox="1"/>
          <p:nvPr/>
        </p:nvSpPr>
        <p:spPr>
          <a:xfrm>
            <a:off x="3886200" y="5082540"/>
            <a:ext cx="351378" cy="369332"/>
          </a:xfrm>
          <a:prstGeom prst="rect">
            <a:avLst/>
          </a:prstGeom>
          <a:noFill/>
        </p:spPr>
        <p:txBody>
          <a:bodyPr wrap="none" rtlCol="0">
            <a:spAutoFit/>
          </a:bodyPr>
          <a:lstStyle/>
          <a:p>
            <a:r>
              <a:rPr lang="en-US" dirty="0" smtClean="0">
                <a:solidFill>
                  <a:schemeClr val="bg1"/>
                </a:solidFill>
              </a:rPr>
              <a:t>w</a:t>
            </a:r>
            <a:endParaRPr lang="en-US" dirty="0">
              <a:solidFill>
                <a:schemeClr val="bg1"/>
              </a:solidFill>
            </a:endParaRPr>
          </a:p>
        </p:txBody>
      </p:sp>
      <p:cxnSp>
        <p:nvCxnSpPr>
          <p:cNvPr id="52" name="Straight Arrow Connector 51"/>
          <p:cNvCxnSpPr>
            <a:stCxn id="13" idx="6"/>
            <a:endCxn id="16" idx="2"/>
          </p:cNvCxnSpPr>
          <p:nvPr/>
        </p:nvCxnSpPr>
        <p:spPr>
          <a:xfrm>
            <a:off x="2343150" y="4040505"/>
            <a:ext cx="1495425" cy="9525"/>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53" name="Straight Arrow Connector 52"/>
          <p:cNvCxnSpPr/>
          <p:nvPr/>
        </p:nvCxnSpPr>
        <p:spPr>
          <a:xfrm>
            <a:off x="2366010" y="4520565"/>
            <a:ext cx="1495425" cy="952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0" idx="1"/>
          </p:cNvCxnSpPr>
          <p:nvPr/>
        </p:nvCxnSpPr>
        <p:spPr>
          <a:xfrm>
            <a:off x="2358390" y="4528185"/>
            <a:ext cx="1527810" cy="739021"/>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19" idx="1"/>
          </p:cNvCxnSpPr>
          <p:nvPr/>
        </p:nvCxnSpPr>
        <p:spPr>
          <a:xfrm>
            <a:off x="4225290" y="4109085"/>
            <a:ext cx="535856" cy="358691"/>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2"/>
          </p:cNvCxnSpPr>
          <p:nvPr/>
        </p:nvCxnSpPr>
        <p:spPr>
          <a:xfrm>
            <a:off x="4240530" y="4543425"/>
            <a:ext cx="464820" cy="5905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4248150" y="4739640"/>
            <a:ext cx="514350" cy="48958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2373630" y="5282565"/>
            <a:ext cx="1495425" cy="952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1672590" y="4787265"/>
            <a:ext cx="369570" cy="32575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14" idx="2"/>
          </p:cNvCxnSpPr>
          <p:nvPr/>
        </p:nvCxnSpPr>
        <p:spPr>
          <a:xfrm flipV="1">
            <a:off x="1710690" y="4516755"/>
            <a:ext cx="270510" cy="11049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3" idx="0"/>
            <a:endCxn id="13" idx="3"/>
          </p:cNvCxnSpPr>
          <p:nvPr/>
        </p:nvCxnSpPr>
        <p:spPr>
          <a:xfrm rot="5400000" flipH="1" flipV="1">
            <a:off x="1625546" y="4072920"/>
            <a:ext cx="290111" cy="49469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697480" y="3733800"/>
            <a:ext cx="724878" cy="276999"/>
          </a:xfrm>
          <a:prstGeom prst="rect">
            <a:avLst/>
          </a:prstGeom>
          <a:noFill/>
        </p:spPr>
        <p:txBody>
          <a:bodyPr wrap="none" rtlCol="0">
            <a:spAutoFit/>
          </a:bodyPr>
          <a:lstStyle/>
          <a:p>
            <a:r>
              <a:rPr lang="en-US" sz="1200" dirty="0" smtClean="0">
                <a:solidFill>
                  <a:srgbClr val="ED8428"/>
                </a:solidFill>
              </a:rPr>
              <a:t>cost(</a:t>
            </a:r>
            <a:r>
              <a:rPr lang="en-US" sz="1200" dirty="0" err="1" smtClean="0">
                <a:solidFill>
                  <a:srgbClr val="ED8428"/>
                </a:solidFill>
              </a:rPr>
              <a:t>u,v</a:t>
            </a:r>
            <a:r>
              <a:rPr lang="en-US" sz="1200" dirty="0" smtClean="0">
                <a:solidFill>
                  <a:srgbClr val="ED8428"/>
                </a:solidFill>
              </a:rPr>
              <a:t>)</a:t>
            </a:r>
            <a:endParaRPr lang="en-US" sz="1200" dirty="0">
              <a:solidFill>
                <a:srgbClr val="ED8428"/>
              </a:solidFill>
            </a:endParaRPr>
          </a:p>
        </p:txBody>
      </p:sp>
      <p:sp>
        <p:nvSpPr>
          <p:cNvPr id="71" name="TextBox 70"/>
          <p:cNvSpPr txBox="1"/>
          <p:nvPr/>
        </p:nvSpPr>
        <p:spPr>
          <a:xfrm>
            <a:off x="1805940" y="3345180"/>
            <a:ext cx="623889" cy="276999"/>
          </a:xfrm>
          <a:prstGeom prst="rect">
            <a:avLst/>
          </a:prstGeom>
          <a:noFill/>
        </p:spPr>
        <p:txBody>
          <a:bodyPr wrap="none" rtlCol="0">
            <a:spAutoFit/>
          </a:bodyPr>
          <a:lstStyle/>
          <a:p>
            <a:r>
              <a:rPr lang="en-US" sz="1200" dirty="0" smtClean="0">
                <a:solidFill>
                  <a:srgbClr val="ED8428"/>
                </a:solidFill>
              </a:rPr>
              <a:t>cost(u)</a:t>
            </a:r>
            <a:endParaRPr lang="en-US" sz="1200" dirty="0">
              <a:solidFill>
                <a:srgbClr val="ED8428"/>
              </a:solidFill>
            </a:endParaRPr>
          </a:p>
        </p:txBody>
      </p:sp>
      <p:sp>
        <p:nvSpPr>
          <p:cNvPr id="72" name="TextBox 71"/>
          <p:cNvSpPr txBox="1"/>
          <p:nvPr/>
        </p:nvSpPr>
        <p:spPr>
          <a:xfrm>
            <a:off x="3543300" y="3429000"/>
            <a:ext cx="354584" cy="276999"/>
          </a:xfrm>
          <a:prstGeom prst="rect">
            <a:avLst/>
          </a:prstGeom>
          <a:noFill/>
        </p:spPr>
        <p:txBody>
          <a:bodyPr wrap="none" rtlCol="0">
            <a:spAutoFit/>
          </a:bodyPr>
          <a:lstStyle/>
          <a:p>
            <a:r>
              <a:rPr lang="en-US" sz="1200" dirty="0" err="1" smtClean="0">
                <a:solidFill>
                  <a:srgbClr val="ED8428"/>
                </a:solidFill>
              </a:rPr>
              <a:t>oo</a:t>
            </a:r>
            <a:endParaRPr lang="en-US" sz="1200" dirty="0">
              <a:solidFill>
                <a:srgbClr val="ED8428"/>
              </a:solidFill>
            </a:endParaRPr>
          </a:p>
        </p:txBody>
      </p:sp>
      <p:sp>
        <p:nvSpPr>
          <p:cNvPr id="73" name="Oval 72"/>
          <p:cNvSpPr/>
          <p:nvPr/>
        </p:nvSpPr>
        <p:spPr>
          <a:xfrm>
            <a:off x="6195060" y="3689985"/>
            <a:ext cx="1876425" cy="197167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ED8428"/>
              </a:solidFill>
              <a:effectLst>
                <a:outerShdw blurRad="63500" dir="3600000" algn="tl" rotWithShape="0">
                  <a:srgbClr val="000000">
                    <a:alpha val="70000"/>
                  </a:srgbClr>
                </a:outerShdw>
              </a:effectLst>
            </a:endParaRPr>
          </a:p>
        </p:txBody>
      </p:sp>
      <p:sp>
        <p:nvSpPr>
          <p:cNvPr id="74" name="Oval 73"/>
          <p:cNvSpPr/>
          <p:nvPr/>
        </p:nvSpPr>
        <p:spPr>
          <a:xfrm>
            <a:off x="8538210" y="3661410"/>
            <a:ext cx="1876425" cy="197167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5" name="Oval 74"/>
          <p:cNvSpPr/>
          <p:nvPr/>
        </p:nvSpPr>
        <p:spPr>
          <a:xfrm>
            <a:off x="6499860" y="4499610"/>
            <a:ext cx="381000" cy="381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6" name="Oval 75"/>
          <p:cNvSpPr/>
          <p:nvPr/>
        </p:nvSpPr>
        <p:spPr>
          <a:xfrm>
            <a:off x="6678930" y="3888105"/>
            <a:ext cx="381000" cy="381000"/>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7" name="Oval 76"/>
          <p:cNvSpPr/>
          <p:nvPr/>
        </p:nvSpPr>
        <p:spPr>
          <a:xfrm>
            <a:off x="7147560" y="4356735"/>
            <a:ext cx="381000" cy="381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8" name="Oval 77"/>
          <p:cNvSpPr/>
          <p:nvPr/>
        </p:nvSpPr>
        <p:spPr>
          <a:xfrm>
            <a:off x="7157085" y="5099685"/>
            <a:ext cx="381000" cy="381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9" name="Oval 78"/>
          <p:cNvSpPr/>
          <p:nvPr/>
        </p:nvSpPr>
        <p:spPr>
          <a:xfrm>
            <a:off x="7442835" y="3890010"/>
            <a:ext cx="381000" cy="381000"/>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0" name="Oval 79"/>
          <p:cNvSpPr/>
          <p:nvPr/>
        </p:nvSpPr>
        <p:spPr>
          <a:xfrm>
            <a:off x="9023985" y="4366260"/>
            <a:ext cx="381000" cy="381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1" name="Oval 80"/>
          <p:cNvSpPr/>
          <p:nvPr/>
        </p:nvSpPr>
        <p:spPr>
          <a:xfrm>
            <a:off x="9033510" y="5109210"/>
            <a:ext cx="381000" cy="381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2" name="Oval 81"/>
          <p:cNvSpPr/>
          <p:nvPr/>
        </p:nvSpPr>
        <p:spPr>
          <a:xfrm>
            <a:off x="9795510" y="4076700"/>
            <a:ext cx="381000" cy="381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3" name="Oval 82"/>
          <p:cNvSpPr/>
          <p:nvPr/>
        </p:nvSpPr>
        <p:spPr>
          <a:xfrm>
            <a:off x="7299960" y="480758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4" name="Oval 83"/>
          <p:cNvSpPr/>
          <p:nvPr/>
        </p:nvSpPr>
        <p:spPr>
          <a:xfrm>
            <a:off x="7296785" y="4899660"/>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5" name="Oval 84"/>
          <p:cNvSpPr/>
          <p:nvPr/>
        </p:nvSpPr>
        <p:spPr>
          <a:xfrm>
            <a:off x="7296785" y="498538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6" name="Oval 85"/>
          <p:cNvSpPr/>
          <p:nvPr/>
        </p:nvSpPr>
        <p:spPr>
          <a:xfrm>
            <a:off x="9182735" y="482028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7" name="Oval 86"/>
          <p:cNvSpPr/>
          <p:nvPr/>
        </p:nvSpPr>
        <p:spPr>
          <a:xfrm>
            <a:off x="9179560" y="4912360"/>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8" name="Oval 87"/>
          <p:cNvSpPr/>
          <p:nvPr/>
        </p:nvSpPr>
        <p:spPr>
          <a:xfrm>
            <a:off x="9179560" y="499808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9" name="TextBox 88"/>
          <p:cNvSpPr txBox="1"/>
          <p:nvPr/>
        </p:nvSpPr>
        <p:spPr>
          <a:xfrm>
            <a:off x="6553200" y="4495800"/>
            <a:ext cx="272832" cy="369332"/>
          </a:xfrm>
          <a:prstGeom prst="rect">
            <a:avLst/>
          </a:prstGeom>
          <a:noFill/>
        </p:spPr>
        <p:txBody>
          <a:bodyPr wrap="none" rtlCol="0">
            <a:spAutoFit/>
          </a:bodyPr>
          <a:lstStyle/>
          <a:p>
            <a:r>
              <a:rPr lang="en-US" dirty="0" smtClean="0">
                <a:solidFill>
                  <a:schemeClr val="bg1"/>
                </a:solidFill>
              </a:rPr>
              <a:t>s</a:t>
            </a:r>
            <a:endParaRPr lang="en-US" dirty="0">
              <a:solidFill>
                <a:schemeClr val="bg1"/>
              </a:solidFill>
            </a:endParaRPr>
          </a:p>
        </p:txBody>
      </p:sp>
      <p:sp>
        <p:nvSpPr>
          <p:cNvPr id="90" name="TextBox 89"/>
          <p:cNvSpPr txBox="1"/>
          <p:nvPr/>
        </p:nvSpPr>
        <p:spPr>
          <a:xfrm>
            <a:off x="9867900" y="4076700"/>
            <a:ext cx="261610" cy="369332"/>
          </a:xfrm>
          <a:prstGeom prst="rect">
            <a:avLst/>
          </a:prstGeom>
          <a:noFill/>
        </p:spPr>
        <p:txBody>
          <a:bodyPr wrap="none" rtlCol="0">
            <a:spAutoFit/>
          </a:bodyPr>
          <a:lstStyle/>
          <a:p>
            <a:r>
              <a:rPr lang="en-US" dirty="0" smtClean="0">
                <a:solidFill>
                  <a:schemeClr val="bg1"/>
                </a:solidFill>
              </a:rPr>
              <a:t>t</a:t>
            </a:r>
            <a:endParaRPr lang="en-US" dirty="0">
              <a:solidFill>
                <a:schemeClr val="bg1"/>
              </a:solidFill>
            </a:endParaRPr>
          </a:p>
        </p:txBody>
      </p:sp>
      <p:sp>
        <p:nvSpPr>
          <p:cNvPr id="91" name="TextBox 90"/>
          <p:cNvSpPr txBox="1"/>
          <p:nvPr/>
        </p:nvSpPr>
        <p:spPr>
          <a:xfrm>
            <a:off x="6728460" y="3901440"/>
            <a:ext cx="300082" cy="369332"/>
          </a:xfrm>
          <a:prstGeom prst="rect">
            <a:avLst/>
          </a:prstGeom>
          <a:noFill/>
        </p:spPr>
        <p:txBody>
          <a:bodyPr wrap="none" rtlCol="0">
            <a:spAutoFit/>
          </a:bodyPr>
          <a:lstStyle/>
          <a:p>
            <a:r>
              <a:rPr lang="en-US" dirty="0" smtClean="0">
                <a:solidFill>
                  <a:srgbClr val="ED8428"/>
                </a:solidFill>
              </a:rPr>
              <a:t>u</a:t>
            </a:r>
            <a:endParaRPr lang="en-US" dirty="0">
              <a:solidFill>
                <a:srgbClr val="ED8428"/>
              </a:solidFill>
            </a:endParaRPr>
          </a:p>
        </p:txBody>
      </p:sp>
      <p:sp>
        <p:nvSpPr>
          <p:cNvPr id="92" name="TextBox 91"/>
          <p:cNvSpPr txBox="1"/>
          <p:nvPr/>
        </p:nvSpPr>
        <p:spPr>
          <a:xfrm>
            <a:off x="7490460" y="3909060"/>
            <a:ext cx="381000" cy="369332"/>
          </a:xfrm>
          <a:prstGeom prst="rect">
            <a:avLst/>
          </a:prstGeom>
          <a:noFill/>
        </p:spPr>
        <p:txBody>
          <a:bodyPr wrap="square" rtlCol="0">
            <a:spAutoFit/>
          </a:bodyPr>
          <a:lstStyle/>
          <a:p>
            <a:r>
              <a:rPr lang="en-US" dirty="0" smtClean="0">
                <a:solidFill>
                  <a:srgbClr val="ED8428"/>
                </a:solidFill>
              </a:rPr>
              <a:t>v</a:t>
            </a:r>
            <a:endParaRPr lang="en-US" dirty="0">
              <a:solidFill>
                <a:srgbClr val="ED8428"/>
              </a:solidFill>
            </a:endParaRPr>
          </a:p>
        </p:txBody>
      </p:sp>
      <p:sp>
        <p:nvSpPr>
          <p:cNvPr id="93" name="TextBox 92"/>
          <p:cNvSpPr txBox="1"/>
          <p:nvPr/>
        </p:nvSpPr>
        <p:spPr>
          <a:xfrm>
            <a:off x="7193280" y="4358640"/>
            <a:ext cx="300082" cy="369332"/>
          </a:xfrm>
          <a:prstGeom prst="rect">
            <a:avLst/>
          </a:prstGeom>
          <a:noFill/>
        </p:spPr>
        <p:txBody>
          <a:bodyPr wrap="none" rtlCol="0">
            <a:spAutoFit/>
          </a:bodyPr>
          <a:lstStyle/>
          <a:p>
            <a:r>
              <a:rPr lang="en-US" dirty="0" smtClean="0">
                <a:solidFill>
                  <a:schemeClr val="bg1"/>
                </a:solidFill>
              </a:rPr>
              <a:t>x</a:t>
            </a:r>
            <a:endParaRPr lang="en-US" dirty="0">
              <a:solidFill>
                <a:schemeClr val="bg1"/>
              </a:solidFill>
            </a:endParaRPr>
          </a:p>
        </p:txBody>
      </p:sp>
      <p:sp>
        <p:nvSpPr>
          <p:cNvPr id="94" name="TextBox 93"/>
          <p:cNvSpPr txBox="1"/>
          <p:nvPr/>
        </p:nvSpPr>
        <p:spPr>
          <a:xfrm>
            <a:off x="9075420" y="4358640"/>
            <a:ext cx="285656" cy="369332"/>
          </a:xfrm>
          <a:prstGeom prst="rect">
            <a:avLst/>
          </a:prstGeom>
          <a:noFill/>
        </p:spPr>
        <p:txBody>
          <a:bodyPr wrap="none" rtlCol="0">
            <a:spAutoFit/>
          </a:bodyPr>
          <a:lstStyle/>
          <a:p>
            <a:r>
              <a:rPr lang="en-US" dirty="0" smtClean="0">
                <a:solidFill>
                  <a:schemeClr val="bg1"/>
                </a:solidFill>
              </a:rPr>
              <a:t>y</a:t>
            </a:r>
            <a:endParaRPr lang="en-US" dirty="0">
              <a:solidFill>
                <a:schemeClr val="bg1"/>
              </a:solidFill>
            </a:endParaRPr>
          </a:p>
        </p:txBody>
      </p:sp>
      <p:sp>
        <p:nvSpPr>
          <p:cNvPr id="95" name="TextBox 94"/>
          <p:cNvSpPr txBox="1"/>
          <p:nvPr/>
        </p:nvSpPr>
        <p:spPr>
          <a:xfrm>
            <a:off x="7208520" y="5105400"/>
            <a:ext cx="280846" cy="369332"/>
          </a:xfrm>
          <a:prstGeom prst="rect">
            <a:avLst/>
          </a:prstGeom>
          <a:noFill/>
        </p:spPr>
        <p:txBody>
          <a:bodyPr wrap="none" rtlCol="0">
            <a:spAutoFit/>
          </a:bodyPr>
          <a:lstStyle/>
          <a:p>
            <a:r>
              <a:rPr lang="en-US" dirty="0" smtClean="0">
                <a:solidFill>
                  <a:schemeClr val="bg1"/>
                </a:solidFill>
              </a:rPr>
              <a:t>z</a:t>
            </a:r>
            <a:endParaRPr lang="en-US" dirty="0">
              <a:solidFill>
                <a:schemeClr val="bg1"/>
              </a:solidFill>
            </a:endParaRPr>
          </a:p>
        </p:txBody>
      </p:sp>
      <p:sp>
        <p:nvSpPr>
          <p:cNvPr id="96" name="TextBox 95"/>
          <p:cNvSpPr txBox="1"/>
          <p:nvPr/>
        </p:nvSpPr>
        <p:spPr>
          <a:xfrm>
            <a:off x="9052560" y="5113020"/>
            <a:ext cx="351378" cy="369332"/>
          </a:xfrm>
          <a:prstGeom prst="rect">
            <a:avLst/>
          </a:prstGeom>
          <a:noFill/>
        </p:spPr>
        <p:txBody>
          <a:bodyPr wrap="none" rtlCol="0">
            <a:spAutoFit/>
          </a:bodyPr>
          <a:lstStyle/>
          <a:p>
            <a:r>
              <a:rPr lang="en-US" dirty="0" smtClean="0">
                <a:solidFill>
                  <a:schemeClr val="bg1"/>
                </a:solidFill>
              </a:rPr>
              <a:t>w</a:t>
            </a:r>
            <a:endParaRPr lang="en-US" dirty="0">
              <a:solidFill>
                <a:schemeClr val="bg1"/>
              </a:solidFill>
            </a:endParaRPr>
          </a:p>
        </p:txBody>
      </p:sp>
      <p:cxnSp>
        <p:nvCxnSpPr>
          <p:cNvPr id="97" name="Straight Arrow Connector 96"/>
          <p:cNvCxnSpPr>
            <a:stCxn id="76" idx="6"/>
            <a:endCxn id="79" idx="2"/>
          </p:cNvCxnSpPr>
          <p:nvPr/>
        </p:nvCxnSpPr>
        <p:spPr>
          <a:xfrm>
            <a:off x="7059930" y="4078605"/>
            <a:ext cx="382905" cy="1905"/>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98" name="Straight Arrow Connector 97"/>
          <p:cNvCxnSpPr/>
          <p:nvPr/>
        </p:nvCxnSpPr>
        <p:spPr>
          <a:xfrm>
            <a:off x="7532370" y="4551045"/>
            <a:ext cx="1495425" cy="952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endCxn id="96" idx="1"/>
          </p:cNvCxnSpPr>
          <p:nvPr/>
        </p:nvCxnSpPr>
        <p:spPr>
          <a:xfrm>
            <a:off x="7524750" y="4558665"/>
            <a:ext cx="1527810" cy="739021"/>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endCxn id="82" idx="1"/>
          </p:cNvCxnSpPr>
          <p:nvPr/>
        </p:nvCxnSpPr>
        <p:spPr>
          <a:xfrm>
            <a:off x="7848600" y="4101346"/>
            <a:ext cx="2002706" cy="3115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80" idx="6"/>
            <a:endCxn id="82" idx="2"/>
          </p:cNvCxnSpPr>
          <p:nvPr/>
        </p:nvCxnSpPr>
        <p:spPr>
          <a:xfrm flipV="1">
            <a:off x="9404985" y="4267200"/>
            <a:ext cx="390525" cy="28956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endCxn id="90" idx="2"/>
          </p:cNvCxnSpPr>
          <p:nvPr/>
        </p:nvCxnSpPr>
        <p:spPr>
          <a:xfrm rot="5400000" flipH="1" flipV="1">
            <a:off x="9299770" y="4560772"/>
            <a:ext cx="813674" cy="58419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7539990" y="5313045"/>
            <a:ext cx="1495425" cy="952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6838950" y="4817745"/>
            <a:ext cx="369570" cy="32575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endCxn id="77" idx="2"/>
          </p:cNvCxnSpPr>
          <p:nvPr/>
        </p:nvCxnSpPr>
        <p:spPr>
          <a:xfrm flipV="1">
            <a:off x="6877050" y="4547235"/>
            <a:ext cx="270510" cy="11049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89" idx="0"/>
          </p:cNvCxnSpPr>
          <p:nvPr/>
        </p:nvCxnSpPr>
        <p:spPr>
          <a:xfrm rot="5400000" flipH="1" flipV="1">
            <a:off x="6594739" y="4323977"/>
            <a:ext cx="266700" cy="7694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6888480" y="3672840"/>
            <a:ext cx="724878" cy="276999"/>
          </a:xfrm>
          <a:prstGeom prst="rect">
            <a:avLst/>
          </a:prstGeom>
          <a:noFill/>
          <a:scene3d>
            <a:camera prst="orthographicFront">
              <a:rot lat="0" lon="900000" rev="0"/>
            </a:camera>
            <a:lightRig rig="threePt" dir="t"/>
          </a:scene3d>
        </p:spPr>
        <p:txBody>
          <a:bodyPr wrap="none" rtlCol="0">
            <a:spAutoFit/>
          </a:bodyPr>
          <a:lstStyle/>
          <a:p>
            <a:r>
              <a:rPr lang="en-US" sz="1200" dirty="0" smtClean="0">
                <a:solidFill>
                  <a:srgbClr val="ED8428"/>
                </a:solidFill>
              </a:rPr>
              <a:t>cost(</a:t>
            </a:r>
            <a:r>
              <a:rPr lang="en-US" sz="1200" dirty="0" err="1" smtClean="0">
                <a:solidFill>
                  <a:srgbClr val="ED8428"/>
                </a:solidFill>
              </a:rPr>
              <a:t>u,v</a:t>
            </a:r>
            <a:r>
              <a:rPr lang="en-US" sz="1200" dirty="0" smtClean="0">
                <a:solidFill>
                  <a:srgbClr val="ED8428"/>
                </a:solidFill>
              </a:rPr>
              <a:t>)</a:t>
            </a:r>
            <a:endParaRPr lang="en-US" sz="1200" dirty="0">
              <a:solidFill>
                <a:srgbClr val="ED8428"/>
              </a:solidFill>
            </a:endParaRPr>
          </a:p>
        </p:txBody>
      </p:sp>
      <p:sp>
        <p:nvSpPr>
          <p:cNvPr id="108" name="TextBox 107"/>
          <p:cNvSpPr txBox="1"/>
          <p:nvPr/>
        </p:nvSpPr>
        <p:spPr>
          <a:xfrm>
            <a:off x="6202680" y="3611880"/>
            <a:ext cx="623889" cy="276999"/>
          </a:xfrm>
          <a:prstGeom prst="rect">
            <a:avLst/>
          </a:prstGeom>
          <a:noFill/>
        </p:spPr>
        <p:txBody>
          <a:bodyPr wrap="none" rtlCol="0">
            <a:spAutoFit/>
          </a:bodyPr>
          <a:lstStyle/>
          <a:p>
            <a:r>
              <a:rPr lang="en-US" sz="1200" dirty="0" smtClean="0">
                <a:solidFill>
                  <a:srgbClr val="ED8428"/>
                </a:solidFill>
              </a:rPr>
              <a:t>cost(u)</a:t>
            </a:r>
            <a:endParaRPr lang="en-US" sz="1200" dirty="0">
              <a:solidFill>
                <a:srgbClr val="ED8428"/>
              </a:solidFill>
            </a:endParaRPr>
          </a:p>
        </p:txBody>
      </p:sp>
      <p:sp>
        <p:nvSpPr>
          <p:cNvPr id="109" name="TextBox 108"/>
          <p:cNvSpPr txBox="1"/>
          <p:nvPr/>
        </p:nvSpPr>
        <p:spPr>
          <a:xfrm>
            <a:off x="7368540" y="3398520"/>
            <a:ext cx="2274982" cy="276999"/>
          </a:xfrm>
          <a:prstGeom prst="rect">
            <a:avLst/>
          </a:prstGeom>
          <a:noFill/>
        </p:spPr>
        <p:txBody>
          <a:bodyPr wrap="none" rtlCol="0">
            <a:spAutoFit/>
          </a:bodyPr>
          <a:lstStyle/>
          <a:p>
            <a:r>
              <a:rPr lang="en-US" sz="1200" dirty="0" smtClean="0">
                <a:solidFill>
                  <a:srgbClr val="ED8428"/>
                </a:solidFill>
              </a:rPr>
              <a:t>cost(v) = min(cost(u) + cost(</a:t>
            </a:r>
            <a:r>
              <a:rPr lang="en-US" sz="1200" dirty="0" err="1" smtClean="0">
                <a:solidFill>
                  <a:srgbClr val="ED8428"/>
                </a:solidFill>
              </a:rPr>
              <a:t>u,v</a:t>
            </a:r>
            <a:r>
              <a:rPr lang="en-US" sz="1200" dirty="0" smtClean="0">
                <a:solidFill>
                  <a:srgbClr val="ED8428"/>
                </a:solidFill>
              </a:rPr>
              <a:t>))</a:t>
            </a:r>
            <a:endParaRPr lang="en-US" sz="1200" dirty="0">
              <a:solidFill>
                <a:srgbClr val="ED8428"/>
              </a:solidFill>
            </a:endParaRPr>
          </a:p>
        </p:txBody>
      </p:sp>
      <p:sp>
        <p:nvSpPr>
          <p:cNvPr id="110" name="TextBox 109"/>
          <p:cNvSpPr txBox="1"/>
          <p:nvPr/>
        </p:nvSpPr>
        <p:spPr>
          <a:xfrm>
            <a:off x="1272540" y="5661660"/>
            <a:ext cx="1080873" cy="276999"/>
          </a:xfrm>
          <a:prstGeom prst="rect">
            <a:avLst/>
          </a:prstGeom>
          <a:noFill/>
        </p:spPr>
        <p:txBody>
          <a:bodyPr wrap="none" rtlCol="0">
            <a:spAutoFit/>
          </a:bodyPr>
          <a:lstStyle/>
          <a:p>
            <a:r>
              <a:rPr lang="en-US" sz="1200" dirty="0" smtClean="0">
                <a:solidFill>
                  <a:srgbClr val="FFFFFF"/>
                </a:solidFill>
              </a:rPr>
              <a:t>X [</a:t>
            </a:r>
            <a:r>
              <a:rPr lang="en-US" sz="1200" dirty="0" err="1" smtClean="0">
                <a:solidFill>
                  <a:srgbClr val="FFFFFF"/>
                </a:solidFill>
              </a:rPr>
              <a:t>expolored</a:t>
            </a:r>
            <a:r>
              <a:rPr lang="en-US" sz="1200" dirty="0" smtClean="0">
                <a:solidFill>
                  <a:srgbClr val="FFFFFF"/>
                </a:solidFill>
              </a:rPr>
              <a:t>]</a:t>
            </a:r>
            <a:endParaRPr lang="en-US" sz="1200" dirty="0">
              <a:solidFill>
                <a:srgbClr val="FFFFFF"/>
              </a:solidFill>
            </a:endParaRPr>
          </a:p>
        </p:txBody>
      </p:sp>
      <p:sp>
        <p:nvSpPr>
          <p:cNvPr id="111" name="TextBox 110"/>
          <p:cNvSpPr txBox="1"/>
          <p:nvPr/>
        </p:nvSpPr>
        <p:spPr>
          <a:xfrm>
            <a:off x="3558540" y="5661660"/>
            <a:ext cx="1277081" cy="276999"/>
          </a:xfrm>
          <a:prstGeom prst="rect">
            <a:avLst/>
          </a:prstGeom>
          <a:noFill/>
        </p:spPr>
        <p:txBody>
          <a:bodyPr wrap="none" rtlCol="0">
            <a:spAutoFit/>
          </a:bodyPr>
          <a:lstStyle/>
          <a:p>
            <a:r>
              <a:rPr lang="en-US" sz="1200" dirty="0" smtClean="0">
                <a:solidFill>
                  <a:srgbClr val="FFFFFF"/>
                </a:solidFill>
              </a:rPr>
              <a:t>V-X [unexplored]</a:t>
            </a:r>
            <a:endParaRPr lang="en-US" sz="1200" dirty="0">
              <a:solidFill>
                <a:srgbClr val="FFFFFF"/>
              </a:solidFill>
            </a:endParaRPr>
          </a:p>
        </p:txBody>
      </p:sp>
      <p:sp>
        <p:nvSpPr>
          <p:cNvPr id="112" name="TextBox 111"/>
          <p:cNvSpPr txBox="1"/>
          <p:nvPr/>
        </p:nvSpPr>
        <p:spPr>
          <a:xfrm>
            <a:off x="6720840" y="5715000"/>
            <a:ext cx="1080873" cy="276999"/>
          </a:xfrm>
          <a:prstGeom prst="rect">
            <a:avLst/>
          </a:prstGeom>
          <a:noFill/>
        </p:spPr>
        <p:txBody>
          <a:bodyPr wrap="none" rtlCol="0">
            <a:spAutoFit/>
          </a:bodyPr>
          <a:lstStyle/>
          <a:p>
            <a:r>
              <a:rPr lang="en-US" sz="1200" dirty="0" smtClean="0">
                <a:solidFill>
                  <a:srgbClr val="FFFFFF"/>
                </a:solidFill>
              </a:rPr>
              <a:t>X [</a:t>
            </a:r>
            <a:r>
              <a:rPr lang="en-US" sz="1200" dirty="0" err="1" smtClean="0">
                <a:solidFill>
                  <a:srgbClr val="FFFFFF"/>
                </a:solidFill>
              </a:rPr>
              <a:t>expolored</a:t>
            </a:r>
            <a:r>
              <a:rPr lang="en-US" sz="1200" dirty="0" smtClean="0">
                <a:solidFill>
                  <a:srgbClr val="FFFFFF"/>
                </a:solidFill>
              </a:rPr>
              <a:t>]</a:t>
            </a:r>
            <a:endParaRPr lang="en-US" sz="1200" dirty="0">
              <a:solidFill>
                <a:srgbClr val="FFFFFF"/>
              </a:solidFill>
            </a:endParaRPr>
          </a:p>
        </p:txBody>
      </p:sp>
      <p:sp>
        <p:nvSpPr>
          <p:cNvPr id="113" name="TextBox 112"/>
          <p:cNvSpPr txBox="1"/>
          <p:nvPr/>
        </p:nvSpPr>
        <p:spPr>
          <a:xfrm>
            <a:off x="9006840" y="5715000"/>
            <a:ext cx="1277081" cy="276999"/>
          </a:xfrm>
          <a:prstGeom prst="rect">
            <a:avLst/>
          </a:prstGeom>
          <a:noFill/>
        </p:spPr>
        <p:txBody>
          <a:bodyPr wrap="none" rtlCol="0">
            <a:spAutoFit/>
          </a:bodyPr>
          <a:lstStyle/>
          <a:p>
            <a:r>
              <a:rPr lang="en-US" sz="1200" dirty="0" smtClean="0">
                <a:solidFill>
                  <a:srgbClr val="FFFFFF"/>
                </a:solidFill>
              </a:rPr>
              <a:t>V-X [unexplored]</a:t>
            </a:r>
            <a:endParaRPr lang="en-US" sz="1200" dirty="0">
              <a:solidFill>
                <a:srgbClr val="FFFFFF"/>
              </a:solidFill>
            </a:endParaRPr>
          </a:p>
        </p:txBody>
      </p:sp>
    </p:spTree>
    <p:extLst>
      <p:ext uri="{BB962C8B-B14F-4D97-AF65-F5344CB8AC3E}">
        <p14:creationId xmlns:p14="http://schemas.microsoft.com/office/powerpoint/2010/main" val="2974720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rgbClr val="ED8428"/>
                </a:solidFill>
              </a:rPr>
              <a:t>Execution Example</a:t>
            </a:r>
            <a:endParaRPr lang="ro-RO" dirty="0">
              <a:solidFill>
                <a:srgbClr val="ED8428"/>
              </a:solidFill>
            </a:endParaRPr>
          </a:p>
        </p:txBody>
      </p:sp>
      <p:sp>
        <p:nvSpPr>
          <p:cNvPr id="3" name="Content Placeholder 2"/>
          <p:cNvSpPr>
            <a:spLocks noGrp="1"/>
          </p:cNvSpPr>
          <p:nvPr>
            <p:ph idx="1"/>
          </p:nvPr>
        </p:nvSpPr>
        <p:spPr>
          <a:xfrm>
            <a:off x="407658" y="2215515"/>
            <a:ext cx="5160954" cy="4424657"/>
          </a:xfrm>
        </p:spPr>
        <p:txBody>
          <a:bodyPr>
            <a:normAutofit/>
          </a:bodyPr>
          <a:lstStyle/>
          <a:p>
            <a:r>
              <a:rPr lang="en-US" sz="1500" dirty="0">
                <a:solidFill>
                  <a:srgbClr val="465359"/>
                </a:solidFill>
              </a:rPr>
              <a:t>We consider the following graph</a:t>
            </a:r>
            <a:r>
              <a:rPr lang="en-US" sz="1500" dirty="0" smtClean="0">
                <a:solidFill>
                  <a:srgbClr val="465359"/>
                </a:solidFill>
              </a:rPr>
              <a:t>:</a:t>
            </a:r>
            <a:endParaRPr lang="ro-RO" sz="1500" dirty="0" smtClean="0">
              <a:solidFill>
                <a:srgbClr val="465359"/>
              </a:solidFill>
            </a:endParaRPr>
          </a:p>
          <a:p>
            <a:endParaRPr lang="ro-RO" sz="1500" dirty="0">
              <a:solidFill>
                <a:srgbClr val="465359"/>
              </a:solidFill>
            </a:endParaRPr>
          </a:p>
          <a:p>
            <a:endParaRPr lang="ro-RO" sz="1500" dirty="0" smtClean="0">
              <a:solidFill>
                <a:srgbClr val="465359"/>
              </a:solidFill>
            </a:endParaRPr>
          </a:p>
          <a:p>
            <a:endParaRPr lang="ro-RO" sz="1500" dirty="0" smtClean="0">
              <a:solidFill>
                <a:srgbClr val="465359"/>
              </a:solidFill>
            </a:endParaRPr>
          </a:p>
          <a:p>
            <a:endParaRPr lang="ro-RO" sz="1500" dirty="0" smtClean="0">
              <a:solidFill>
                <a:srgbClr val="465359"/>
              </a:solidFill>
            </a:endParaRPr>
          </a:p>
          <a:p>
            <a:pPr marL="0" indent="0">
              <a:buNone/>
            </a:pPr>
            <a:endParaRPr lang="ro-RO" sz="1500" dirty="0" smtClean="0">
              <a:solidFill>
                <a:srgbClr val="465359"/>
              </a:solidFill>
            </a:endParaRPr>
          </a:p>
          <a:p>
            <a:pPr marL="0" indent="0">
              <a:buNone/>
            </a:pPr>
            <a:r>
              <a:rPr lang="en-US" sz="1500" b="1" u="sng" dirty="0">
                <a:solidFill>
                  <a:srgbClr val="465359"/>
                </a:solidFill>
              </a:rPr>
              <a:t>Step 1</a:t>
            </a:r>
            <a:r>
              <a:rPr lang="en-US" sz="1500" b="1" u="sng" dirty="0" smtClean="0">
                <a:solidFill>
                  <a:srgbClr val="465359"/>
                </a:solidFill>
              </a:rPr>
              <a:t>.</a:t>
            </a:r>
            <a:endParaRPr lang="ro-RO" sz="1500" b="1" u="sng" dirty="0">
              <a:solidFill>
                <a:srgbClr val="465359"/>
              </a:solidFill>
            </a:endParaRPr>
          </a:p>
          <a:p>
            <a:pPr marL="0" indent="0">
              <a:buNone/>
            </a:pPr>
            <a:endParaRPr lang="ro-RO" sz="1500" b="1" u="sng" dirty="0" smtClean="0">
              <a:solidFill>
                <a:srgbClr val="465359"/>
              </a:solidFill>
            </a:endParaRPr>
          </a:p>
          <a:p>
            <a:r>
              <a:rPr lang="en-US" sz="1500" dirty="0" smtClean="0">
                <a:solidFill>
                  <a:srgbClr val="465359"/>
                </a:solidFill>
              </a:rPr>
              <a:t>We consider </a:t>
            </a:r>
            <a:r>
              <a:rPr lang="en-US" sz="1500" dirty="0">
                <a:solidFill>
                  <a:srgbClr val="465359"/>
                </a:solidFill>
              </a:rPr>
              <a:t>node 1 as source node.  From node 1 we have paths to nodes 2, 4, 5, so we update the distances to this nodes and set node 1 as visited.</a:t>
            </a:r>
            <a:endParaRPr lang="ro-RO" sz="1500" dirty="0">
              <a:solidFill>
                <a:srgbClr val="465359"/>
              </a:solidFill>
            </a:endParaRPr>
          </a:p>
          <a:p>
            <a:r>
              <a:rPr lang="en-US" sz="1500" dirty="0">
                <a:solidFill>
                  <a:srgbClr val="465359"/>
                </a:solidFill>
              </a:rPr>
              <a:t> Next, we select node 4</a:t>
            </a:r>
            <a:r>
              <a:rPr lang="en-US" sz="1500" dirty="0" smtClean="0">
                <a:solidFill>
                  <a:srgbClr val="465359"/>
                </a:solidFill>
              </a:rPr>
              <a:t>.</a:t>
            </a:r>
            <a:endParaRPr lang="ro-RO" sz="1500" dirty="0" smtClean="0">
              <a:solidFill>
                <a:srgbClr val="465359"/>
              </a:solidFill>
            </a:endParaRPr>
          </a:p>
          <a:p>
            <a:endParaRPr lang="ro-RO" sz="1500" dirty="0">
              <a:solidFill>
                <a:srgbClr val="465359"/>
              </a:solidFill>
            </a:endParaRPr>
          </a:p>
          <a:p>
            <a:pPr marL="0" indent="0">
              <a:buNone/>
            </a:pPr>
            <a:endParaRPr lang="ro-RO" sz="1500" dirty="0">
              <a:solidFill>
                <a:srgbClr val="465359"/>
              </a:solidFill>
            </a:endParaRPr>
          </a:p>
          <a:p>
            <a:endParaRPr lang="ro-RO" sz="1500" dirty="0">
              <a:solidFill>
                <a:srgbClr val="465359"/>
              </a:solidFill>
            </a:endParaRPr>
          </a:p>
        </p:txBody>
      </p:sp>
      <p:sp>
        <p:nvSpPr>
          <p:cNvPr id="4" name="Rectangle 27"/>
          <p:cNvSpPr>
            <a:spLocks noChangeArrowheads="1"/>
          </p:cNvSpPr>
          <p:nvPr/>
        </p:nvSpPr>
        <p:spPr bwMode="auto">
          <a:xfrm>
            <a:off x="285750" y="-762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smtClean="0">
                <a:ln>
                  <a:noFill/>
                </a:ln>
                <a:solidFill>
                  <a:schemeClr val="tx1"/>
                </a:solidFill>
                <a:effectLst/>
                <a:latin typeface="Calibri" panose="020F0502020204030204" pitchFamily="34" charset="0"/>
                <a:ea typeface="SimSun" panose="02010600030101010101" pitchFamily="2" charset="-122"/>
                <a:cs typeface="Arial" panose="020B0604020202020204" pitchFamily="34" charset="0"/>
              </a:rPr>
              <a:t>We consider the following graph:</a:t>
            </a:r>
            <a:endParaRPr kumimoji="0" lang="ro-RO" altLang="ja-JP" sz="1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o-RO" altLang="ja-JP" sz="1800" b="0" i="0" u="none" strike="noStrike" cap="none" normalizeH="0" baseline="0" smtClean="0">
              <a:ln>
                <a:noFill/>
              </a:ln>
              <a:solidFill>
                <a:schemeClr val="tx1"/>
              </a:solidFill>
              <a:effectLst/>
              <a:latin typeface="Arial" panose="020B0604020202020204" pitchFamily="34" charset="0"/>
            </a:endParaRPr>
          </a:p>
        </p:txBody>
      </p:sp>
      <p:sp>
        <p:nvSpPr>
          <p:cNvPr id="31" name="Rectangle 41"/>
          <p:cNvSpPr>
            <a:spLocks noChangeArrowheads="1"/>
          </p:cNvSpPr>
          <p:nvPr/>
        </p:nvSpPr>
        <p:spPr bwMode="auto">
          <a:xfrm>
            <a:off x="28575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o-RO"/>
          </a:p>
        </p:txBody>
      </p:sp>
      <p:grpSp>
        <p:nvGrpSpPr>
          <p:cNvPr id="32" name="Group 31"/>
          <p:cNvGrpSpPr/>
          <p:nvPr/>
        </p:nvGrpSpPr>
        <p:grpSpPr>
          <a:xfrm>
            <a:off x="1219835" y="2215515"/>
            <a:ext cx="2932430" cy="1931670"/>
            <a:chOff x="0" y="0"/>
            <a:chExt cx="2932621" cy="1932221"/>
          </a:xfrm>
        </p:grpSpPr>
        <p:grpSp>
          <p:nvGrpSpPr>
            <p:cNvPr id="33" name="Group 32"/>
            <p:cNvGrpSpPr/>
            <p:nvPr/>
          </p:nvGrpSpPr>
          <p:grpSpPr>
            <a:xfrm>
              <a:off x="0" y="0"/>
              <a:ext cx="2803489" cy="1932221"/>
              <a:chOff x="0" y="0"/>
              <a:chExt cx="2803489" cy="1932221"/>
            </a:xfrm>
          </p:grpSpPr>
          <p:sp>
            <p:nvSpPr>
              <p:cNvPr id="46" name="Oval 45"/>
              <p:cNvSpPr/>
              <p:nvPr/>
            </p:nvSpPr>
            <p:spPr>
              <a:xfrm>
                <a:off x="1285336" y="629728"/>
                <a:ext cx="370840" cy="3708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SimSun" panose="02010600030101010101" pitchFamily="2" charset="-122"/>
                    <a:cs typeface="Arial" panose="020B0604020202020204" pitchFamily="34" charset="0"/>
                  </a:rPr>
                  <a:t> </a:t>
                </a:r>
                <a:endParaRPr lang="ro-RO" sz="1100">
                  <a:effectLst/>
                  <a:ea typeface="SimSun" panose="02010600030101010101" pitchFamily="2" charset="-122"/>
                  <a:cs typeface="Arial" panose="020B0604020202020204" pitchFamily="34" charset="0"/>
                </a:endParaRPr>
              </a:p>
            </p:txBody>
          </p:sp>
          <p:sp>
            <p:nvSpPr>
              <p:cNvPr id="47" name="Oval 46"/>
              <p:cNvSpPr/>
              <p:nvPr/>
            </p:nvSpPr>
            <p:spPr>
              <a:xfrm>
                <a:off x="0" y="1026543"/>
                <a:ext cx="370840" cy="37084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o-RO"/>
              </a:p>
            </p:txBody>
          </p:sp>
          <p:sp>
            <p:nvSpPr>
              <p:cNvPr id="48" name="Oval 47"/>
              <p:cNvSpPr/>
              <p:nvPr/>
            </p:nvSpPr>
            <p:spPr>
              <a:xfrm>
                <a:off x="2372264" y="0"/>
                <a:ext cx="370840" cy="37084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o-RO"/>
              </a:p>
            </p:txBody>
          </p:sp>
          <p:cxnSp>
            <p:nvCxnSpPr>
              <p:cNvPr id="49" name="Straight Arrow Connector 48"/>
              <p:cNvCxnSpPr/>
              <p:nvPr/>
            </p:nvCxnSpPr>
            <p:spPr>
              <a:xfrm flipH="1">
                <a:off x="370936" y="879894"/>
                <a:ext cx="914400" cy="2844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0" name="Oval 49"/>
              <p:cNvSpPr/>
              <p:nvPr/>
            </p:nvSpPr>
            <p:spPr>
              <a:xfrm>
                <a:off x="2432649" y="1233577"/>
                <a:ext cx="370840" cy="37084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o-RO"/>
              </a:p>
            </p:txBody>
          </p:sp>
          <p:cxnSp>
            <p:nvCxnSpPr>
              <p:cNvPr id="51" name="Straight Arrow Connector 50"/>
              <p:cNvCxnSpPr/>
              <p:nvPr/>
            </p:nvCxnSpPr>
            <p:spPr>
              <a:xfrm flipH="1" flipV="1">
                <a:off x="2570671" y="370936"/>
                <a:ext cx="34290" cy="8623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p:nvPr/>
            </p:nvCxnSpPr>
            <p:spPr>
              <a:xfrm flipV="1">
                <a:off x="1656271" y="250166"/>
                <a:ext cx="715740" cy="4917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p:cNvCxnSpPr/>
              <p:nvPr/>
            </p:nvCxnSpPr>
            <p:spPr>
              <a:xfrm>
                <a:off x="319177" y="1354347"/>
                <a:ext cx="1000125" cy="3619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Oval 53"/>
              <p:cNvSpPr/>
              <p:nvPr/>
            </p:nvSpPr>
            <p:spPr>
              <a:xfrm>
                <a:off x="1319841" y="1561381"/>
                <a:ext cx="370840" cy="37084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o-RO"/>
              </a:p>
            </p:txBody>
          </p:sp>
          <p:cxnSp>
            <p:nvCxnSpPr>
              <p:cNvPr id="55" name="Straight Arrow Connector 54"/>
              <p:cNvCxnSpPr/>
              <p:nvPr/>
            </p:nvCxnSpPr>
            <p:spPr>
              <a:xfrm flipV="1">
                <a:off x="1466490" y="992037"/>
                <a:ext cx="8255" cy="568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p:cNvCxnSpPr/>
              <p:nvPr/>
            </p:nvCxnSpPr>
            <p:spPr>
              <a:xfrm flipH="1">
                <a:off x="1682151" y="1561381"/>
                <a:ext cx="801789" cy="1892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a:off x="1656271" y="879894"/>
                <a:ext cx="836295" cy="4140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34" name="Text Box 2"/>
            <p:cNvSpPr txBox="1">
              <a:spLocks noChangeArrowheads="1"/>
            </p:cNvSpPr>
            <p:nvPr/>
          </p:nvSpPr>
          <p:spPr bwMode="auto">
            <a:xfrm>
              <a:off x="1345720" y="681487"/>
              <a:ext cx="241300" cy="22415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solidFill>
                    <a:srgbClr val="FFFFFF"/>
                  </a:solidFill>
                  <a:effectLst/>
                  <a:latin typeface="Calibri" panose="020F0502020204030204" pitchFamily="34" charset="0"/>
                  <a:ea typeface="SimSun" panose="02010600030101010101" pitchFamily="2" charset="-122"/>
                  <a:cs typeface="Arial" panose="020B0604020202020204" pitchFamily="34" charset="0"/>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35" name="Text Box 2"/>
            <p:cNvSpPr txBox="1">
              <a:spLocks noChangeArrowheads="1"/>
            </p:cNvSpPr>
            <p:nvPr/>
          </p:nvSpPr>
          <p:spPr bwMode="auto">
            <a:xfrm>
              <a:off x="43129" y="1077995"/>
              <a:ext cx="241300" cy="275966"/>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2</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36" name="Text Box 2"/>
            <p:cNvSpPr txBox="1">
              <a:spLocks noChangeArrowheads="1"/>
            </p:cNvSpPr>
            <p:nvPr/>
          </p:nvSpPr>
          <p:spPr bwMode="auto">
            <a:xfrm>
              <a:off x="1371511" y="1612679"/>
              <a:ext cx="241300" cy="318991"/>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3</a:t>
              </a:r>
              <a:endParaRPr lang="ro-RO" sz="1100">
                <a:effectLst/>
                <a:latin typeface="Calibri" panose="020F0502020204030204" pitchFamily="34" charset="0"/>
                <a:ea typeface="SimSun" panose="02010600030101010101" pitchFamily="2" charset="-122"/>
                <a:cs typeface="Arial" panose="020B0604020202020204" pitchFamily="34" charset="0"/>
              </a:endParaRPr>
            </a:p>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 </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37" name="Text Box 2"/>
            <p:cNvSpPr txBox="1">
              <a:spLocks noChangeArrowheads="1"/>
            </p:cNvSpPr>
            <p:nvPr/>
          </p:nvSpPr>
          <p:spPr bwMode="auto">
            <a:xfrm>
              <a:off x="2475781" y="1293962"/>
              <a:ext cx="241300" cy="30162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4</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38" name="Text Box 2"/>
            <p:cNvSpPr txBox="1">
              <a:spLocks noChangeArrowheads="1"/>
            </p:cNvSpPr>
            <p:nvPr/>
          </p:nvSpPr>
          <p:spPr bwMode="auto">
            <a:xfrm>
              <a:off x="2432649" y="34505"/>
              <a:ext cx="241300" cy="27559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5</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39" name="Text Box 2"/>
            <p:cNvSpPr txBox="1">
              <a:spLocks noChangeArrowheads="1"/>
            </p:cNvSpPr>
            <p:nvPr/>
          </p:nvSpPr>
          <p:spPr bwMode="auto">
            <a:xfrm>
              <a:off x="646981" y="767751"/>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12</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40" name="Text Box 2"/>
            <p:cNvSpPr txBox="1">
              <a:spLocks noChangeArrowheads="1"/>
            </p:cNvSpPr>
            <p:nvPr/>
          </p:nvSpPr>
          <p:spPr bwMode="auto">
            <a:xfrm>
              <a:off x="646981" y="1293962"/>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5</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41" name="Text Box 2"/>
            <p:cNvSpPr txBox="1">
              <a:spLocks noChangeArrowheads="1"/>
            </p:cNvSpPr>
            <p:nvPr/>
          </p:nvSpPr>
          <p:spPr bwMode="auto">
            <a:xfrm>
              <a:off x="1923690" y="1431985"/>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2</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42" name="Text Box 2"/>
            <p:cNvSpPr txBox="1">
              <a:spLocks noChangeArrowheads="1"/>
            </p:cNvSpPr>
            <p:nvPr/>
          </p:nvSpPr>
          <p:spPr bwMode="auto">
            <a:xfrm>
              <a:off x="1466490" y="1181819"/>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43" name="Text Box 2"/>
            <p:cNvSpPr txBox="1">
              <a:spLocks noChangeArrowheads="1"/>
            </p:cNvSpPr>
            <p:nvPr/>
          </p:nvSpPr>
          <p:spPr bwMode="auto">
            <a:xfrm>
              <a:off x="1923690" y="828136"/>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44" name="Text Box 2"/>
            <p:cNvSpPr txBox="1">
              <a:spLocks noChangeArrowheads="1"/>
            </p:cNvSpPr>
            <p:nvPr/>
          </p:nvSpPr>
          <p:spPr bwMode="auto">
            <a:xfrm>
              <a:off x="1768415" y="319177"/>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7</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45" name="Text Box 2"/>
            <p:cNvSpPr txBox="1">
              <a:spLocks noChangeArrowheads="1"/>
            </p:cNvSpPr>
            <p:nvPr/>
          </p:nvSpPr>
          <p:spPr bwMode="auto">
            <a:xfrm>
              <a:off x="2570671" y="750498"/>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3</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grpSp>
      <p:graphicFrame>
        <p:nvGraphicFramePr>
          <p:cNvPr id="59" name="Table 58"/>
          <p:cNvGraphicFramePr>
            <a:graphicFrameLocks noGrp="1"/>
          </p:cNvGraphicFramePr>
          <p:nvPr>
            <p:extLst>
              <p:ext uri="{D42A27DB-BD31-4B8C-83A1-F6EECF244321}">
                <p14:modId xmlns:p14="http://schemas.microsoft.com/office/powerpoint/2010/main" val="3870494108"/>
              </p:ext>
            </p:extLst>
          </p:nvPr>
        </p:nvGraphicFramePr>
        <p:xfrm>
          <a:off x="866564" y="5952331"/>
          <a:ext cx="2367280" cy="538164"/>
        </p:xfrm>
        <a:graphic>
          <a:graphicData uri="http://schemas.openxmlformats.org/drawingml/2006/table">
            <a:tbl>
              <a:tblPr firstRow="1" firstCol="1" bandRow="1">
                <a:tableStyleId>{5C22544A-7EE6-4342-B048-85BDC9FD1C3A}</a:tableStyleId>
              </a:tblPr>
              <a:tblGrid>
                <a:gridCol w="989330"/>
                <a:gridCol w="267970"/>
                <a:gridCol w="361950"/>
                <a:gridCol w="269875"/>
                <a:gridCol w="269875"/>
                <a:gridCol w="208280"/>
              </a:tblGrid>
              <a:tr h="0">
                <a:tc>
                  <a:txBody>
                    <a:bodyPr/>
                    <a:lstStyle/>
                    <a:p>
                      <a:pPr>
                        <a:lnSpc>
                          <a:spcPct val="107000"/>
                        </a:lnSpc>
                        <a:spcAft>
                          <a:spcPts val="0"/>
                        </a:spcAft>
                      </a:pPr>
                      <a:r>
                        <a:rPr lang="en-US" sz="1100">
                          <a:effectLst/>
                        </a:rPr>
                        <a:t>Node</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2</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3</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4</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5</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r h="0">
                <a:tc>
                  <a:txBody>
                    <a:bodyPr/>
                    <a:lstStyle/>
                    <a:p>
                      <a:pPr>
                        <a:lnSpc>
                          <a:spcPct val="107000"/>
                        </a:lnSpc>
                        <a:spcAft>
                          <a:spcPts val="0"/>
                        </a:spcAft>
                      </a:pPr>
                      <a:r>
                        <a:rPr lang="en-US" sz="1100">
                          <a:effectLst/>
                        </a:rPr>
                        <a:t>Visited[i]</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0</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0</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0</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0</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r h="0">
                <a:tc>
                  <a:txBody>
                    <a:bodyPr/>
                    <a:lstStyle/>
                    <a:p>
                      <a:pPr>
                        <a:lnSpc>
                          <a:spcPct val="107000"/>
                        </a:lnSpc>
                        <a:spcAft>
                          <a:spcPts val="0"/>
                        </a:spcAft>
                      </a:pPr>
                      <a:r>
                        <a:rPr lang="en-US" sz="1100">
                          <a:effectLst/>
                        </a:rPr>
                        <a:t>Distances[i]</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0</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12</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0</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dirty="0">
                          <a:effectLst/>
                        </a:rPr>
                        <a:t>7</a:t>
                      </a:r>
                      <a:endParaRPr lang="ro-RO" sz="11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bl>
          </a:graphicData>
        </a:graphic>
      </p:graphicFrame>
      <p:sp>
        <p:nvSpPr>
          <p:cNvPr id="60" name="Content Placeholder 2"/>
          <p:cNvSpPr txBox="1">
            <a:spLocks/>
          </p:cNvSpPr>
          <p:nvPr/>
        </p:nvSpPr>
        <p:spPr>
          <a:xfrm>
            <a:off x="6055579" y="2023941"/>
            <a:ext cx="5160954" cy="4424657"/>
          </a:xfrm>
          <a:prstGeom prst="rect">
            <a:avLst/>
          </a:prstGeom>
        </p:spPr>
        <p:txBody>
          <a:bodyPr vert="horz" lIns="91440" tIns="45720" rIns="91440" bIns="45720" rtlCol="0" anchor="ctr">
            <a:normAutofit fontScale="850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ro-RO" b="1" u="sng" dirty="0" smtClean="0">
                <a:solidFill>
                  <a:srgbClr val="465359"/>
                </a:solidFill>
              </a:rPr>
              <a:t>S</a:t>
            </a:r>
            <a:r>
              <a:rPr lang="en-US" b="1" u="sng" dirty="0" err="1" smtClean="0">
                <a:solidFill>
                  <a:srgbClr val="465359"/>
                </a:solidFill>
              </a:rPr>
              <a:t>tep</a:t>
            </a:r>
            <a:r>
              <a:rPr lang="en-US" b="1" u="sng" dirty="0" smtClean="0">
                <a:solidFill>
                  <a:srgbClr val="465359"/>
                </a:solidFill>
              </a:rPr>
              <a:t> </a:t>
            </a:r>
            <a:r>
              <a:rPr lang="ro-RO" b="1" u="sng" dirty="0" smtClean="0">
                <a:solidFill>
                  <a:srgbClr val="465359"/>
                </a:solidFill>
              </a:rPr>
              <a:t>II</a:t>
            </a:r>
            <a:r>
              <a:rPr lang="en-US" b="1" u="sng" dirty="0" smtClean="0">
                <a:solidFill>
                  <a:srgbClr val="465359"/>
                </a:solidFill>
              </a:rPr>
              <a:t>.</a:t>
            </a:r>
            <a:endParaRPr lang="ro-RO" b="1" u="sng" dirty="0" smtClean="0">
              <a:solidFill>
                <a:srgbClr val="465359"/>
              </a:solidFill>
            </a:endParaRPr>
          </a:p>
          <a:p>
            <a:pPr marL="0" indent="0">
              <a:buFont typeface="Wingdings 2" panose="05020102010507070707" pitchFamily="18" charset="2"/>
              <a:buNone/>
            </a:pPr>
            <a:endParaRPr lang="ro-RO" b="1" u="sng" dirty="0" smtClean="0">
              <a:solidFill>
                <a:srgbClr val="465359"/>
              </a:solidFill>
            </a:endParaRPr>
          </a:p>
          <a:p>
            <a:pPr marL="0" indent="0">
              <a:buFont typeface="Wingdings 2" panose="05020102010507070707" pitchFamily="18" charset="2"/>
              <a:buNone/>
            </a:pPr>
            <a:endParaRPr lang="ro-RO" b="1" u="sng" dirty="0">
              <a:solidFill>
                <a:srgbClr val="465359"/>
              </a:solidFill>
            </a:endParaRPr>
          </a:p>
          <a:p>
            <a:pPr marL="0" indent="0">
              <a:buFont typeface="Wingdings 2" panose="05020102010507070707" pitchFamily="18" charset="2"/>
              <a:buNone/>
            </a:pPr>
            <a:endParaRPr lang="ro-RO" b="1" u="sng" dirty="0" smtClean="0">
              <a:solidFill>
                <a:srgbClr val="465359"/>
              </a:solidFill>
            </a:endParaRPr>
          </a:p>
          <a:p>
            <a:pPr marL="0" indent="0">
              <a:buFont typeface="Wingdings 2" panose="05020102010507070707" pitchFamily="18" charset="2"/>
              <a:buNone/>
            </a:pPr>
            <a:endParaRPr lang="ro-RO" b="1" u="sng" dirty="0">
              <a:solidFill>
                <a:srgbClr val="465359"/>
              </a:solidFill>
            </a:endParaRPr>
          </a:p>
          <a:p>
            <a:pPr marL="0" indent="0">
              <a:buFont typeface="Wingdings 2" panose="05020102010507070707" pitchFamily="18" charset="2"/>
              <a:buNone/>
            </a:pPr>
            <a:endParaRPr lang="ro-RO" b="1" u="sng" dirty="0" smtClean="0">
              <a:solidFill>
                <a:srgbClr val="465359"/>
              </a:solidFill>
            </a:endParaRPr>
          </a:p>
          <a:p>
            <a:pPr marL="0" indent="0">
              <a:buFont typeface="Wingdings 2" panose="05020102010507070707" pitchFamily="18" charset="2"/>
              <a:buNone/>
            </a:pPr>
            <a:endParaRPr lang="ro-RO" b="1" u="sng" dirty="0" smtClean="0">
              <a:solidFill>
                <a:srgbClr val="465359"/>
              </a:solidFill>
            </a:endParaRPr>
          </a:p>
          <a:p>
            <a:pPr marL="0" indent="0">
              <a:buFont typeface="Wingdings 2" panose="05020102010507070707" pitchFamily="18" charset="2"/>
              <a:buNone/>
            </a:pPr>
            <a:endParaRPr lang="ro-RO" b="1" u="sng" dirty="0">
              <a:solidFill>
                <a:srgbClr val="465359"/>
              </a:solidFill>
            </a:endParaRPr>
          </a:p>
          <a:p>
            <a:r>
              <a:rPr lang="en-US" dirty="0">
                <a:solidFill>
                  <a:srgbClr val="465359"/>
                </a:solidFill>
              </a:rPr>
              <a:t>Node 4 is marked as visited and we notice it has paths to nodes 5 and 3. We can see that for node 7 the path {1, 4, 7} is cheaper (cost= 1+3) than the one from node 1 (cost=7), also now we have a path from the source node to node 3 (cost =1+2) so we update the table conformingly.</a:t>
            </a:r>
            <a:endParaRPr lang="ro-RO" dirty="0">
              <a:solidFill>
                <a:srgbClr val="465359"/>
              </a:solidFill>
            </a:endParaRPr>
          </a:p>
          <a:p>
            <a:r>
              <a:rPr lang="en-US" dirty="0">
                <a:solidFill>
                  <a:srgbClr val="465359"/>
                </a:solidFill>
              </a:rPr>
              <a:t>Next, we select node 3</a:t>
            </a:r>
            <a:r>
              <a:rPr lang="en-US" dirty="0" smtClean="0">
                <a:solidFill>
                  <a:srgbClr val="465359"/>
                </a:solidFill>
              </a:rPr>
              <a:t>.</a:t>
            </a:r>
            <a:endParaRPr lang="ro-RO" dirty="0" smtClean="0">
              <a:solidFill>
                <a:srgbClr val="465359"/>
              </a:solidFill>
            </a:endParaRPr>
          </a:p>
          <a:p>
            <a:pPr marL="0" indent="0">
              <a:buFont typeface="Wingdings 2" panose="05020102010507070707" pitchFamily="18" charset="2"/>
              <a:buNone/>
            </a:pPr>
            <a:endParaRPr lang="ro-RO" dirty="0" smtClean="0">
              <a:solidFill>
                <a:srgbClr val="465359"/>
              </a:solidFill>
            </a:endParaRPr>
          </a:p>
          <a:p>
            <a:endParaRPr lang="ro-RO" dirty="0">
              <a:solidFill>
                <a:srgbClr val="465359"/>
              </a:solidFill>
            </a:endParaRPr>
          </a:p>
        </p:txBody>
      </p:sp>
      <p:grpSp>
        <p:nvGrpSpPr>
          <p:cNvPr id="87" name="Group 86"/>
          <p:cNvGrpSpPr/>
          <p:nvPr/>
        </p:nvGrpSpPr>
        <p:grpSpPr>
          <a:xfrm>
            <a:off x="7130893" y="2271522"/>
            <a:ext cx="2932430" cy="1931670"/>
            <a:chOff x="0" y="0"/>
            <a:chExt cx="2932621" cy="1932221"/>
          </a:xfrm>
        </p:grpSpPr>
        <p:grpSp>
          <p:nvGrpSpPr>
            <p:cNvPr id="88" name="Group 87"/>
            <p:cNvGrpSpPr/>
            <p:nvPr/>
          </p:nvGrpSpPr>
          <p:grpSpPr>
            <a:xfrm>
              <a:off x="0" y="0"/>
              <a:ext cx="2803489" cy="1932221"/>
              <a:chOff x="0" y="0"/>
              <a:chExt cx="2803489" cy="1932221"/>
            </a:xfrm>
          </p:grpSpPr>
          <p:sp>
            <p:nvSpPr>
              <p:cNvPr id="101" name="Oval 100"/>
              <p:cNvSpPr/>
              <p:nvPr/>
            </p:nvSpPr>
            <p:spPr>
              <a:xfrm>
                <a:off x="1285336" y="629728"/>
                <a:ext cx="370840" cy="3708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SimSun" panose="02010600030101010101" pitchFamily="2" charset="-122"/>
                    <a:cs typeface="Arial" panose="020B0604020202020204" pitchFamily="34" charset="0"/>
                  </a:rPr>
                  <a:t> </a:t>
                </a:r>
                <a:endParaRPr lang="ro-RO" sz="1100">
                  <a:effectLst/>
                  <a:ea typeface="SimSun" panose="02010600030101010101" pitchFamily="2" charset="-122"/>
                  <a:cs typeface="Arial" panose="020B0604020202020204" pitchFamily="34" charset="0"/>
                </a:endParaRPr>
              </a:p>
            </p:txBody>
          </p:sp>
          <p:sp>
            <p:nvSpPr>
              <p:cNvPr id="102" name="Oval 101"/>
              <p:cNvSpPr/>
              <p:nvPr/>
            </p:nvSpPr>
            <p:spPr>
              <a:xfrm>
                <a:off x="0" y="1026543"/>
                <a:ext cx="370840" cy="37084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o-RO"/>
              </a:p>
            </p:txBody>
          </p:sp>
          <p:sp>
            <p:nvSpPr>
              <p:cNvPr id="103" name="Oval 102"/>
              <p:cNvSpPr/>
              <p:nvPr/>
            </p:nvSpPr>
            <p:spPr>
              <a:xfrm>
                <a:off x="2372264" y="0"/>
                <a:ext cx="370840" cy="37084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o-RO"/>
              </a:p>
            </p:txBody>
          </p:sp>
          <p:cxnSp>
            <p:nvCxnSpPr>
              <p:cNvPr id="104" name="Straight Arrow Connector 103"/>
              <p:cNvCxnSpPr/>
              <p:nvPr/>
            </p:nvCxnSpPr>
            <p:spPr>
              <a:xfrm flipH="1">
                <a:off x="370936" y="879894"/>
                <a:ext cx="914400" cy="2844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5" name="Oval 104"/>
              <p:cNvSpPr/>
              <p:nvPr/>
            </p:nvSpPr>
            <p:spPr>
              <a:xfrm>
                <a:off x="2432649" y="1233577"/>
                <a:ext cx="370840" cy="3708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o-RO"/>
              </a:p>
            </p:txBody>
          </p:sp>
          <p:cxnSp>
            <p:nvCxnSpPr>
              <p:cNvPr id="106" name="Straight Arrow Connector 105"/>
              <p:cNvCxnSpPr/>
              <p:nvPr/>
            </p:nvCxnSpPr>
            <p:spPr>
              <a:xfrm flipH="1" flipV="1">
                <a:off x="2570671" y="370936"/>
                <a:ext cx="34290" cy="8623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7" name="Straight Arrow Connector 106"/>
              <p:cNvCxnSpPr/>
              <p:nvPr/>
            </p:nvCxnSpPr>
            <p:spPr>
              <a:xfrm flipV="1">
                <a:off x="1656271" y="250166"/>
                <a:ext cx="715740" cy="4917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8" name="Straight Arrow Connector 107"/>
              <p:cNvCxnSpPr/>
              <p:nvPr/>
            </p:nvCxnSpPr>
            <p:spPr>
              <a:xfrm>
                <a:off x="319177" y="1354347"/>
                <a:ext cx="1000125" cy="3619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9" name="Oval 108"/>
              <p:cNvSpPr/>
              <p:nvPr/>
            </p:nvSpPr>
            <p:spPr>
              <a:xfrm>
                <a:off x="1319841" y="1561381"/>
                <a:ext cx="370840" cy="37084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o-RO"/>
              </a:p>
            </p:txBody>
          </p:sp>
          <p:cxnSp>
            <p:nvCxnSpPr>
              <p:cNvPr id="110" name="Straight Arrow Connector 109"/>
              <p:cNvCxnSpPr/>
              <p:nvPr/>
            </p:nvCxnSpPr>
            <p:spPr>
              <a:xfrm flipV="1">
                <a:off x="1466490" y="992037"/>
                <a:ext cx="8255" cy="568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p:cNvCxnSpPr/>
              <p:nvPr/>
            </p:nvCxnSpPr>
            <p:spPr>
              <a:xfrm flipH="1">
                <a:off x="1682151" y="1561381"/>
                <a:ext cx="801789" cy="1892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2" name="Straight Arrow Connector 111"/>
              <p:cNvCxnSpPr/>
              <p:nvPr/>
            </p:nvCxnSpPr>
            <p:spPr>
              <a:xfrm>
                <a:off x="1656271" y="879894"/>
                <a:ext cx="836295" cy="4140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89" name="Text Box 2"/>
            <p:cNvSpPr txBox="1">
              <a:spLocks noChangeArrowheads="1"/>
            </p:cNvSpPr>
            <p:nvPr/>
          </p:nvSpPr>
          <p:spPr bwMode="auto">
            <a:xfrm>
              <a:off x="1345720" y="681487"/>
              <a:ext cx="241300" cy="22415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solidFill>
                    <a:srgbClr val="FFFFFF"/>
                  </a:solidFill>
                  <a:effectLst/>
                  <a:latin typeface="Calibri" panose="020F0502020204030204" pitchFamily="34" charset="0"/>
                  <a:ea typeface="SimSun" panose="02010600030101010101" pitchFamily="2" charset="-122"/>
                  <a:cs typeface="Arial" panose="020B0604020202020204" pitchFamily="34" charset="0"/>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90" name="Text Box 2"/>
            <p:cNvSpPr txBox="1">
              <a:spLocks noChangeArrowheads="1"/>
            </p:cNvSpPr>
            <p:nvPr/>
          </p:nvSpPr>
          <p:spPr bwMode="auto">
            <a:xfrm>
              <a:off x="43129" y="1077995"/>
              <a:ext cx="241300" cy="275966"/>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2</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91" name="Text Box 2"/>
            <p:cNvSpPr txBox="1">
              <a:spLocks noChangeArrowheads="1"/>
            </p:cNvSpPr>
            <p:nvPr/>
          </p:nvSpPr>
          <p:spPr bwMode="auto">
            <a:xfrm>
              <a:off x="1371511" y="1612679"/>
              <a:ext cx="241300" cy="318991"/>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3</a:t>
              </a:r>
              <a:endParaRPr lang="ro-RO" sz="1100">
                <a:effectLst/>
                <a:latin typeface="Calibri" panose="020F0502020204030204" pitchFamily="34" charset="0"/>
                <a:ea typeface="SimSun" panose="02010600030101010101" pitchFamily="2" charset="-122"/>
                <a:cs typeface="Arial" panose="020B0604020202020204" pitchFamily="34" charset="0"/>
              </a:endParaRPr>
            </a:p>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 </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92" name="Text Box 2"/>
            <p:cNvSpPr txBox="1">
              <a:spLocks noChangeArrowheads="1"/>
            </p:cNvSpPr>
            <p:nvPr/>
          </p:nvSpPr>
          <p:spPr bwMode="auto">
            <a:xfrm>
              <a:off x="2475781" y="1293962"/>
              <a:ext cx="241300" cy="30162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solidFill>
                    <a:srgbClr val="FFFFFF"/>
                  </a:solidFill>
                  <a:effectLst/>
                  <a:latin typeface="Calibri" panose="020F0502020204030204" pitchFamily="34" charset="0"/>
                  <a:ea typeface="SimSun" panose="02010600030101010101" pitchFamily="2" charset="-122"/>
                  <a:cs typeface="Arial" panose="020B0604020202020204" pitchFamily="34" charset="0"/>
                </a:rPr>
                <a:t>4</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93" name="Text Box 2"/>
            <p:cNvSpPr txBox="1">
              <a:spLocks noChangeArrowheads="1"/>
            </p:cNvSpPr>
            <p:nvPr/>
          </p:nvSpPr>
          <p:spPr bwMode="auto">
            <a:xfrm>
              <a:off x="2432649" y="34505"/>
              <a:ext cx="241300" cy="27559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5</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94" name="Text Box 2"/>
            <p:cNvSpPr txBox="1">
              <a:spLocks noChangeArrowheads="1"/>
            </p:cNvSpPr>
            <p:nvPr/>
          </p:nvSpPr>
          <p:spPr bwMode="auto">
            <a:xfrm>
              <a:off x="646981" y="767751"/>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12</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95" name="Text Box 2"/>
            <p:cNvSpPr txBox="1">
              <a:spLocks noChangeArrowheads="1"/>
            </p:cNvSpPr>
            <p:nvPr/>
          </p:nvSpPr>
          <p:spPr bwMode="auto">
            <a:xfrm>
              <a:off x="646981" y="1293962"/>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5</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96" name="Text Box 2"/>
            <p:cNvSpPr txBox="1">
              <a:spLocks noChangeArrowheads="1"/>
            </p:cNvSpPr>
            <p:nvPr/>
          </p:nvSpPr>
          <p:spPr bwMode="auto">
            <a:xfrm>
              <a:off x="1923690" y="1431985"/>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2</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97" name="Text Box 2"/>
            <p:cNvSpPr txBox="1">
              <a:spLocks noChangeArrowheads="1"/>
            </p:cNvSpPr>
            <p:nvPr/>
          </p:nvSpPr>
          <p:spPr bwMode="auto">
            <a:xfrm>
              <a:off x="1466490" y="1181819"/>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98" name="Text Box 2"/>
            <p:cNvSpPr txBox="1">
              <a:spLocks noChangeArrowheads="1"/>
            </p:cNvSpPr>
            <p:nvPr/>
          </p:nvSpPr>
          <p:spPr bwMode="auto">
            <a:xfrm>
              <a:off x="1923690" y="828136"/>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99" name="Text Box 2"/>
            <p:cNvSpPr txBox="1">
              <a:spLocks noChangeArrowheads="1"/>
            </p:cNvSpPr>
            <p:nvPr/>
          </p:nvSpPr>
          <p:spPr bwMode="auto">
            <a:xfrm>
              <a:off x="1768415" y="319177"/>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7</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100" name="Text Box 2"/>
            <p:cNvSpPr txBox="1">
              <a:spLocks noChangeArrowheads="1"/>
            </p:cNvSpPr>
            <p:nvPr/>
          </p:nvSpPr>
          <p:spPr bwMode="auto">
            <a:xfrm>
              <a:off x="2570671" y="750498"/>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3</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grpSp>
      <p:graphicFrame>
        <p:nvGraphicFramePr>
          <p:cNvPr id="113" name="Table 112"/>
          <p:cNvGraphicFramePr>
            <a:graphicFrameLocks noGrp="1"/>
          </p:cNvGraphicFramePr>
          <p:nvPr>
            <p:extLst>
              <p:ext uri="{D42A27DB-BD31-4B8C-83A1-F6EECF244321}">
                <p14:modId xmlns:p14="http://schemas.microsoft.com/office/powerpoint/2010/main" val="2607949095"/>
              </p:ext>
            </p:extLst>
          </p:nvPr>
        </p:nvGraphicFramePr>
        <p:xfrm>
          <a:off x="6442964" y="6061879"/>
          <a:ext cx="2301875" cy="538164"/>
        </p:xfrm>
        <a:graphic>
          <a:graphicData uri="http://schemas.openxmlformats.org/drawingml/2006/table">
            <a:tbl>
              <a:tblPr firstRow="1" firstCol="1" bandRow="1">
                <a:tableStyleId>{5C22544A-7EE6-4342-B048-85BDC9FD1C3A}</a:tableStyleId>
              </a:tblPr>
              <a:tblGrid>
                <a:gridCol w="989330"/>
                <a:gridCol w="226695"/>
                <a:gridCol w="323850"/>
                <a:gridCol w="257175"/>
                <a:gridCol w="257175"/>
                <a:gridCol w="247650"/>
              </a:tblGrid>
              <a:tr h="0">
                <a:tc>
                  <a:txBody>
                    <a:bodyPr/>
                    <a:lstStyle/>
                    <a:p>
                      <a:pPr>
                        <a:lnSpc>
                          <a:spcPct val="107000"/>
                        </a:lnSpc>
                        <a:spcAft>
                          <a:spcPts val="0"/>
                        </a:spcAft>
                      </a:pPr>
                      <a:r>
                        <a:rPr lang="en-US" sz="1100">
                          <a:effectLst/>
                        </a:rPr>
                        <a:t>Node</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2</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3</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4</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5</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r h="0">
                <a:tc>
                  <a:txBody>
                    <a:bodyPr/>
                    <a:lstStyle/>
                    <a:p>
                      <a:pPr>
                        <a:lnSpc>
                          <a:spcPct val="107000"/>
                        </a:lnSpc>
                        <a:spcAft>
                          <a:spcPts val="0"/>
                        </a:spcAft>
                      </a:pPr>
                      <a:r>
                        <a:rPr lang="en-US" sz="1100">
                          <a:effectLst/>
                        </a:rPr>
                        <a:t>Visited[i]</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0</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0</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0</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r h="0">
                <a:tc>
                  <a:txBody>
                    <a:bodyPr/>
                    <a:lstStyle/>
                    <a:p>
                      <a:pPr>
                        <a:lnSpc>
                          <a:spcPct val="107000"/>
                        </a:lnSpc>
                        <a:spcAft>
                          <a:spcPts val="0"/>
                        </a:spcAft>
                      </a:pPr>
                      <a:r>
                        <a:rPr lang="en-US" sz="1100">
                          <a:effectLst/>
                        </a:rPr>
                        <a:t>Distances[i]</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0</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12</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3</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dirty="0">
                          <a:effectLst/>
                        </a:rPr>
                        <a:t>4</a:t>
                      </a:r>
                      <a:endParaRPr lang="ro-RO" sz="11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bl>
          </a:graphicData>
        </a:graphic>
      </p:graphicFrame>
      <p:cxnSp>
        <p:nvCxnSpPr>
          <p:cNvPr id="114" name="Straight Connector 113"/>
          <p:cNvCxnSpPr/>
          <p:nvPr/>
        </p:nvCxnSpPr>
        <p:spPr>
          <a:xfrm>
            <a:off x="5572125" y="1715956"/>
            <a:ext cx="28575" cy="4815473"/>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1998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rgbClr val="ED8428"/>
                </a:solidFill>
              </a:rPr>
              <a:t>Execution Example</a:t>
            </a:r>
            <a:endParaRPr lang="ro-RO" dirty="0">
              <a:solidFill>
                <a:srgbClr val="ED8428"/>
              </a:solidFill>
            </a:endParaRPr>
          </a:p>
        </p:txBody>
      </p:sp>
      <p:sp>
        <p:nvSpPr>
          <p:cNvPr id="4" name="Rectangle 27"/>
          <p:cNvSpPr>
            <a:spLocks noChangeArrowheads="1"/>
          </p:cNvSpPr>
          <p:nvPr/>
        </p:nvSpPr>
        <p:spPr bwMode="auto">
          <a:xfrm>
            <a:off x="285750" y="-762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smtClean="0">
                <a:ln>
                  <a:noFill/>
                </a:ln>
                <a:solidFill>
                  <a:schemeClr val="tx1"/>
                </a:solidFill>
                <a:effectLst/>
                <a:latin typeface="Calibri" panose="020F0502020204030204" pitchFamily="34" charset="0"/>
                <a:ea typeface="SimSun" panose="02010600030101010101" pitchFamily="2" charset="-122"/>
                <a:cs typeface="Arial" panose="020B0604020202020204" pitchFamily="34" charset="0"/>
              </a:rPr>
              <a:t>We consider the following graph:</a:t>
            </a:r>
            <a:endParaRPr kumimoji="0" lang="ro-RO" altLang="ja-JP" sz="1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o-RO" altLang="ja-JP" sz="1800" b="0" i="0" u="none" strike="noStrike" cap="none" normalizeH="0" baseline="0" smtClean="0">
              <a:ln>
                <a:noFill/>
              </a:ln>
              <a:solidFill>
                <a:schemeClr val="tx1"/>
              </a:solidFill>
              <a:effectLst/>
              <a:latin typeface="Arial" panose="020B0604020202020204" pitchFamily="34" charset="0"/>
            </a:endParaRPr>
          </a:p>
        </p:txBody>
      </p:sp>
      <p:sp>
        <p:nvSpPr>
          <p:cNvPr id="31" name="Rectangle 41"/>
          <p:cNvSpPr>
            <a:spLocks noChangeArrowheads="1"/>
          </p:cNvSpPr>
          <p:nvPr/>
        </p:nvSpPr>
        <p:spPr bwMode="auto">
          <a:xfrm>
            <a:off x="28575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o-RO"/>
          </a:p>
        </p:txBody>
      </p:sp>
      <p:sp>
        <p:nvSpPr>
          <p:cNvPr id="60" name="Content Placeholder 2"/>
          <p:cNvSpPr txBox="1">
            <a:spLocks/>
          </p:cNvSpPr>
          <p:nvPr/>
        </p:nvSpPr>
        <p:spPr>
          <a:xfrm>
            <a:off x="457367" y="1911364"/>
            <a:ext cx="5160954" cy="442465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ro-RO" sz="1500" b="1" u="sng" dirty="0" smtClean="0">
                <a:solidFill>
                  <a:srgbClr val="465359"/>
                </a:solidFill>
              </a:rPr>
              <a:t>S</a:t>
            </a:r>
            <a:r>
              <a:rPr lang="en-US" sz="1500" b="1" u="sng" dirty="0" err="1" smtClean="0">
                <a:solidFill>
                  <a:srgbClr val="465359"/>
                </a:solidFill>
              </a:rPr>
              <a:t>tep</a:t>
            </a:r>
            <a:r>
              <a:rPr lang="en-US" sz="1500" b="1" u="sng" dirty="0" smtClean="0">
                <a:solidFill>
                  <a:srgbClr val="465359"/>
                </a:solidFill>
              </a:rPr>
              <a:t> </a:t>
            </a:r>
            <a:r>
              <a:rPr lang="ro-RO" sz="1500" b="1" u="sng" dirty="0" smtClean="0">
                <a:solidFill>
                  <a:srgbClr val="465359"/>
                </a:solidFill>
              </a:rPr>
              <a:t>III</a:t>
            </a:r>
            <a:r>
              <a:rPr lang="en-US" sz="1500" b="1" u="sng" dirty="0" smtClean="0">
                <a:solidFill>
                  <a:srgbClr val="465359"/>
                </a:solidFill>
              </a:rPr>
              <a:t>.</a:t>
            </a:r>
            <a:endParaRPr lang="ro-RO" sz="1500" b="1" u="sng" dirty="0" smtClean="0">
              <a:solidFill>
                <a:srgbClr val="465359"/>
              </a:solidFill>
            </a:endParaRPr>
          </a:p>
          <a:p>
            <a:pPr marL="0" indent="0">
              <a:buFont typeface="Wingdings 2" panose="05020102010507070707" pitchFamily="18" charset="2"/>
              <a:buNone/>
            </a:pPr>
            <a:endParaRPr lang="ro-RO" sz="1500" b="1" u="sng" dirty="0" smtClean="0">
              <a:solidFill>
                <a:srgbClr val="465359"/>
              </a:solidFill>
            </a:endParaRPr>
          </a:p>
          <a:p>
            <a:pPr marL="0" indent="0">
              <a:buFont typeface="Wingdings 2" panose="05020102010507070707" pitchFamily="18" charset="2"/>
              <a:buNone/>
            </a:pPr>
            <a:endParaRPr lang="ro-RO" sz="1500" b="1" u="sng" dirty="0">
              <a:solidFill>
                <a:srgbClr val="465359"/>
              </a:solidFill>
            </a:endParaRPr>
          </a:p>
          <a:p>
            <a:pPr marL="0" indent="0">
              <a:buFont typeface="Wingdings 2" panose="05020102010507070707" pitchFamily="18" charset="2"/>
              <a:buNone/>
            </a:pPr>
            <a:endParaRPr lang="ro-RO" sz="1500" b="1" u="sng" dirty="0" smtClean="0">
              <a:solidFill>
                <a:srgbClr val="465359"/>
              </a:solidFill>
            </a:endParaRPr>
          </a:p>
          <a:p>
            <a:pPr marL="0" indent="0">
              <a:buFont typeface="Wingdings 2" panose="05020102010507070707" pitchFamily="18" charset="2"/>
              <a:buNone/>
            </a:pPr>
            <a:endParaRPr lang="ro-RO" sz="1500" b="1" u="sng" dirty="0">
              <a:solidFill>
                <a:srgbClr val="465359"/>
              </a:solidFill>
            </a:endParaRPr>
          </a:p>
          <a:p>
            <a:pPr marL="0" indent="0">
              <a:buFont typeface="Wingdings 2" panose="05020102010507070707" pitchFamily="18" charset="2"/>
              <a:buNone/>
            </a:pPr>
            <a:endParaRPr lang="ro-RO" sz="1500" b="1" u="sng" dirty="0" smtClean="0">
              <a:solidFill>
                <a:srgbClr val="465359"/>
              </a:solidFill>
            </a:endParaRPr>
          </a:p>
          <a:p>
            <a:pPr marL="0" indent="0">
              <a:buFont typeface="Wingdings 2" panose="05020102010507070707" pitchFamily="18" charset="2"/>
              <a:buNone/>
            </a:pPr>
            <a:endParaRPr lang="ro-RO" sz="1500" b="1" u="sng" dirty="0" smtClean="0">
              <a:solidFill>
                <a:srgbClr val="465359"/>
              </a:solidFill>
            </a:endParaRPr>
          </a:p>
          <a:p>
            <a:pPr marL="0" indent="0">
              <a:buFont typeface="Wingdings 2" panose="05020102010507070707" pitchFamily="18" charset="2"/>
              <a:buNone/>
            </a:pPr>
            <a:endParaRPr lang="ro-RO" sz="1500" b="1" u="sng" dirty="0">
              <a:solidFill>
                <a:srgbClr val="465359"/>
              </a:solidFill>
            </a:endParaRPr>
          </a:p>
          <a:p>
            <a:r>
              <a:rPr lang="en-US" sz="1500" dirty="0">
                <a:solidFill>
                  <a:srgbClr val="465359"/>
                </a:solidFill>
              </a:rPr>
              <a:t>Node 3 is marked as visited and we see it has a path to node 1. This does not influence any of the distances that were previously computed so we select node 5.</a:t>
            </a:r>
            <a:endParaRPr lang="ro-RO" sz="1500" dirty="0">
              <a:solidFill>
                <a:srgbClr val="465359"/>
              </a:solidFill>
            </a:endParaRPr>
          </a:p>
          <a:p>
            <a:pPr marL="0" indent="0">
              <a:buFont typeface="Wingdings 2" panose="05020102010507070707" pitchFamily="18" charset="2"/>
              <a:buNone/>
            </a:pPr>
            <a:endParaRPr lang="ro-RO" sz="1500" dirty="0" smtClean="0">
              <a:solidFill>
                <a:srgbClr val="465359"/>
              </a:solidFill>
            </a:endParaRPr>
          </a:p>
          <a:p>
            <a:endParaRPr lang="ro-RO" sz="1500" dirty="0">
              <a:solidFill>
                <a:srgbClr val="465359"/>
              </a:solidFill>
            </a:endParaRPr>
          </a:p>
        </p:txBody>
      </p:sp>
      <p:grpSp>
        <p:nvGrpSpPr>
          <p:cNvPr id="62" name="Group 61"/>
          <p:cNvGrpSpPr/>
          <p:nvPr/>
        </p:nvGrpSpPr>
        <p:grpSpPr>
          <a:xfrm>
            <a:off x="1158784" y="2200310"/>
            <a:ext cx="2932430" cy="1931670"/>
            <a:chOff x="0" y="0"/>
            <a:chExt cx="2932621" cy="1932221"/>
          </a:xfrm>
        </p:grpSpPr>
        <p:grpSp>
          <p:nvGrpSpPr>
            <p:cNvPr id="63" name="Group 62"/>
            <p:cNvGrpSpPr/>
            <p:nvPr/>
          </p:nvGrpSpPr>
          <p:grpSpPr>
            <a:xfrm>
              <a:off x="0" y="0"/>
              <a:ext cx="2803489" cy="1932221"/>
              <a:chOff x="0" y="0"/>
              <a:chExt cx="2803489" cy="1932221"/>
            </a:xfrm>
          </p:grpSpPr>
          <p:sp>
            <p:nvSpPr>
              <p:cNvPr id="76" name="Oval 75"/>
              <p:cNvSpPr/>
              <p:nvPr/>
            </p:nvSpPr>
            <p:spPr>
              <a:xfrm>
                <a:off x="1285336" y="629728"/>
                <a:ext cx="370840" cy="3708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SimSun" panose="02010600030101010101" pitchFamily="2" charset="-122"/>
                    <a:cs typeface="Arial" panose="020B0604020202020204" pitchFamily="34" charset="0"/>
                  </a:rPr>
                  <a:t> </a:t>
                </a:r>
                <a:endParaRPr lang="ro-RO" sz="1100">
                  <a:effectLst/>
                  <a:ea typeface="SimSun" panose="02010600030101010101" pitchFamily="2" charset="-122"/>
                  <a:cs typeface="Arial" panose="020B0604020202020204" pitchFamily="34" charset="0"/>
                </a:endParaRPr>
              </a:p>
            </p:txBody>
          </p:sp>
          <p:sp>
            <p:nvSpPr>
              <p:cNvPr id="77" name="Oval 76"/>
              <p:cNvSpPr/>
              <p:nvPr/>
            </p:nvSpPr>
            <p:spPr>
              <a:xfrm>
                <a:off x="0" y="1026543"/>
                <a:ext cx="370840" cy="37084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o-RO"/>
              </a:p>
            </p:txBody>
          </p:sp>
          <p:sp>
            <p:nvSpPr>
              <p:cNvPr id="78" name="Oval 77"/>
              <p:cNvSpPr/>
              <p:nvPr/>
            </p:nvSpPr>
            <p:spPr>
              <a:xfrm>
                <a:off x="2372264" y="0"/>
                <a:ext cx="370840" cy="37084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o-RO"/>
              </a:p>
            </p:txBody>
          </p:sp>
          <p:cxnSp>
            <p:nvCxnSpPr>
              <p:cNvPr id="79" name="Straight Arrow Connector 78"/>
              <p:cNvCxnSpPr/>
              <p:nvPr/>
            </p:nvCxnSpPr>
            <p:spPr>
              <a:xfrm flipH="1">
                <a:off x="370936" y="879894"/>
                <a:ext cx="914400" cy="2844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0" name="Oval 79"/>
              <p:cNvSpPr/>
              <p:nvPr/>
            </p:nvSpPr>
            <p:spPr>
              <a:xfrm>
                <a:off x="2432649" y="1233577"/>
                <a:ext cx="370840" cy="3708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o-RO"/>
              </a:p>
            </p:txBody>
          </p:sp>
          <p:cxnSp>
            <p:nvCxnSpPr>
              <p:cNvPr id="81" name="Straight Arrow Connector 80"/>
              <p:cNvCxnSpPr/>
              <p:nvPr/>
            </p:nvCxnSpPr>
            <p:spPr>
              <a:xfrm flipH="1" flipV="1">
                <a:off x="2570671" y="370936"/>
                <a:ext cx="34290" cy="8623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Straight Arrow Connector 81"/>
              <p:cNvCxnSpPr/>
              <p:nvPr/>
            </p:nvCxnSpPr>
            <p:spPr>
              <a:xfrm flipV="1">
                <a:off x="1656271" y="250166"/>
                <a:ext cx="715740" cy="4917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3" name="Straight Arrow Connector 82"/>
              <p:cNvCxnSpPr/>
              <p:nvPr/>
            </p:nvCxnSpPr>
            <p:spPr>
              <a:xfrm>
                <a:off x="319177" y="1354347"/>
                <a:ext cx="1000125" cy="3619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4" name="Oval 83"/>
              <p:cNvSpPr/>
              <p:nvPr/>
            </p:nvSpPr>
            <p:spPr>
              <a:xfrm>
                <a:off x="1319841" y="1561381"/>
                <a:ext cx="370840" cy="3708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o-RO"/>
              </a:p>
            </p:txBody>
          </p:sp>
          <p:cxnSp>
            <p:nvCxnSpPr>
              <p:cNvPr id="85" name="Straight Arrow Connector 84"/>
              <p:cNvCxnSpPr/>
              <p:nvPr/>
            </p:nvCxnSpPr>
            <p:spPr>
              <a:xfrm flipV="1">
                <a:off x="1466490" y="992037"/>
                <a:ext cx="8255" cy="5689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6" name="Straight Arrow Connector 85"/>
              <p:cNvCxnSpPr/>
              <p:nvPr/>
            </p:nvCxnSpPr>
            <p:spPr>
              <a:xfrm flipH="1">
                <a:off x="1682151" y="1561381"/>
                <a:ext cx="801789" cy="1892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4" name="Straight Arrow Connector 113"/>
              <p:cNvCxnSpPr/>
              <p:nvPr/>
            </p:nvCxnSpPr>
            <p:spPr>
              <a:xfrm>
                <a:off x="1656271" y="879894"/>
                <a:ext cx="836295" cy="4140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64" name="Text Box 2"/>
            <p:cNvSpPr txBox="1">
              <a:spLocks noChangeArrowheads="1"/>
            </p:cNvSpPr>
            <p:nvPr/>
          </p:nvSpPr>
          <p:spPr bwMode="auto">
            <a:xfrm>
              <a:off x="1345720" y="681487"/>
              <a:ext cx="241300" cy="22415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solidFill>
                    <a:srgbClr val="FFFFFF"/>
                  </a:solidFill>
                  <a:effectLst/>
                  <a:latin typeface="Calibri" panose="020F0502020204030204" pitchFamily="34" charset="0"/>
                  <a:ea typeface="SimSun" panose="02010600030101010101" pitchFamily="2" charset="-122"/>
                  <a:cs typeface="Arial" panose="020B0604020202020204" pitchFamily="34" charset="0"/>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65" name="Text Box 2"/>
            <p:cNvSpPr txBox="1">
              <a:spLocks noChangeArrowheads="1"/>
            </p:cNvSpPr>
            <p:nvPr/>
          </p:nvSpPr>
          <p:spPr bwMode="auto">
            <a:xfrm>
              <a:off x="43129" y="1077995"/>
              <a:ext cx="241300" cy="275966"/>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2</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66" name="Text Box 2"/>
            <p:cNvSpPr txBox="1">
              <a:spLocks noChangeArrowheads="1"/>
            </p:cNvSpPr>
            <p:nvPr/>
          </p:nvSpPr>
          <p:spPr bwMode="auto">
            <a:xfrm>
              <a:off x="1371511" y="1612679"/>
              <a:ext cx="241300" cy="318991"/>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solidFill>
                    <a:srgbClr val="FFFFFF"/>
                  </a:solidFill>
                  <a:effectLst/>
                  <a:latin typeface="Calibri" panose="020F0502020204030204" pitchFamily="34" charset="0"/>
                  <a:ea typeface="SimSun" panose="02010600030101010101" pitchFamily="2" charset="-122"/>
                  <a:cs typeface="Arial" panose="020B0604020202020204" pitchFamily="34" charset="0"/>
                </a:rPr>
                <a:t>3</a:t>
              </a:r>
              <a:endParaRPr lang="ro-RO" sz="1100">
                <a:effectLst/>
                <a:latin typeface="Calibri" panose="020F0502020204030204" pitchFamily="34" charset="0"/>
                <a:ea typeface="SimSun" panose="02010600030101010101" pitchFamily="2" charset="-122"/>
                <a:cs typeface="Arial" panose="020B0604020202020204" pitchFamily="34" charset="0"/>
              </a:endParaRPr>
            </a:p>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 </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67" name="Text Box 2"/>
            <p:cNvSpPr txBox="1">
              <a:spLocks noChangeArrowheads="1"/>
            </p:cNvSpPr>
            <p:nvPr/>
          </p:nvSpPr>
          <p:spPr bwMode="auto">
            <a:xfrm>
              <a:off x="2475781" y="1293962"/>
              <a:ext cx="241300" cy="30162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solidFill>
                    <a:srgbClr val="FFFFFF"/>
                  </a:solidFill>
                  <a:effectLst/>
                  <a:latin typeface="Calibri" panose="020F0502020204030204" pitchFamily="34" charset="0"/>
                  <a:ea typeface="SimSun" panose="02010600030101010101" pitchFamily="2" charset="-122"/>
                  <a:cs typeface="Arial" panose="020B0604020202020204" pitchFamily="34" charset="0"/>
                </a:rPr>
                <a:t>4</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68" name="Text Box 2"/>
            <p:cNvSpPr txBox="1">
              <a:spLocks noChangeArrowheads="1"/>
            </p:cNvSpPr>
            <p:nvPr/>
          </p:nvSpPr>
          <p:spPr bwMode="auto">
            <a:xfrm>
              <a:off x="2432649" y="34505"/>
              <a:ext cx="241300" cy="27559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5</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69" name="Text Box 2"/>
            <p:cNvSpPr txBox="1">
              <a:spLocks noChangeArrowheads="1"/>
            </p:cNvSpPr>
            <p:nvPr/>
          </p:nvSpPr>
          <p:spPr bwMode="auto">
            <a:xfrm>
              <a:off x="646981" y="767751"/>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12</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70" name="Text Box 2"/>
            <p:cNvSpPr txBox="1">
              <a:spLocks noChangeArrowheads="1"/>
            </p:cNvSpPr>
            <p:nvPr/>
          </p:nvSpPr>
          <p:spPr bwMode="auto">
            <a:xfrm>
              <a:off x="646981" y="1293962"/>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5</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71" name="Text Box 2"/>
            <p:cNvSpPr txBox="1">
              <a:spLocks noChangeArrowheads="1"/>
            </p:cNvSpPr>
            <p:nvPr/>
          </p:nvSpPr>
          <p:spPr bwMode="auto">
            <a:xfrm>
              <a:off x="1923690" y="1431985"/>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2</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72" name="Text Box 2"/>
            <p:cNvSpPr txBox="1">
              <a:spLocks noChangeArrowheads="1"/>
            </p:cNvSpPr>
            <p:nvPr/>
          </p:nvSpPr>
          <p:spPr bwMode="auto">
            <a:xfrm>
              <a:off x="1466490" y="1181819"/>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73" name="Text Box 2"/>
            <p:cNvSpPr txBox="1">
              <a:spLocks noChangeArrowheads="1"/>
            </p:cNvSpPr>
            <p:nvPr/>
          </p:nvSpPr>
          <p:spPr bwMode="auto">
            <a:xfrm>
              <a:off x="1923690" y="828136"/>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74" name="Text Box 2"/>
            <p:cNvSpPr txBox="1">
              <a:spLocks noChangeArrowheads="1"/>
            </p:cNvSpPr>
            <p:nvPr/>
          </p:nvSpPr>
          <p:spPr bwMode="auto">
            <a:xfrm>
              <a:off x="1768415" y="319177"/>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7</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75" name="Text Box 2"/>
            <p:cNvSpPr txBox="1">
              <a:spLocks noChangeArrowheads="1"/>
            </p:cNvSpPr>
            <p:nvPr/>
          </p:nvSpPr>
          <p:spPr bwMode="auto">
            <a:xfrm>
              <a:off x="2570671" y="750498"/>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3</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grpSp>
      <p:cxnSp>
        <p:nvCxnSpPr>
          <p:cNvPr id="115" name="Straight Connector 114"/>
          <p:cNvCxnSpPr/>
          <p:nvPr/>
        </p:nvCxnSpPr>
        <p:spPr>
          <a:xfrm>
            <a:off x="6096000" y="1715956"/>
            <a:ext cx="28575" cy="4815473"/>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941563969"/>
              </p:ext>
            </p:extLst>
          </p:nvPr>
        </p:nvGraphicFramePr>
        <p:xfrm>
          <a:off x="953715" y="5771356"/>
          <a:ext cx="2282825" cy="538164"/>
        </p:xfrm>
        <a:graphic>
          <a:graphicData uri="http://schemas.openxmlformats.org/drawingml/2006/table">
            <a:tbl>
              <a:tblPr firstRow="1" firstCol="1" bandRow="1">
                <a:tableStyleId>{5C22544A-7EE6-4342-B048-85BDC9FD1C3A}</a:tableStyleId>
              </a:tblPr>
              <a:tblGrid>
                <a:gridCol w="989330"/>
                <a:gridCol w="255270"/>
                <a:gridCol w="285750"/>
                <a:gridCol w="238125"/>
                <a:gridCol w="247650"/>
                <a:gridCol w="266700"/>
              </a:tblGrid>
              <a:tr h="0">
                <a:tc>
                  <a:txBody>
                    <a:bodyPr/>
                    <a:lstStyle/>
                    <a:p>
                      <a:pPr>
                        <a:lnSpc>
                          <a:spcPct val="107000"/>
                        </a:lnSpc>
                        <a:spcAft>
                          <a:spcPts val="0"/>
                        </a:spcAft>
                      </a:pPr>
                      <a:r>
                        <a:rPr lang="en-US" sz="1100">
                          <a:effectLst/>
                        </a:rPr>
                        <a:t>Node</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2</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3</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4</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5</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r h="0">
                <a:tc>
                  <a:txBody>
                    <a:bodyPr/>
                    <a:lstStyle/>
                    <a:p>
                      <a:pPr>
                        <a:lnSpc>
                          <a:spcPct val="107000"/>
                        </a:lnSpc>
                        <a:spcAft>
                          <a:spcPts val="0"/>
                        </a:spcAft>
                      </a:pPr>
                      <a:r>
                        <a:rPr lang="en-US" sz="1100">
                          <a:effectLst/>
                        </a:rPr>
                        <a:t>Visited[i]</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0</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0</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r h="0">
                <a:tc>
                  <a:txBody>
                    <a:bodyPr/>
                    <a:lstStyle/>
                    <a:p>
                      <a:pPr>
                        <a:lnSpc>
                          <a:spcPct val="107000"/>
                        </a:lnSpc>
                        <a:spcAft>
                          <a:spcPts val="0"/>
                        </a:spcAft>
                      </a:pPr>
                      <a:r>
                        <a:rPr lang="en-US" sz="1100">
                          <a:effectLst/>
                        </a:rPr>
                        <a:t>Distances[i]</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0</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12</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3</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dirty="0">
                          <a:effectLst/>
                        </a:rPr>
                        <a:t>4</a:t>
                      </a:r>
                      <a:endParaRPr lang="ro-RO" sz="11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bl>
          </a:graphicData>
        </a:graphic>
      </p:graphicFrame>
      <p:sp>
        <p:nvSpPr>
          <p:cNvPr id="116" name="Content Placeholder 2"/>
          <p:cNvSpPr txBox="1">
            <a:spLocks/>
          </p:cNvSpPr>
          <p:nvPr/>
        </p:nvSpPr>
        <p:spPr>
          <a:xfrm>
            <a:off x="6287214" y="1911364"/>
            <a:ext cx="5160954" cy="442465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ro-RO" sz="1500" b="1" u="sng" dirty="0" smtClean="0">
                <a:solidFill>
                  <a:srgbClr val="465359"/>
                </a:solidFill>
              </a:rPr>
              <a:t>S</a:t>
            </a:r>
            <a:r>
              <a:rPr lang="en-US" sz="1500" b="1" u="sng" dirty="0" err="1" smtClean="0">
                <a:solidFill>
                  <a:srgbClr val="465359"/>
                </a:solidFill>
              </a:rPr>
              <a:t>tep</a:t>
            </a:r>
            <a:r>
              <a:rPr lang="en-US" sz="1500" b="1" u="sng" dirty="0" smtClean="0">
                <a:solidFill>
                  <a:srgbClr val="465359"/>
                </a:solidFill>
              </a:rPr>
              <a:t> </a:t>
            </a:r>
            <a:r>
              <a:rPr lang="ro-RO" sz="1500" b="1" u="sng" dirty="0" smtClean="0">
                <a:solidFill>
                  <a:srgbClr val="465359"/>
                </a:solidFill>
              </a:rPr>
              <a:t>IV</a:t>
            </a:r>
            <a:r>
              <a:rPr lang="en-US" sz="1500" b="1" u="sng" dirty="0" smtClean="0">
                <a:solidFill>
                  <a:srgbClr val="465359"/>
                </a:solidFill>
              </a:rPr>
              <a:t>.</a:t>
            </a:r>
            <a:endParaRPr lang="ro-RO" sz="1500" b="1" u="sng" dirty="0" smtClean="0">
              <a:solidFill>
                <a:srgbClr val="465359"/>
              </a:solidFill>
            </a:endParaRPr>
          </a:p>
          <a:p>
            <a:pPr marL="0" indent="0">
              <a:buFont typeface="Wingdings 2" panose="05020102010507070707" pitchFamily="18" charset="2"/>
              <a:buNone/>
            </a:pPr>
            <a:endParaRPr lang="ro-RO" sz="1500" b="1" u="sng" dirty="0" smtClean="0">
              <a:solidFill>
                <a:srgbClr val="465359"/>
              </a:solidFill>
            </a:endParaRPr>
          </a:p>
          <a:p>
            <a:pPr marL="0" indent="0">
              <a:buFont typeface="Wingdings 2" panose="05020102010507070707" pitchFamily="18" charset="2"/>
              <a:buNone/>
            </a:pPr>
            <a:endParaRPr lang="ro-RO" sz="1500" b="1" u="sng" dirty="0">
              <a:solidFill>
                <a:srgbClr val="465359"/>
              </a:solidFill>
            </a:endParaRPr>
          </a:p>
          <a:p>
            <a:pPr marL="0" indent="0">
              <a:buFont typeface="Wingdings 2" panose="05020102010507070707" pitchFamily="18" charset="2"/>
              <a:buNone/>
            </a:pPr>
            <a:endParaRPr lang="ro-RO" sz="1500" b="1" u="sng" dirty="0" smtClean="0">
              <a:solidFill>
                <a:srgbClr val="465359"/>
              </a:solidFill>
            </a:endParaRPr>
          </a:p>
          <a:p>
            <a:pPr marL="0" indent="0">
              <a:buFont typeface="Wingdings 2" panose="05020102010507070707" pitchFamily="18" charset="2"/>
              <a:buNone/>
            </a:pPr>
            <a:endParaRPr lang="ro-RO" sz="1500" b="1" u="sng" dirty="0">
              <a:solidFill>
                <a:srgbClr val="465359"/>
              </a:solidFill>
            </a:endParaRPr>
          </a:p>
          <a:p>
            <a:pPr marL="0" indent="0">
              <a:buFont typeface="Wingdings 2" panose="05020102010507070707" pitchFamily="18" charset="2"/>
              <a:buNone/>
            </a:pPr>
            <a:endParaRPr lang="ro-RO" sz="1500" b="1" u="sng" dirty="0" smtClean="0">
              <a:solidFill>
                <a:srgbClr val="465359"/>
              </a:solidFill>
            </a:endParaRPr>
          </a:p>
          <a:p>
            <a:pPr marL="0" indent="0">
              <a:buFont typeface="Wingdings 2" panose="05020102010507070707" pitchFamily="18" charset="2"/>
              <a:buNone/>
            </a:pPr>
            <a:endParaRPr lang="ro-RO" sz="1500" b="1" u="sng" dirty="0" smtClean="0">
              <a:solidFill>
                <a:srgbClr val="465359"/>
              </a:solidFill>
            </a:endParaRPr>
          </a:p>
          <a:p>
            <a:pPr marL="0" indent="0">
              <a:buFont typeface="Wingdings 2" panose="05020102010507070707" pitchFamily="18" charset="2"/>
              <a:buNone/>
            </a:pPr>
            <a:endParaRPr lang="ro-RO" sz="1500" b="1" u="sng" dirty="0">
              <a:solidFill>
                <a:srgbClr val="465359"/>
              </a:solidFill>
            </a:endParaRPr>
          </a:p>
          <a:p>
            <a:r>
              <a:rPr lang="en-US" sz="1500" dirty="0">
                <a:solidFill>
                  <a:srgbClr val="465359"/>
                </a:solidFill>
              </a:rPr>
              <a:t>Node 5 is marked as visited and since it does not have any path to any node, the distances will not be modified. </a:t>
            </a:r>
            <a:endParaRPr lang="ro-RO" sz="1500" dirty="0">
              <a:solidFill>
                <a:srgbClr val="465359"/>
              </a:solidFill>
            </a:endParaRPr>
          </a:p>
          <a:p>
            <a:r>
              <a:rPr lang="en-US" sz="1500" dirty="0">
                <a:solidFill>
                  <a:srgbClr val="465359"/>
                </a:solidFill>
              </a:rPr>
              <a:t>Next, we select node 2.</a:t>
            </a:r>
            <a:endParaRPr lang="ro-RO" sz="1500" dirty="0">
              <a:solidFill>
                <a:srgbClr val="465359"/>
              </a:solidFill>
            </a:endParaRPr>
          </a:p>
          <a:p>
            <a:pPr marL="0" indent="0">
              <a:buFont typeface="Wingdings 2" panose="05020102010507070707" pitchFamily="18" charset="2"/>
              <a:buNone/>
            </a:pPr>
            <a:endParaRPr lang="ro-RO" sz="1500" dirty="0" smtClean="0">
              <a:solidFill>
                <a:srgbClr val="465359"/>
              </a:solidFill>
            </a:endParaRPr>
          </a:p>
          <a:p>
            <a:endParaRPr lang="ro-RO" sz="1500" dirty="0">
              <a:solidFill>
                <a:srgbClr val="465359"/>
              </a:solidFill>
            </a:endParaRPr>
          </a:p>
        </p:txBody>
      </p:sp>
      <p:grpSp>
        <p:nvGrpSpPr>
          <p:cNvPr id="117" name="Group 116"/>
          <p:cNvGrpSpPr/>
          <p:nvPr/>
        </p:nvGrpSpPr>
        <p:grpSpPr>
          <a:xfrm>
            <a:off x="7225632" y="2226158"/>
            <a:ext cx="2932430" cy="1931670"/>
            <a:chOff x="0" y="0"/>
            <a:chExt cx="2932621" cy="1932221"/>
          </a:xfrm>
        </p:grpSpPr>
        <p:grpSp>
          <p:nvGrpSpPr>
            <p:cNvPr id="118" name="Group 117"/>
            <p:cNvGrpSpPr/>
            <p:nvPr/>
          </p:nvGrpSpPr>
          <p:grpSpPr>
            <a:xfrm>
              <a:off x="0" y="0"/>
              <a:ext cx="2803489" cy="1932221"/>
              <a:chOff x="0" y="0"/>
              <a:chExt cx="2803489" cy="1932221"/>
            </a:xfrm>
          </p:grpSpPr>
          <p:sp>
            <p:nvSpPr>
              <p:cNvPr id="131" name="Oval 130"/>
              <p:cNvSpPr/>
              <p:nvPr/>
            </p:nvSpPr>
            <p:spPr>
              <a:xfrm>
                <a:off x="1285336" y="629728"/>
                <a:ext cx="370840" cy="3708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SimSun" panose="02010600030101010101" pitchFamily="2" charset="-122"/>
                    <a:cs typeface="Arial" panose="020B0604020202020204" pitchFamily="34" charset="0"/>
                  </a:rPr>
                  <a:t> </a:t>
                </a:r>
                <a:endParaRPr lang="ro-RO" sz="1100">
                  <a:effectLst/>
                  <a:ea typeface="SimSun" panose="02010600030101010101" pitchFamily="2" charset="-122"/>
                  <a:cs typeface="Arial" panose="020B0604020202020204" pitchFamily="34" charset="0"/>
                </a:endParaRPr>
              </a:p>
            </p:txBody>
          </p:sp>
          <p:sp>
            <p:nvSpPr>
              <p:cNvPr id="132" name="Oval 131"/>
              <p:cNvSpPr/>
              <p:nvPr/>
            </p:nvSpPr>
            <p:spPr>
              <a:xfrm>
                <a:off x="0" y="1026543"/>
                <a:ext cx="370840" cy="37084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o-RO"/>
              </a:p>
            </p:txBody>
          </p:sp>
          <p:sp>
            <p:nvSpPr>
              <p:cNvPr id="133" name="Oval 132"/>
              <p:cNvSpPr/>
              <p:nvPr/>
            </p:nvSpPr>
            <p:spPr>
              <a:xfrm>
                <a:off x="2372264" y="0"/>
                <a:ext cx="370840" cy="3708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o-RO"/>
              </a:p>
            </p:txBody>
          </p:sp>
          <p:cxnSp>
            <p:nvCxnSpPr>
              <p:cNvPr id="134" name="Straight Arrow Connector 133"/>
              <p:cNvCxnSpPr/>
              <p:nvPr/>
            </p:nvCxnSpPr>
            <p:spPr>
              <a:xfrm flipH="1">
                <a:off x="370936" y="879894"/>
                <a:ext cx="914400" cy="2844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5" name="Oval 134"/>
              <p:cNvSpPr/>
              <p:nvPr/>
            </p:nvSpPr>
            <p:spPr>
              <a:xfrm>
                <a:off x="2432649" y="1233577"/>
                <a:ext cx="370840" cy="3708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o-RO"/>
              </a:p>
            </p:txBody>
          </p:sp>
          <p:cxnSp>
            <p:nvCxnSpPr>
              <p:cNvPr id="136" name="Straight Arrow Connector 135"/>
              <p:cNvCxnSpPr/>
              <p:nvPr/>
            </p:nvCxnSpPr>
            <p:spPr>
              <a:xfrm flipH="1" flipV="1">
                <a:off x="2570671" y="370936"/>
                <a:ext cx="34290" cy="8623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7" name="Straight Arrow Connector 136"/>
              <p:cNvCxnSpPr/>
              <p:nvPr/>
            </p:nvCxnSpPr>
            <p:spPr>
              <a:xfrm flipV="1">
                <a:off x="1656271" y="250166"/>
                <a:ext cx="715740" cy="4917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8" name="Straight Arrow Connector 137"/>
              <p:cNvCxnSpPr/>
              <p:nvPr/>
            </p:nvCxnSpPr>
            <p:spPr>
              <a:xfrm>
                <a:off x="319177" y="1354347"/>
                <a:ext cx="1000125" cy="3619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9" name="Oval 138"/>
              <p:cNvSpPr/>
              <p:nvPr/>
            </p:nvSpPr>
            <p:spPr>
              <a:xfrm>
                <a:off x="1319841" y="1561381"/>
                <a:ext cx="370840" cy="3708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o-RO"/>
              </a:p>
            </p:txBody>
          </p:sp>
          <p:cxnSp>
            <p:nvCxnSpPr>
              <p:cNvPr id="140" name="Straight Arrow Connector 139"/>
              <p:cNvCxnSpPr/>
              <p:nvPr/>
            </p:nvCxnSpPr>
            <p:spPr>
              <a:xfrm flipV="1">
                <a:off x="1466490" y="992037"/>
                <a:ext cx="8255" cy="5689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1" name="Straight Arrow Connector 140"/>
              <p:cNvCxnSpPr/>
              <p:nvPr/>
            </p:nvCxnSpPr>
            <p:spPr>
              <a:xfrm flipH="1">
                <a:off x="1682151" y="1561381"/>
                <a:ext cx="801789" cy="1892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2" name="Straight Arrow Connector 141"/>
              <p:cNvCxnSpPr/>
              <p:nvPr/>
            </p:nvCxnSpPr>
            <p:spPr>
              <a:xfrm>
                <a:off x="1656271" y="879894"/>
                <a:ext cx="836295" cy="4140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19" name="Text Box 2"/>
            <p:cNvSpPr txBox="1">
              <a:spLocks noChangeArrowheads="1"/>
            </p:cNvSpPr>
            <p:nvPr/>
          </p:nvSpPr>
          <p:spPr bwMode="auto">
            <a:xfrm>
              <a:off x="1345720" y="681487"/>
              <a:ext cx="241300" cy="22415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dirty="0">
                  <a:solidFill>
                    <a:srgbClr val="FFFFFF"/>
                  </a:solidFill>
                  <a:effectLst/>
                  <a:latin typeface="Calibri" panose="020F0502020204030204" pitchFamily="34" charset="0"/>
                  <a:ea typeface="SimSun" panose="02010600030101010101" pitchFamily="2" charset="-122"/>
                  <a:cs typeface="Arial" panose="020B0604020202020204" pitchFamily="34" charset="0"/>
                </a:rPr>
                <a:t>1</a:t>
              </a:r>
              <a:endParaRPr lang="ro-RO" sz="11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120" name="Text Box 2"/>
            <p:cNvSpPr txBox="1">
              <a:spLocks noChangeArrowheads="1"/>
            </p:cNvSpPr>
            <p:nvPr/>
          </p:nvSpPr>
          <p:spPr bwMode="auto">
            <a:xfrm>
              <a:off x="43129" y="1077995"/>
              <a:ext cx="241300" cy="275966"/>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2</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121" name="Text Box 2"/>
            <p:cNvSpPr txBox="1">
              <a:spLocks noChangeArrowheads="1"/>
            </p:cNvSpPr>
            <p:nvPr/>
          </p:nvSpPr>
          <p:spPr bwMode="auto">
            <a:xfrm>
              <a:off x="1371511" y="1612679"/>
              <a:ext cx="241300" cy="318991"/>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solidFill>
                    <a:srgbClr val="FFFFFF"/>
                  </a:solidFill>
                  <a:effectLst/>
                  <a:latin typeface="Calibri" panose="020F0502020204030204" pitchFamily="34" charset="0"/>
                  <a:ea typeface="SimSun" panose="02010600030101010101" pitchFamily="2" charset="-122"/>
                  <a:cs typeface="Arial" panose="020B0604020202020204" pitchFamily="34" charset="0"/>
                </a:rPr>
                <a:t>3</a:t>
              </a:r>
              <a:endParaRPr lang="ro-RO" sz="1100">
                <a:effectLst/>
                <a:latin typeface="Calibri" panose="020F0502020204030204" pitchFamily="34" charset="0"/>
                <a:ea typeface="SimSun" panose="02010600030101010101" pitchFamily="2" charset="-122"/>
                <a:cs typeface="Arial" panose="020B0604020202020204" pitchFamily="34" charset="0"/>
              </a:endParaRPr>
            </a:p>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 </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122" name="Text Box 2"/>
            <p:cNvSpPr txBox="1">
              <a:spLocks noChangeArrowheads="1"/>
            </p:cNvSpPr>
            <p:nvPr/>
          </p:nvSpPr>
          <p:spPr bwMode="auto">
            <a:xfrm>
              <a:off x="2475781" y="1293962"/>
              <a:ext cx="241300" cy="30162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solidFill>
                    <a:srgbClr val="FFFFFF"/>
                  </a:solidFill>
                  <a:effectLst/>
                  <a:latin typeface="Calibri" panose="020F0502020204030204" pitchFamily="34" charset="0"/>
                  <a:ea typeface="SimSun" panose="02010600030101010101" pitchFamily="2" charset="-122"/>
                  <a:cs typeface="Arial" panose="020B0604020202020204" pitchFamily="34" charset="0"/>
                </a:rPr>
                <a:t>4</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123" name="Text Box 2"/>
            <p:cNvSpPr txBox="1">
              <a:spLocks noChangeArrowheads="1"/>
            </p:cNvSpPr>
            <p:nvPr/>
          </p:nvSpPr>
          <p:spPr bwMode="auto">
            <a:xfrm>
              <a:off x="2432649" y="34505"/>
              <a:ext cx="241300" cy="27559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solidFill>
                    <a:srgbClr val="FFFFFF"/>
                  </a:solidFill>
                  <a:effectLst/>
                  <a:latin typeface="Calibri" panose="020F0502020204030204" pitchFamily="34" charset="0"/>
                  <a:ea typeface="SimSun" panose="02010600030101010101" pitchFamily="2" charset="-122"/>
                  <a:cs typeface="Arial" panose="020B0604020202020204" pitchFamily="34" charset="0"/>
                </a:rPr>
                <a:t>5</a:t>
              </a:r>
              <a:endParaRPr lang="ro-RO" sz="1100">
                <a:effectLst/>
                <a:latin typeface="Calibri" panose="020F0502020204030204" pitchFamily="34" charset="0"/>
                <a:ea typeface="SimSun" panose="02010600030101010101" pitchFamily="2" charset="-122"/>
                <a:cs typeface="Arial" panose="020B0604020202020204" pitchFamily="34" charset="0"/>
              </a:endParaRPr>
            </a:p>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 </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124" name="Text Box 2"/>
            <p:cNvSpPr txBox="1">
              <a:spLocks noChangeArrowheads="1"/>
            </p:cNvSpPr>
            <p:nvPr/>
          </p:nvSpPr>
          <p:spPr bwMode="auto">
            <a:xfrm>
              <a:off x="646981" y="767751"/>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12</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125" name="Text Box 2"/>
            <p:cNvSpPr txBox="1">
              <a:spLocks noChangeArrowheads="1"/>
            </p:cNvSpPr>
            <p:nvPr/>
          </p:nvSpPr>
          <p:spPr bwMode="auto">
            <a:xfrm>
              <a:off x="646981" y="1293962"/>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5</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126" name="Text Box 2"/>
            <p:cNvSpPr txBox="1">
              <a:spLocks noChangeArrowheads="1"/>
            </p:cNvSpPr>
            <p:nvPr/>
          </p:nvSpPr>
          <p:spPr bwMode="auto">
            <a:xfrm>
              <a:off x="1923690" y="1431985"/>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2</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127" name="Text Box 2"/>
            <p:cNvSpPr txBox="1">
              <a:spLocks noChangeArrowheads="1"/>
            </p:cNvSpPr>
            <p:nvPr/>
          </p:nvSpPr>
          <p:spPr bwMode="auto">
            <a:xfrm>
              <a:off x="1466490" y="1181819"/>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128" name="Text Box 2"/>
            <p:cNvSpPr txBox="1">
              <a:spLocks noChangeArrowheads="1"/>
            </p:cNvSpPr>
            <p:nvPr/>
          </p:nvSpPr>
          <p:spPr bwMode="auto">
            <a:xfrm>
              <a:off x="1923690" y="828136"/>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129" name="Text Box 2"/>
            <p:cNvSpPr txBox="1">
              <a:spLocks noChangeArrowheads="1"/>
            </p:cNvSpPr>
            <p:nvPr/>
          </p:nvSpPr>
          <p:spPr bwMode="auto">
            <a:xfrm>
              <a:off x="1768415" y="319177"/>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7</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130" name="Text Box 2"/>
            <p:cNvSpPr txBox="1">
              <a:spLocks noChangeArrowheads="1"/>
            </p:cNvSpPr>
            <p:nvPr/>
          </p:nvSpPr>
          <p:spPr bwMode="auto">
            <a:xfrm>
              <a:off x="2570671" y="750498"/>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3</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grpSp>
      <p:graphicFrame>
        <p:nvGraphicFramePr>
          <p:cNvPr id="7" name="Table 6"/>
          <p:cNvGraphicFramePr>
            <a:graphicFrameLocks noGrp="1"/>
          </p:cNvGraphicFramePr>
          <p:nvPr>
            <p:extLst>
              <p:ext uri="{D42A27DB-BD31-4B8C-83A1-F6EECF244321}">
                <p14:modId xmlns:p14="http://schemas.microsoft.com/office/powerpoint/2010/main" val="4060686559"/>
              </p:ext>
            </p:extLst>
          </p:nvPr>
        </p:nvGraphicFramePr>
        <p:xfrm>
          <a:off x="6673210" y="5714238"/>
          <a:ext cx="2273300" cy="538164"/>
        </p:xfrm>
        <a:graphic>
          <a:graphicData uri="http://schemas.openxmlformats.org/drawingml/2006/table">
            <a:tbl>
              <a:tblPr firstRow="1" firstCol="1" bandRow="1">
                <a:tableStyleId>{5C22544A-7EE6-4342-B048-85BDC9FD1C3A}</a:tableStyleId>
              </a:tblPr>
              <a:tblGrid>
                <a:gridCol w="989330"/>
                <a:gridCol w="245745"/>
                <a:gridCol w="285750"/>
                <a:gridCol w="238125"/>
                <a:gridCol w="266700"/>
                <a:gridCol w="247650"/>
              </a:tblGrid>
              <a:tr h="0">
                <a:tc>
                  <a:txBody>
                    <a:bodyPr/>
                    <a:lstStyle/>
                    <a:p>
                      <a:pPr>
                        <a:lnSpc>
                          <a:spcPct val="107000"/>
                        </a:lnSpc>
                        <a:spcAft>
                          <a:spcPts val="0"/>
                        </a:spcAft>
                      </a:pPr>
                      <a:r>
                        <a:rPr lang="en-US" sz="1100">
                          <a:effectLst/>
                        </a:rPr>
                        <a:t>Node</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2</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3</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4</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5</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r h="0">
                <a:tc>
                  <a:txBody>
                    <a:bodyPr/>
                    <a:lstStyle/>
                    <a:p>
                      <a:pPr>
                        <a:lnSpc>
                          <a:spcPct val="107000"/>
                        </a:lnSpc>
                        <a:spcAft>
                          <a:spcPts val="0"/>
                        </a:spcAft>
                      </a:pPr>
                      <a:r>
                        <a:rPr lang="en-US" sz="1100">
                          <a:effectLst/>
                        </a:rPr>
                        <a:t>Visited[i]</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0</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r h="0">
                <a:tc>
                  <a:txBody>
                    <a:bodyPr/>
                    <a:lstStyle/>
                    <a:p>
                      <a:pPr>
                        <a:lnSpc>
                          <a:spcPct val="107000"/>
                        </a:lnSpc>
                        <a:spcAft>
                          <a:spcPts val="0"/>
                        </a:spcAft>
                      </a:pPr>
                      <a:r>
                        <a:rPr lang="en-US" sz="1100">
                          <a:effectLst/>
                        </a:rPr>
                        <a:t>Distances[i]</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0</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12</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3</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dirty="0">
                          <a:effectLst/>
                        </a:rPr>
                        <a:t>4</a:t>
                      </a:r>
                      <a:endParaRPr lang="ro-RO" sz="11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bl>
          </a:graphicData>
        </a:graphic>
      </p:graphicFrame>
    </p:spTree>
    <p:extLst>
      <p:ext uri="{BB962C8B-B14F-4D97-AF65-F5344CB8AC3E}">
        <p14:creationId xmlns:p14="http://schemas.microsoft.com/office/powerpoint/2010/main" val="2820477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rgbClr val="ED8428"/>
                </a:solidFill>
              </a:rPr>
              <a:t>Execution Example</a:t>
            </a:r>
            <a:endParaRPr lang="ro-RO" dirty="0">
              <a:solidFill>
                <a:srgbClr val="ED8428"/>
              </a:solidFill>
            </a:endParaRPr>
          </a:p>
        </p:txBody>
      </p:sp>
      <p:sp>
        <p:nvSpPr>
          <p:cNvPr id="4" name="Rectangle 27"/>
          <p:cNvSpPr>
            <a:spLocks noChangeArrowheads="1"/>
          </p:cNvSpPr>
          <p:nvPr/>
        </p:nvSpPr>
        <p:spPr bwMode="auto">
          <a:xfrm>
            <a:off x="285750" y="-762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smtClean="0">
                <a:ln>
                  <a:noFill/>
                </a:ln>
                <a:solidFill>
                  <a:schemeClr val="tx1"/>
                </a:solidFill>
                <a:effectLst/>
                <a:latin typeface="Calibri" panose="020F0502020204030204" pitchFamily="34" charset="0"/>
                <a:ea typeface="SimSun" panose="02010600030101010101" pitchFamily="2" charset="-122"/>
                <a:cs typeface="Arial" panose="020B0604020202020204" pitchFamily="34" charset="0"/>
              </a:rPr>
              <a:t>We consider the following graph:</a:t>
            </a:r>
            <a:endParaRPr kumimoji="0" lang="ro-RO" altLang="ja-JP" sz="1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o-RO" altLang="ja-JP" sz="1800" b="0" i="0" u="none" strike="noStrike" cap="none" normalizeH="0" baseline="0" smtClean="0">
              <a:ln>
                <a:noFill/>
              </a:ln>
              <a:solidFill>
                <a:schemeClr val="tx1"/>
              </a:solidFill>
              <a:effectLst/>
              <a:latin typeface="Arial" panose="020B0604020202020204" pitchFamily="34" charset="0"/>
            </a:endParaRPr>
          </a:p>
        </p:txBody>
      </p:sp>
      <p:sp>
        <p:nvSpPr>
          <p:cNvPr id="31" name="Rectangle 41"/>
          <p:cNvSpPr>
            <a:spLocks noChangeArrowheads="1"/>
          </p:cNvSpPr>
          <p:nvPr/>
        </p:nvSpPr>
        <p:spPr bwMode="auto">
          <a:xfrm>
            <a:off x="28575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o-RO"/>
          </a:p>
        </p:txBody>
      </p:sp>
      <p:sp>
        <p:nvSpPr>
          <p:cNvPr id="63" name="Content Placeholder 2"/>
          <p:cNvSpPr txBox="1">
            <a:spLocks/>
          </p:cNvSpPr>
          <p:nvPr/>
        </p:nvSpPr>
        <p:spPr>
          <a:xfrm>
            <a:off x="464796" y="2044714"/>
            <a:ext cx="5160954" cy="442465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ro-RO" sz="1500" b="1" u="sng" dirty="0" smtClean="0">
                <a:solidFill>
                  <a:srgbClr val="465359"/>
                </a:solidFill>
              </a:rPr>
              <a:t>S</a:t>
            </a:r>
            <a:r>
              <a:rPr lang="en-US" sz="1500" b="1" u="sng" dirty="0" err="1" smtClean="0">
                <a:solidFill>
                  <a:srgbClr val="465359"/>
                </a:solidFill>
              </a:rPr>
              <a:t>tep</a:t>
            </a:r>
            <a:r>
              <a:rPr lang="en-US" sz="1500" b="1" u="sng" dirty="0" smtClean="0">
                <a:solidFill>
                  <a:srgbClr val="465359"/>
                </a:solidFill>
              </a:rPr>
              <a:t> </a:t>
            </a:r>
            <a:r>
              <a:rPr lang="ro-RO" sz="1500" b="1" u="sng" dirty="0">
                <a:solidFill>
                  <a:srgbClr val="465359"/>
                </a:solidFill>
              </a:rPr>
              <a:t>V</a:t>
            </a:r>
            <a:r>
              <a:rPr lang="en-US" sz="1500" b="1" u="sng" dirty="0" smtClean="0">
                <a:solidFill>
                  <a:srgbClr val="465359"/>
                </a:solidFill>
              </a:rPr>
              <a:t>.</a:t>
            </a:r>
            <a:endParaRPr lang="ro-RO" sz="1500" b="1" u="sng" dirty="0" smtClean="0">
              <a:solidFill>
                <a:srgbClr val="465359"/>
              </a:solidFill>
            </a:endParaRPr>
          </a:p>
          <a:p>
            <a:pPr marL="0" indent="0">
              <a:buFont typeface="Wingdings 2" panose="05020102010507070707" pitchFamily="18" charset="2"/>
              <a:buNone/>
            </a:pPr>
            <a:endParaRPr lang="ro-RO" sz="1500" b="1" u="sng" dirty="0" smtClean="0">
              <a:solidFill>
                <a:srgbClr val="465359"/>
              </a:solidFill>
            </a:endParaRPr>
          </a:p>
          <a:p>
            <a:pPr marL="0" indent="0">
              <a:buFont typeface="Wingdings 2" panose="05020102010507070707" pitchFamily="18" charset="2"/>
              <a:buNone/>
            </a:pPr>
            <a:endParaRPr lang="ro-RO" sz="1500" b="1" u="sng" dirty="0">
              <a:solidFill>
                <a:srgbClr val="465359"/>
              </a:solidFill>
            </a:endParaRPr>
          </a:p>
          <a:p>
            <a:pPr marL="0" indent="0">
              <a:buFont typeface="Wingdings 2" panose="05020102010507070707" pitchFamily="18" charset="2"/>
              <a:buNone/>
            </a:pPr>
            <a:endParaRPr lang="ro-RO" sz="1500" b="1" u="sng" dirty="0" smtClean="0">
              <a:solidFill>
                <a:srgbClr val="465359"/>
              </a:solidFill>
            </a:endParaRPr>
          </a:p>
          <a:p>
            <a:pPr marL="0" indent="0">
              <a:buFont typeface="Wingdings 2" panose="05020102010507070707" pitchFamily="18" charset="2"/>
              <a:buNone/>
            </a:pPr>
            <a:endParaRPr lang="ro-RO" sz="1500" b="1" u="sng" dirty="0">
              <a:solidFill>
                <a:srgbClr val="465359"/>
              </a:solidFill>
            </a:endParaRPr>
          </a:p>
          <a:p>
            <a:pPr marL="0" indent="0">
              <a:buFont typeface="Wingdings 2" panose="05020102010507070707" pitchFamily="18" charset="2"/>
              <a:buNone/>
            </a:pPr>
            <a:endParaRPr lang="ro-RO" sz="1500" b="1" u="sng" dirty="0" smtClean="0">
              <a:solidFill>
                <a:srgbClr val="465359"/>
              </a:solidFill>
            </a:endParaRPr>
          </a:p>
          <a:p>
            <a:pPr marL="0" indent="0">
              <a:buFont typeface="Wingdings 2" panose="05020102010507070707" pitchFamily="18" charset="2"/>
              <a:buNone/>
            </a:pPr>
            <a:endParaRPr lang="ro-RO" sz="1500" b="1" u="sng" dirty="0" smtClean="0">
              <a:solidFill>
                <a:srgbClr val="465359"/>
              </a:solidFill>
            </a:endParaRPr>
          </a:p>
          <a:p>
            <a:pPr marL="0" indent="0">
              <a:buFont typeface="Wingdings 2" panose="05020102010507070707" pitchFamily="18" charset="2"/>
              <a:buNone/>
            </a:pPr>
            <a:endParaRPr lang="ro-RO" sz="1500" b="1" u="sng" dirty="0">
              <a:solidFill>
                <a:srgbClr val="465359"/>
              </a:solidFill>
            </a:endParaRPr>
          </a:p>
          <a:p>
            <a:r>
              <a:rPr lang="en-US" sz="1500" dirty="0">
                <a:solidFill>
                  <a:srgbClr val="465359"/>
                </a:solidFill>
              </a:rPr>
              <a:t>Node 2 is marked as visited and we see that it has a path to node 3, which does not modify any of the distances obtained so far. Since there are no more unvisited nodes, the algorithm stops.</a:t>
            </a:r>
            <a:endParaRPr lang="ro-RO" sz="1500" dirty="0">
              <a:solidFill>
                <a:srgbClr val="465359"/>
              </a:solidFill>
            </a:endParaRPr>
          </a:p>
          <a:p>
            <a:pPr marL="0" indent="0">
              <a:buFont typeface="Wingdings 2" panose="05020102010507070707" pitchFamily="18" charset="2"/>
              <a:buNone/>
            </a:pPr>
            <a:endParaRPr lang="ro-RO" sz="1500" dirty="0" smtClean="0">
              <a:solidFill>
                <a:srgbClr val="465359"/>
              </a:solidFill>
            </a:endParaRPr>
          </a:p>
          <a:p>
            <a:endParaRPr lang="ro-RO" sz="1500" dirty="0">
              <a:solidFill>
                <a:srgbClr val="465359"/>
              </a:solidFill>
            </a:endParaRPr>
          </a:p>
        </p:txBody>
      </p:sp>
      <p:grpSp>
        <p:nvGrpSpPr>
          <p:cNvPr id="64" name="Group 63"/>
          <p:cNvGrpSpPr/>
          <p:nvPr/>
        </p:nvGrpSpPr>
        <p:grpSpPr>
          <a:xfrm>
            <a:off x="1105535" y="2420622"/>
            <a:ext cx="2932430" cy="1931670"/>
            <a:chOff x="0" y="0"/>
            <a:chExt cx="2932621" cy="1932221"/>
          </a:xfrm>
        </p:grpSpPr>
        <p:grpSp>
          <p:nvGrpSpPr>
            <p:cNvPr id="65" name="Group 64"/>
            <p:cNvGrpSpPr/>
            <p:nvPr/>
          </p:nvGrpSpPr>
          <p:grpSpPr>
            <a:xfrm>
              <a:off x="0" y="0"/>
              <a:ext cx="2803489" cy="1932221"/>
              <a:chOff x="0" y="0"/>
              <a:chExt cx="2803489" cy="1932221"/>
            </a:xfrm>
          </p:grpSpPr>
          <p:sp>
            <p:nvSpPr>
              <p:cNvPr id="78" name="Oval 77"/>
              <p:cNvSpPr/>
              <p:nvPr/>
            </p:nvSpPr>
            <p:spPr>
              <a:xfrm>
                <a:off x="1285336" y="629728"/>
                <a:ext cx="370840" cy="3708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SimSun" panose="02010600030101010101" pitchFamily="2" charset="-122"/>
                    <a:cs typeface="Arial" panose="020B0604020202020204" pitchFamily="34" charset="0"/>
                  </a:rPr>
                  <a:t> </a:t>
                </a:r>
                <a:endParaRPr lang="ro-RO" sz="1100">
                  <a:effectLst/>
                  <a:ea typeface="SimSun" panose="02010600030101010101" pitchFamily="2" charset="-122"/>
                  <a:cs typeface="Arial" panose="020B0604020202020204" pitchFamily="34" charset="0"/>
                </a:endParaRPr>
              </a:p>
            </p:txBody>
          </p:sp>
          <p:sp>
            <p:nvSpPr>
              <p:cNvPr id="79" name="Oval 78"/>
              <p:cNvSpPr/>
              <p:nvPr/>
            </p:nvSpPr>
            <p:spPr>
              <a:xfrm>
                <a:off x="0" y="1026543"/>
                <a:ext cx="370840" cy="3708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o-RO"/>
              </a:p>
            </p:txBody>
          </p:sp>
          <p:sp>
            <p:nvSpPr>
              <p:cNvPr id="80" name="Oval 79"/>
              <p:cNvSpPr/>
              <p:nvPr/>
            </p:nvSpPr>
            <p:spPr>
              <a:xfrm>
                <a:off x="2372264" y="0"/>
                <a:ext cx="370840" cy="3708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o-RO"/>
              </a:p>
            </p:txBody>
          </p:sp>
          <p:cxnSp>
            <p:nvCxnSpPr>
              <p:cNvPr id="81" name="Straight Arrow Connector 80"/>
              <p:cNvCxnSpPr/>
              <p:nvPr/>
            </p:nvCxnSpPr>
            <p:spPr>
              <a:xfrm flipH="1">
                <a:off x="370936" y="879894"/>
                <a:ext cx="914400" cy="2844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2" name="Oval 81"/>
              <p:cNvSpPr/>
              <p:nvPr/>
            </p:nvSpPr>
            <p:spPr>
              <a:xfrm>
                <a:off x="2432649" y="1233577"/>
                <a:ext cx="370840" cy="3708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o-RO"/>
              </a:p>
            </p:txBody>
          </p:sp>
          <p:cxnSp>
            <p:nvCxnSpPr>
              <p:cNvPr id="83" name="Straight Arrow Connector 82"/>
              <p:cNvCxnSpPr/>
              <p:nvPr/>
            </p:nvCxnSpPr>
            <p:spPr>
              <a:xfrm flipH="1" flipV="1">
                <a:off x="2570671" y="370936"/>
                <a:ext cx="34290" cy="8623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Straight Arrow Connector 83"/>
              <p:cNvCxnSpPr/>
              <p:nvPr/>
            </p:nvCxnSpPr>
            <p:spPr>
              <a:xfrm flipV="1">
                <a:off x="1656271" y="250166"/>
                <a:ext cx="715740" cy="4917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5" name="Straight Arrow Connector 84"/>
              <p:cNvCxnSpPr/>
              <p:nvPr/>
            </p:nvCxnSpPr>
            <p:spPr>
              <a:xfrm>
                <a:off x="319177" y="1354347"/>
                <a:ext cx="1000125" cy="3619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Oval 85"/>
              <p:cNvSpPr/>
              <p:nvPr/>
            </p:nvSpPr>
            <p:spPr>
              <a:xfrm>
                <a:off x="1319841" y="1561381"/>
                <a:ext cx="370840" cy="3708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o-RO"/>
              </a:p>
            </p:txBody>
          </p:sp>
          <p:cxnSp>
            <p:nvCxnSpPr>
              <p:cNvPr id="114" name="Straight Arrow Connector 113"/>
              <p:cNvCxnSpPr/>
              <p:nvPr/>
            </p:nvCxnSpPr>
            <p:spPr>
              <a:xfrm flipV="1">
                <a:off x="1466490" y="992037"/>
                <a:ext cx="8255" cy="5689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5" name="Straight Arrow Connector 114"/>
              <p:cNvCxnSpPr/>
              <p:nvPr/>
            </p:nvCxnSpPr>
            <p:spPr>
              <a:xfrm flipH="1">
                <a:off x="1682151" y="1561381"/>
                <a:ext cx="801789" cy="1892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6" name="Straight Arrow Connector 115"/>
              <p:cNvCxnSpPr/>
              <p:nvPr/>
            </p:nvCxnSpPr>
            <p:spPr>
              <a:xfrm>
                <a:off x="1656271" y="879894"/>
                <a:ext cx="836295" cy="4140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66" name="Text Box 2"/>
            <p:cNvSpPr txBox="1">
              <a:spLocks noChangeArrowheads="1"/>
            </p:cNvSpPr>
            <p:nvPr/>
          </p:nvSpPr>
          <p:spPr bwMode="auto">
            <a:xfrm>
              <a:off x="1345720" y="681487"/>
              <a:ext cx="241300" cy="22415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solidFill>
                    <a:srgbClr val="FFFFFF"/>
                  </a:solidFill>
                  <a:effectLst/>
                  <a:latin typeface="Calibri" panose="020F0502020204030204" pitchFamily="34" charset="0"/>
                  <a:ea typeface="SimSun" panose="02010600030101010101" pitchFamily="2" charset="-122"/>
                  <a:cs typeface="Arial" panose="020B0604020202020204" pitchFamily="34" charset="0"/>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67" name="Text Box 2"/>
            <p:cNvSpPr txBox="1">
              <a:spLocks noChangeArrowheads="1"/>
            </p:cNvSpPr>
            <p:nvPr/>
          </p:nvSpPr>
          <p:spPr bwMode="auto">
            <a:xfrm>
              <a:off x="43129" y="1077995"/>
              <a:ext cx="241300" cy="275966"/>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solidFill>
                    <a:srgbClr val="FFFFFF"/>
                  </a:solidFill>
                  <a:effectLst/>
                  <a:latin typeface="Calibri" panose="020F0502020204030204" pitchFamily="34" charset="0"/>
                  <a:ea typeface="SimSun" panose="02010600030101010101" pitchFamily="2" charset="-122"/>
                  <a:cs typeface="Arial" panose="020B0604020202020204" pitchFamily="34" charset="0"/>
                </a:rPr>
                <a:t>2</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68" name="Text Box 2"/>
            <p:cNvSpPr txBox="1">
              <a:spLocks noChangeArrowheads="1"/>
            </p:cNvSpPr>
            <p:nvPr/>
          </p:nvSpPr>
          <p:spPr bwMode="auto">
            <a:xfrm>
              <a:off x="1371511" y="1612679"/>
              <a:ext cx="241300" cy="318991"/>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solidFill>
                    <a:srgbClr val="FFFFFF"/>
                  </a:solidFill>
                  <a:effectLst/>
                  <a:latin typeface="Calibri" panose="020F0502020204030204" pitchFamily="34" charset="0"/>
                  <a:ea typeface="SimSun" panose="02010600030101010101" pitchFamily="2" charset="-122"/>
                  <a:cs typeface="Arial" panose="020B0604020202020204" pitchFamily="34" charset="0"/>
                </a:rPr>
                <a:t>3</a:t>
              </a:r>
              <a:endParaRPr lang="ro-RO" sz="1100">
                <a:effectLst/>
                <a:latin typeface="Calibri" panose="020F0502020204030204" pitchFamily="34" charset="0"/>
                <a:ea typeface="SimSun" panose="02010600030101010101" pitchFamily="2" charset="-122"/>
                <a:cs typeface="Arial" panose="020B0604020202020204" pitchFamily="34" charset="0"/>
              </a:endParaRPr>
            </a:p>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 </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69" name="Text Box 2"/>
            <p:cNvSpPr txBox="1">
              <a:spLocks noChangeArrowheads="1"/>
            </p:cNvSpPr>
            <p:nvPr/>
          </p:nvSpPr>
          <p:spPr bwMode="auto">
            <a:xfrm>
              <a:off x="2475781" y="1293962"/>
              <a:ext cx="241300" cy="30162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solidFill>
                    <a:srgbClr val="FFFFFF"/>
                  </a:solidFill>
                  <a:effectLst/>
                  <a:latin typeface="Calibri" panose="020F0502020204030204" pitchFamily="34" charset="0"/>
                  <a:ea typeface="SimSun" panose="02010600030101010101" pitchFamily="2" charset="-122"/>
                  <a:cs typeface="Arial" panose="020B0604020202020204" pitchFamily="34" charset="0"/>
                </a:rPr>
                <a:t>4</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70" name="Text Box 2"/>
            <p:cNvSpPr txBox="1">
              <a:spLocks noChangeArrowheads="1"/>
            </p:cNvSpPr>
            <p:nvPr/>
          </p:nvSpPr>
          <p:spPr bwMode="auto">
            <a:xfrm>
              <a:off x="2432649" y="34505"/>
              <a:ext cx="241300" cy="27559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solidFill>
                    <a:srgbClr val="FFFFFF"/>
                  </a:solidFill>
                  <a:effectLst/>
                  <a:latin typeface="Calibri" panose="020F0502020204030204" pitchFamily="34" charset="0"/>
                  <a:ea typeface="SimSun" panose="02010600030101010101" pitchFamily="2" charset="-122"/>
                  <a:cs typeface="Arial" panose="020B0604020202020204" pitchFamily="34" charset="0"/>
                </a:rPr>
                <a:t>5</a:t>
              </a:r>
              <a:endParaRPr lang="ro-RO" sz="1100">
                <a:effectLst/>
                <a:latin typeface="Calibri" panose="020F0502020204030204" pitchFamily="34" charset="0"/>
                <a:ea typeface="SimSun" panose="02010600030101010101" pitchFamily="2" charset="-122"/>
                <a:cs typeface="Arial" panose="020B0604020202020204" pitchFamily="34" charset="0"/>
              </a:endParaRPr>
            </a:p>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 </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71" name="Text Box 2"/>
            <p:cNvSpPr txBox="1">
              <a:spLocks noChangeArrowheads="1"/>
            </p:cNvSpPr>
            <p:nvPr/>
          </p:nvSpPr>
          <p:spPr bwMode="auto">
            <a:xfrm>
              <a:off x="646981" y="767751"/>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12</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72" name="Text Box 2"/>
            <p:cNvSpPr txBox="1">
              <a:spLocks noChangeArrowheads="1"/>
            </p:cNvSpPr>
            <p:nvPr/>
          </p:nvSpPr>
          <p:spPr bwMode="auto">
            <a:xfrm>
              <a:off x="646981" y="1293962"/>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5</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73" name="Text Box 2"/>
            <p:cNvSpPr txBox="1">
              <a:spLocks noChangeArrowheads="1"/>
            </p:cNvSpPr>
            <p:nvPr/>
          </p:nvSpPr>
          <p:spPr bwMode="auto">
            <a:xfrm>
              <a:off x="1923690" y="1431985"/>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2</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74" name="Text Box 2"/>
            <p:cNvSpPr txBox="1">
              <a:spLocks noChangeArrowheads="1"/>
            </p:cNvSpPr>
            <p:nvPr/>
          </p:nvSpPr>
          <p:spPr bwMode="auto">
            <a:xfrm>
              <a:off x="1466490" y="1181819"/>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75" name="Text Box 2"/>
            <p:cNvSpPr txBox="1">
              <a:spLocks noChangeArrowheads="1"/>
            </p:cNvSpPr>
            <p:nvPr/>
          </p:nvSpPr>
          <p:spPr bwMode="auto">
            <a:xfrm>
              <a:off x="1923690" y="828136"/>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76" name="Text Box 2"/>
            <p:cNvSpPr txBox="1">
              <a:spLocks noChangeArrowheads="1"/>
            </p:cNvSpPr>
            <p:nvPr/>
          </p:nvSpPr>
          <p:spPr bwMode="auto">
            <a:xfrm>
              <a:off x="1768415" y="319177"/>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7</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sp>
          <p:nvSpPr>
            <p:cNvPr id="77" name="Text Box 2"/>
            <p:cNvSpPr txBox="1">
              <a:spLocks noChangeArrowheads="1"/>
            </p:cNvSpPr>
            <p:nvPr/>
          </p:nvSpPr>
          <p:spPr bwMode="auto">
            <a:xfrm>
              <a:off x="2570671" y="750498"/>
              <a:ext cx="361950" cy="327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100">
                  <a:effectLst/>
                  <a:latin typeface="Calibri" panose="020F0502020204030204" pitchFamily="34" charset="0"/>
                  <a:ea typeface="SimSun" panose="02010600030101010101" pitchFamily="2" charset="-122"/>
                  <a:cs typeface="Arial" panose="020B0604020202020204" pitchFamily="34" charset="0"/>
                </a:rPr>
                <a:t>3</a:t>
              </a:r>
              <a:endParaRPr lang="ro-RO" sz="1100">
                <a:effectLst/>
                <a:latin typeface="Calibri" panose="020F0502020204030204" pitchFamily="34" charset="0"/>
                <a:ea typeface="SimSun" panose="02010600030101010101" pitchFamily="2" charset="-122"/>
                <a:cs typeface="Arial" panose="020B0604020202020204" pitchFamily="34" charset="0"/>
              </a:endParaRPr>
            </a:p>
          </p:txBody>
        </p:sp>
      </p:grpSp>
      <p:graphicFrame>
        <p:nvGraphicFramePr>
          <p:cNvPr id="6" name="Table 5"/>
          <p:cNvGraphicFramePr>
            <a:graphicFrameLocks noGrp="1"/>
          </p:cNvGraphicFramePr>
          <p:nvPr>
            <p:extLst>
              <p:ext uri="{D42A27DB-BD31-4B8C-83A1-F6EECF244321}">
                <p14:modId xmlns:p14="http://schemas.microsoft.com/office/powerpoint/2010/main" val="2714105441"/>
              </p:ext>
            </p:extLst>
          </p:nvPr>
        </p:nvGraphicFramePr>
        <p:xfrm>
          <a:off x="867211" y="5931207"/>
          <a:ext cx="2359025" cy="538164"/>
        </p:xfrm>
        <a:graphic>
          <a:graphicData uri="http://schemas.openxmlformats.org/drawingml/2006/table">
            <a:tbl>
              <a:tblPr firstRow="1" firstCol="1" bandRow="1">
                <a:tableStyleId>{5C22544A-7EE6-4342-B048-85BDC9FD1C3A}</a:tableStyleId>
              </a:tblPr>
              <a:tblGrid>
                <a:gridCol w="989330"/>
                <a:gridCol w="236220"/>
                <a:gridCol w="314325"/>
                <a:gridCol w="276225"/>
                <a:gridCol w="247650"/>
                <a:gridCol w="295275"/>
              </a:tblGrid>
              <a:tr h="0">
                <a:tc>
                  <a:txBody>
                    <a:bodyPr/>
                    <a:lstStyle/>
                    <a:p>
                      <a:pPr>
                        <a:lnSpc>
                          <a:spcPct val="107000"/>
                        </a:lnSpc>
                        <a:spcAft>
                          <a:spcPts val="0"/>
                        </a:spcAft>
                      </a:pPr>
                      <a:r>
                        <a:rPr lang="en-US" sz="1100">
                          <a:effectLst/>
                        </a:rPr>
                        <a:t>Node</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2</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3</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4</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5</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r h="0">
                <a:tc>
                  <a:txBody>
                    <a:bodyPr/>
                    <a:lstStyle/>
                    <a:p>
                      <a:pPr>
                        <a:lnSpc>
                          <a:spcPct val="107000"/>
                        </a:lnSpc>
                        <a:spcAft>
                          <a:spcPts val="0"/>
                        </a:spcAft>
                      </a:pPr>
                      <a:r>
                        <a:rPr lang="en-US" sz="1100">
                          <a:effectLst/>
                        </a:rPr>
                        <a:t>Visited[i]</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dirty="0">
                          <a:effectLst/>
                        </a:rPr>
                        <a:t>1</a:t>
                      </a:r>
                      <a:endParaRPr lang="ro-RO" sz="11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r h="0">
                <a:tc>
                  <a:txBody>
                    <a:bodyPr/>
                    <a:lstStyle/>
                    <a:p>
                      <a:pPr>
                        <a:lnSpc>
                          <a:spcPct val="107000"/>
                        </a:lnSpc>
                        <a:spcAft>
                          <a:spcPts val="0"/>
                        </a:spcAft>
                      </a:pPr>
                      <a:r>
                        <a:rPr lang="en-US" sz="1100">
                          <a:effectLst/>
                        </a:rPr>
                        <a:t>Distances[i]</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0</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12</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3</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a:effectLst/>
                        </a:rPr>
                        <a:t>1</a:t>
                      </a:r>
                      <a:endParaRPr lang="ro-RO" sz="110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c>
                  <a:txBody>
                    <a:bodyPr/>
                    <a:lstStyle/>
                    <a:p>
                      <a:pPr>
                        <a:lnSpc>
                          <a:spcPct val="107000"/>
                        </a:lnSpc>
                        <a:spcAft>
                          <a:spcPts val="0"/>
                        </a:spcAft>
                      </a:pPr>
                      <a:r>
                        <a:rPr lang="en-US" sz="1100" dirty="0">
                          <a:effectLst/>
                        </a:rPr>
                        <a:t>4</a:t>
                      </a:r>
                      <a:endParaRPr lang="ro-RO" sz="1100" dirty="0">
                        <a:effectLst/>
                        <a:latin typeface="Calibri" panose="020F0502020204030204" pitchFamily="34" charset="0"/>
                        <a:ea typeface="SimSun" panose="02010600030101010101" pitchFamily="2" charset="-122"/>
                        <a:cs typeface="Arial" panose="020B0604020202020204" pitchFamily="34" charset="0"/>
                      </a:endParaRPr>
                    </a:p>
                  </a:txBody>
                  <a:tcPr marL="68580" marR="68580" marT="0" marB="0"/>
                </a:tc>
              </a:tr>
            </a:tbl>
          </a:graphicData>
        </a:graphic>
      </p:graphicFrame>
    </p:spTree>
    <p:extLst>
      <p:ext uri="{BB962C8B-B14F-4D97-AF65-F5344CB8AC3E}">
        <p14:creationId xmlns:p14="http://schemas.microsoft.com/office/powerpoint/2010/main" val="28474260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rgbClr val="ED8428"/>
                </a:solidFill>
              </a:rPr>
              <a:t>Pseudocode</a:t>
            </a:r>
            <a:endParaRPr lang="ro-RO" dirty="0">
              <a:solidFill>
                <a:srgbClr val="ED8428"/>
              </a:solidFill>
            </a:endParaRPr>
          </a:p>
        </p:txBody>
      </p:sp>
      <p:sp>
        <p:nvSpPr>
          <p:cNvPr id="3" name="Content Placeholder 2"/>
          <p:cNvSpPr>
            <a:spLocks noGrp="1"/>
          </p:cNvSpPr>
          <p:nvPr>
            <p:ph idx="1"/>
          </p:nvPr>
        </p:nvSpPr>
        <p:spPr>
          <a:xfrm>
            <a:off x="440871" y="2054711"/>
            <a:ext cx="5698672" cy="4227755"/>
          </a:xfrm>
        </p:spPr>
        <p:txBody>
          <a:bodyPr>
            <a:normAutofit/>
          </a:bodyPr>
          <a:lstStyle/>
          <a:p>
            <a:pPr marL="0" indent="0">
              <a:buNone/>
            </a:pPr>
            <a:r>
              <a:rPr lang="en-US" sz="1400" b="1" dirty="0"/>
              <a:t>function</a:t>
            </a:r>
            <a:r>
              <a:rPr lang="en-US" sz="1400" dirty="0"/>
              <a:t> Dijkstra (Graph, source):   </a:t>
            </a:r>
            <a:r>
              <a:rPr lang="en-US" sz="1400" dirty="0" smtClean="0">
                <a:solidFill>
                  <a:srgbClr val="969FA7"/>
                </a:solidFill>
              </a:rPr>
              <a:t>//</a:t>
            </a:r>
            <a:r>
              <a:rPr lang="en-US" sz="1400" dirty="0">
                <a:solidFill>
                  <a:srgbClr val="969FA7"/>
                </a:solidFill>
              </a:rPr>
              <a:t>using </a:t>
            </a:r>
            <a:r>
              <a:rPr lang="ro-RO" sz="1400" dirty="0" smtClean="0">
                <a:solidFill>
                  <a:srgbClr val="969FA7"/>
                </a:solidFill>
              </a:rPr>
              <a:t>P</a:t>
            </a:r>
            <a:r>
              <a:rPr lang="en-US" sz="1400" dirty="0" err="1" smtClean="0">
                <a:solidFill>
                  <a:srgbClr val="969FA7"/>
                </a:solidFill>
              </a:rPr>
              <a:t>riority</a:t>
            </a:r>
            <a:r>
              <a:rPr lang="ro-RO" sz="1400" dirty="0" smtClean="0">
                <a:solidFill>
                  <a:srgbClr val="969FA7"/>
                </a:solidFill>
              </a:rPr>
              <a:t> </a:t>
            </a:r>
            <a:r>
              <a:rPr lang="en-US" sz="1400" dirty="0" smtClean="0">
                <a:solidFill>
                  <a:srgbClr val="969FA7"/>
                </a:solidFill>
              </a:rPr>
              <a:t>Queue</a:t>
            </a:r>
            <a:endParaRPr lang="ro-RO" sz="1400" dirty="0">
              <a:solidFill>
                <a:srgbClr val="969FA7"/>
              </a:solidFill>
            </a:endParaRPr>
          </a:p>
          <a:p>
            <a:pPr lvl="1"/>
            <a:r>
              <a:rPr lang="en-US" sz="1400" dirty="0"/>
              <a:t>distance [source] := </a:t>
            </a:r>
            <a:r>
              <a:rPr lang="en-US" sz="1400" dirty="0" smtClean="0"/>
              <a:t>0              </a:t>
            </a:r>
            <a:r>
              <a:rPr lang="ro-RO" sz="1400" dirty="0" smtClean="0"/>
              <a:t>             </a:t>
            </a:r>
            <a:r>
              <a:rPr lang="ro-RO" sz="1400" dirty="0" smtClean="0">
                <a:solidFill>
                  <a:srgbClr val="969FA7"/>
                </a:solidFill>
              </a:rPr>
              <a:t> </a:t>
            </a:r>
            <a:r>
              <a:rPr lang="en-US" sz="1400" dirty="0" smtClean="0">
                <a:solidFill>
                  <a:srgbClr val="969FA7"/>
                </a:solidFill>
              </a:rPr>
              <a:t>// Initializations</a:t>
            </a:r>
            <a:endParaRPr lang="ro-RO" sz="1400" dirty="0" smtClean="0">
              <a:solidFill>
                <a:srgbClr val="969FA7"/>
              </a:solidFill>
            </a:endParaRPr>
          </a:p>
          <a:p>
            <a:pPr lvl="1"/>
            <a:r>
              <a:rPr lang="en-US" sz="1400" b="1" dirty="0" smtClean="0"/>
              <a:t>for each</a:t>
            </a:r>
            <a:r>
              <a:rPr lang="en-US" sz="1400" dirty="0" smtClean="0"/>
              <a:t> vertex v in Graph:           </a:t>
            </a:r>
            <a:endParaRPr lang="ro-RO" sz="1400" dirty="0" smtClean="0"/>
          </a:p>
          <a:p>
            <a:pPr lvl="2">
              <a:buFont typeface="Arial" panose="020B0604020202020204" pitchFamily="34" charset="0"/>
              <a:buChar char="•"/>
            </a:pPr>
            <a:r>
              <a:rPr lang="en-US" b="1" dirty="0" smtClean="0"/>
              <a:t>if</a:t>
            </a:r>
            <a:r>
              <a:rPr lang="en-US" dirty="0" smtClean="0"/>
              <a:t> </a:t>
            </a:r>
            <a:r>
              <a:rPr lang="en-US" dirty="0"/>
              <a:t>v </a:t>
            </a:r>
            <a:r>
              <a:rPr lang="ja-JP" altLang="en-US" dirty="0"/>
              <a:t>≠</a:t>
            </a:r>
            <a:r>
              <a:rPr lang="en-US" dirty="0"/>
              <a:t> source</a:t>
            </a:r>
            <a:endParaRPr lang="ro-RO" dirty="0"/>
          </a:p>
          <a:p>
            <a:pPr lvl="3">
              <a:buFont typeface="Arial" panose="020B0604020202020204" pitchFamily="34" charset="0"/>
              <a:buChar char="•"/>
            </a:pPr>
            <a:r>
              <a:rPr lang="en-US" sz="1400" dirty="0"/>
              <a:t>distance [v] := infinity                 </a:t>
            </a:r>
            <a:r>
              <a:rPr lang="en-US" sz="1400" dirty="0" smtClean="0">
                <a:solidFill>
                  <a:srgbClr val="969FA7"/>
                </a:solidFill>
              </a:rPr>
              <a:t>// </a:t>
            </a:r>
            <a:r>
              <a:rPr lang="en-US" sz="1400" dirty="0">
                <a:solidFill>
                  <a:srgbClr val="969FA7"/>
                </a:solidFill>
              </a:rPr>
              <a:t>Unknown distance </a:t>
            </a:r>
            <a:r>
              <a:rPr lang="en-US" sz="1400" dirty="0" smtClean="0">
                <a:solidFill>
                  <a:srgbClr val="969FA7"/>
                </a:solidFill>
              </a:rPr>
              <a:t>from</a:t>
            </a:r>
            <a:endParaRPr lang="ro-RO" sz="1400" dirty="0" smtClean="0">
              <a:solidFill>
                <a:srgbClr val="969FA7"/>
              </a:solidFill>
            </a:endParaRPr>
          </a:p>
          <a:p>
            <a:pPr marL="1008000" lvl="3" indent="0">
              <a:buNone/>
            </a:pPr>
            <a:r>
              <a:rPr lang="ro-RO" sz="1400" dirty="0">
                <a:solidFill>
                  <a:srgbClr val="969FA7"/>
                </a:solidFill>
              </a:rPr>
              <a:t> </a:t>
            </a:r>
            <a:r>
              <a:rPr lang="ro-RO" sz="1400" dirty="0" smtClean="0">
                <a:solidFill>
                  <a:srgbClr val="969FA7"/>
                </a:solidFill>
              </a:rPr>
              <a:t>                                                       </a:t>
            </a:r>
            <a:r>
              <a:rPr lang="en-US" sz="1400" dirty="0" smtClean="0">
                <a:solidFill>
                  <a:srgbClr val="969FA7"/>
                </a:solidFill>
              </a:rPr>
              <a:t>source </a:t>
            </a:r>
            <a:r>
              <a:rPr lang="en-US" sz="1400" dirty="0">
                <a:solidFill>
                  <a:srgbClr val="969FA7"/>
                </a:solidFill>
              </a:rPr>
              <a:t>to v</a:t>
            </a:r>
            <a:endParaRPr lang="ro-RO" sz="1400" dirty="0">
              <a:solidFill>
                <a:srgbClr val="969FA7"/>
              </a:solidFill>
            </a:endParaRPr>
          </a:p>
          <a:p>
            <a:pPr lvl="3">
              <a:buFont typeface="Arial" panose="020B0604020202020204" pitchFamily="34" charset="0"/>
              <a:buChar char="•"/>
            </a:pPr>
            <a:r>
              <a:rPr lang="en-US" sz="1400" dirty="0"/>
              <a:t>predecessor [v] := undefined      </a:t>
            </a:r>
            <a:r>
              <a:rPr lang="en-US" sz="1400" dirty="0">
                <a:solidFill>
                  <a:srgbClr val="969FA7"/>
                </a:solidFill>
              </a:rPr>
              <a:t>// Predecessor of v</a:t>
            </a:r>
            <a:endParaRPr lang="ro-RO" sz="1400" dirty="0">
              <a:solidFill>
                <a:srgbClr val="969FA7"/>
              </a:solidFill>
            </a:endParaRPr>
          </a:p>
          <a:p>
            <a:pPr lvl="2">
              <a:buFont typeface="Arial" panose="020B0604020202020204" pitchFamily="34" charset="0"/>
              <a:buChar char="•"/>
            </a:pPr>
            <a:r>
              <a:rPr lang="en-US" b="1" dirty="0"/>
              <a:t>end if</a:t>
            </a:r>
            <a:endParaRPr lang="ro-RO" dirty="0"/>
          </a:p>
          <a:p>
            <a:pPr lvl="2"/>
            <a:r>
              <a:rPr lang="en-US" dirty="0" err="1"/>
              <a:t>PQ.add_with_priority</a:t>
            </a:r>
            <a:r>
              <a:rPr lang="en-US" dirty="0"/>
              <a:t> (v, distance[v])</a:t>
            </a:r>
            <a:endParaRPr lang="ro-RO" dirty="0"/>
          </a:p>
          <a:p>
            <a:pPr lvl="1"/>
            <a:r>
              <a:rPr lang="en-US" sz="1400" b="1" dirty="0"/>
              <a:t>end for </a:t>
            </a:r>
            <a:endParaRPr lang="ro-RO" sz="1400" dirty="0"/>
          </a:p>
          <a:p>
            <a:pPr marL="0" indent="0">
              <a:buNone/>
            </a:pPr>
            <a:endParaRPr lang="ro-RO" dirty="0"/>
          </a:p>
        </p:txBody>
      </p:sp>
      <p:sp>
        <p:nvSpPr>
          <p:cNvPr id="17" name="Content Placeholder 2"/>
          <p:cNvSpPr txBox="1">
            <a:spLocks/>
          </p:cNvSpPr>
          <p:nvPr/>
        </p:nvSpPr>
        <p:spPr>
          <a:xfrm>
            <a:off x="6139543" y="1877786"/>
            <a:ext cx="5471265" cy="465364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24000" lvl="1" indent="0">
              <a:buNone/>
            </a:pPr>
            <a:r>
              <a:rPr lang="en-US" sz="1400" b="1" dirty="0" smtClean="0"/>
              <a:t>while</a:t>
            </a:r>
            <a:r>
              <a:rPr lang="en-US" sz="1400" dirty="0" smtClean="0"/>
              <a:t> </a:t>
            </a:r>
            <a:r>
              <a:rPr lang="en-US" sz="1400" dirty="0"/>
              <a:t>PQ is not empty:                 </a:t>
            </a:r>
            <a:r>
              <a:rPr lang="en-US" sz="1400" dirty="0" smtClean="0">
                <a:solidFill>
                  <a:srgbClr val="969FA7"/>
                </a:solidFill>
              </a:rPr>
              <a:t>// </a:t>
            </a:r>
            <a:r>
              <a:rPr lang="en-US" sz="1400" dirty="0">
                <a:solidFill>
                  <a:srgbClr val="969FA7"/>
                </a:solidFill>
              </a:rPr>
              <a:t>The main loop</a:t>
            </a:r>
            <a:endParaRPr lang="ro-RO" sz="1400" dirty="0">
              <a:solidFill>
                <a:srgbClr val="969FA7"/>
              </a:solidFill>
            </a:endParaRPr>
          </a:p>
          <a:p>
            <a:pPr lvl="2"/>
            <a:r>
              <a:rPr lang="en-US" dirty="0"/>
              <a:t>u := </a:t>
            </a:r>
            <a:r>
              <a:rPr lang="en-US" dirty="0" err="1"/>
              <a:t>PQ.extract_min</a:t>
            </a:r>
            <a:r>
              <a:rPr lang="en-US" dirty="0"/>
              <a:t>()       </a:t>
            </a:r>
            <a:r>
              <a:rPr lang="en-US" dirty="0" smtClean="0">
                <a:solidFill>
                  <a:srgbClr val="969FA7"/>
                </a:solidFill>
              </a:rPr>
              <a:t>// </a:t>
            </a:r>
            <a:r>
              <a:rPr lang="en-US" dirty="0">
                <a:solidFill>
                  <a:srgbClr val="969FA7"/>
                </a:solidFill>
              </a:rPr>
              <a:t>Remove and return best vertex</a:t>
            </a:r>
            <a:endParaRPr lang="ro-RO" dirty="0">
              <a:solidFill>
                <a:srgbClr val="969FA7"/>
              </a:solidFill>
            </a:endParaRPr>
          </a:p>
          <a:p>
            <a:pPr lvl="2"/>
            <a:r>
              <a:rPr lang="en-US" b="1" dirty="0"/>
              <a:t>for</a:t>
            </a:r>
            <a:r>
              <a:rPr lang="en-US" dirty="0"/>
              <a:t> each neighbor v of u:           </a:t>
            </a:r>
            <a:r>
              <a:rPr lang="en-US" dirty="0" smtClean="0">
                <a:solidFill>
                  <a:srgbClr val="969FA7"/>
                </a:solidFill>
              </a:rPr>
              <a:t>// </a:t>
            </a:r>
            <a:r>
              <a:rPr lang="en-US" dirty="0">
                <a:solidFill>
                  <a:srgbClr val="969FA7"/>
                </a:solidFill>
              </a:rPr>
              <a:t>where v has not </a:t>
            </a:r>
            <a:r>
              <a:rPr lang="ro-RO" dirty="0" smtClean="0">
                <a:solidFill>
                  <a:srgbClr val="969FA7"/>
                </a:solidFill>
              </a:rPr>
              <a:t>                                </a:t>
            </a:r>
          </a:p>
          <a:p>
            <a:pPr marL="630000" lvl="2" indent="0">
              <a:buNone/>
            </a:pPr>
            <a:r>
              <a:rPr lang="ro-RO" dirty="0" smtClean="0">
                <a:solidFill>
                  <a:srgbClr val="969FA7"/>
                </a:solidFill>
              </a:rPr>
              <a:t>                                                     </a:t>
            </a:r>
            <a:r>
              <a:rPr lang="en-US" dirty="0" smtClean="0">
                <a:solidFill>
                  <a:srgbClr val="969FA7"/>
                </a:solidFill>
              </a:rPr>
              <a:t>yet </a:t>
            </a:r>
            <a:r>
              <a:rPr lang="en-US" dirty="0">
                <a:solidFill>
                  <a:srgbClr val="969FA7"/>
                </a:solidFill>
              </a:rPr>
              <a:t>been removed from </a:t>
            </a:r>
            <a:r>
              <a:rPr lang="en-US" dirty="0" smtClean="0">
                <a:solidFill>
                  <a:srgbClr val="969FA7"/>
                </a:solidFill>
              </a:rPr>
              <a:t>PQ</a:t>
            </a:r>
            <a:endParaRPr lang="ro-RO" dirty="0">
              <a:solidFill>
                <a:srgbClr val="969FA7"/>
              </a:solidFill>
            </a:endParaRPr>
          </a:p>
          <a:p>
            <a:pPr lvl="3">
              <a:buFont typeface="Arial" panose="020B0604020202020204" pitchFamily="34" charset="0"/>
              <a:buChar char="•"/>
            </a:pPr>
            <a:r>
              <a:rPr lang="en-US" sz="1400" dirty="0"/>
              <a:t>alt = distance[u] + length(u, v) </a:t>
            </a:r>
            <a:endParaRPr lang="ro-RO" sz="1400" dirty="0"/>
          </a:p>
          <a:p>
            <a:pPr lvl="3">
              <a:buFont typeface="Arial" panose="020B0604020202020204" pitchFamily="34" charset="0"/>
              <a:buChar char="•"/>
            </a:pPr>
            <a:r>
              <a:rPr lang="en-US" sz="1400" b="1" dirty="0"/>
              <a:t>if</a:t>
            </a:r>
            <a:r>
              <a:rPr lang="en-US" sz="1400" dirty="0"/>
              <a:t>  distance[u] + length(u, v)  &lt; distance[v]        </a:t>
            </a:r>
            <a:endParaRPr lang="ro-RO" sz="1400" dirty="0" smtClean="0"/>
          </a:p>
          <a:p>
            <a:pPr marL="1008000" lvl="3" indent="0">
              <a:buNone/>
            </a:pPr>
            <a:r>
              <a:rPr lang="ro-RO" sz="1400" dirty="0"/>
              <a:t> </a:t>
            </a:r>
            <a:r>
              <a:rPr lang="ro-RO" sz="1400" dirty="0" smtClean="0"/>
              <a:t>    </a:t>
            </a:r>
            <a:r>
              <a:rPr lang="en-US" sz="1400" dirty="0" smtClean="0"/>
              <a:t> </a:t>
            </a:r>
            <a:r>
              <a:rPr lang="en-US" sz="1400" dirty="0"/>
              <a:t>// Relax the edge (u, v) </a:t>
            </a:r>
            <a:endParaRPr lang="ro-RO" sz="1400" dirty="0"/>
          </a:p>
          <a:p>
            <a:pPr lvl="4">
              <a:buFont typeface="Arial" panose="020B0604020202020204" pitchFamily="34" charset="0"/>
              <a:buChar char="•"/>
            </a:pPr>
            <a:r>
              <a:rPr lang="en-US" sz="1400" dirty="0"/>
              <a:t>distance[v] := distance[u] + length(u, v)  </a:t>
            </a:r>
            <a:endParaRPr lang="ro-RO" sz="1400" dirty="0"/>
          </a:p>
          <a:p>
            <a:pPr lvl="4">
              <a:buFont typeface="Arial" panose="020B0604020202020204" pitchFamily="34" charset="0"/>
              <a:buChar char="•"/>
            </a:pPr>
            <a:r>
              <a:rPr lang="en-US" sz="1400" dirty="0"/>
              <a:t>predecessor[v] := u</a:t>
            </a:r>
            <a:endParaRPr lang="ro-RO" sz="1400" dirty="0"/>
          </a:p>
          <a:p>
            <a:pPr lvl="4">
              <a:buFont typeface="Arial" panose="020B0604020202020204" pitchFamily="34" charset="0"/>
              <a:buChar char="•"/>
            </a:pPr>
            <a:r>
              <a:rPr lang="en-US" sz="1400" dirty="0" err="1"/>
              <a:t>PQ.decrease_priority</a:t>
            </a:r>
            <a:r>
              <a:rPr lang="en-US" sz="1400" dirty="0"/>
              <a:t> (v, distance[u] + length(u, v))</a:t>
            </a:r>
            <a:endParaRPr lang="ro-RO" sz="1400" dirty="0"/>
          </a:p>
          <a:p>
            <a:pPr lvl="3">
              <a:buFont typeface="Arial" panose="020B0604020202020204" pitchFamily="34" charset="0"/>
              <a:buChar char="•"/>
            </a:pPr>
            <a:r>
              <a:rPr lang="en-US" sz="1400" b="1" dirty="0"/>
              <a:t>end if</a:t>
            </a:r>
            <a:endParaRPr lang="ro-RO" sz="1400" dirty="0"/>
          </a:p>
          <a:p>
            <a:pPr lvl="2"/>
            <a:r>
              <a:rPr lang="en-US" b="1" dirty="0"/>
              <a:t>end for</a:t>
            </a:r>
            <a:endParaRPr lang="ro-RO" dirty="0"/>
          </a:p>
          <a:p>
            <a:pPr lvl="1"/>
            <a:r>
              <a:rPr lang="en-US" sz="1400" b="1" dirty="0"/>
              <a:t>end while</a:t>
            </a:r>
            <a:endParaRPr lang="ro-RO" sz="1400" dirty="0"/>
          </a:p>
          <a:p>
            <a:r>
              <a:rPr lang="en-US" sz="1400" b="1" dirty="0"/>
              <a:t>return</a:t>
            </a:r>
            <a:r>
              <a:rPr lang="en-US" sz="1400" dirty="0"/>
              <a:t> distance[]</a:t>
            </a:r>
            <a:endParaRPr lang="ro-RO" sz="1400" dirty="0"/>
          </a:p>
        </p:txBody>
      </p:sp>
      <p:cxnSp>
        <p:nvCxnSpPr>
          <p:cNvPr id="19" name="Straight Connector 18"/>
          <p:cNvCxnSpPr>
            <a:stCxn id="2" idx="2"/>
          </p:cNvCxnSpPr>
          <p:nvPr/>
        </p:nvCxnSpPr>
        <p:spPr>
          <a:xfrm>
            <a:off x="6096000" y="1715956"/>
            <a:ext cx="28575" cy="4815473"/>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5797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rgbClr val="ED8428"/>
                </a:solidFill>
              </a:rPr>
              <a:t>Results</a:t>
            </a:r>
            <a:endParaRPr lang="ro-RO" dirty="0">
              <a:solidFill>
                <a:srgbClr val="ED8428"/>
              </a:solidFill>
            </a:endParaRPr>
          </a:p>
        </p:txBody>
      </p:sp>
      <p:sp>
        <p:nvSpPr>
          <p:cNvPr id="3" name="Content Placeholder 2"/>
          <p:cNvSpPr>
            <a:spLocks noGrp="1"/>
          </p:cNvSpPr>
          <p:nvPr>
            <p:ph idx="1"/>
          </p:nvPr>
        </p:nvSpPr>
        <p:spPr>
          <a:xfrm>
            <a:off x="428792" y="800266"/>
            <a:ext cx="11029615" cy="3678303"/>
          </a:xfrm>
        </p:spPr>
        <p:txBody>
          <a:bodyPr/>
          <a:lstStyle/>
          <a:p>
            <a:r>
              <a:rPr lang="ro-RO" dirty="0" smtClean="0"/>
              <a:t>In the project, the algorithm is implemented both with a priority queue and without. </a:t>
            </a:r>
          </a:p>
          <a:p>
            <a:r>
              <a:rPr lang="ro-RO" dirty="0" smtClean="0"/>
              <a:t>For testing, a brute force method was implemented using the depth first search traversal of the graph to find all the possible paths from source to all the other nodes and then extract the minimum. From the comparison it resulted that the two implementations of the algorithm were succesfull and returned correct results.</a:t>
            </a:r>
            <a:endParaRPr lang="en-US" dirty="0" smtClean="0"/>
          </a:p>
          <a:p>
            <a:r>
              <a:rPr lang="en-US" dirty="0" smtClean="0"/>
              <a:t>The data analysis results are the following:</a:t>
            </a:r>
            <a:endParaRPr lang="ro-RO" dirty="0"/>
          </a:p>
        </p:txBody>
      </p:sp>
      <p:graphicFrame>
        <p:nvGraphicFramePr>
          <p:cNvPr id="13" name="Chart 12"/>
          <p:cNvGraphicFramePr/>
          <p:nvPr>
            <p:extLst>
              <p:ext uri="{D42A27DB-BD31-4B8C-83A1-F6EECF244321}">
                <p14:modId xmlns:p14="http://schemas.microsoft.com/office/powerpoint/2010/main" val="1798908743"/>
              </p:ext>
            </p:extLst>
          </p:nvPr>
        </p:nvGraphicFramePr>
        <p:xfrm>
          <a:off x="6248997" y="3624233"/>
          <a:ext cx="4423038" cy="294869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p:cNvGraphicFramePr/>
          <p:nvPr>
            <p:extLst>
              <p:ext uri="{D42A27DB-BD31-4B8C-83A1-F6EECF244321}">
                <p14:modId xmlns:p14="http://schemas.microsoft.com/office/powerpoint/2010/main" val="923772395"/>
              </p:ext>
            </p:extLst>
          </p:nvPr>
        </p:nvGraphicFramePr>
        <p:xfrm>
          <a:off x="882724" y="3658298"/>
          <a:ext cx="4423038" cy="2948692"/>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1478720" y="6070048"/>
            <a:ext cx="516835" cy="261610"/>
          </a:xfrm>
          <a:prstGeom prst="rect">
            <a:avLst/>
          </a:prstGeom>
          <a:noFill/>
        </p:spPr>
        <p:txBody>
          <a:bodyPr wrap="square" rtlCol="0">
            <a:spAutoFit/>
          </a:bodyPr>
          <a:lstStyle/>
          <a:p>
            <a:r>
              <a:rPr lang="en-US" sz="1100" dirty="0" smtClean="0">
                <a:solidFill>
                  <a:schemeClr val="bg1">
                    <a:lumMod val="50000"/>
                  </a:schemeClr>
                </a:solidFill>
              </a:rPr>
              <a:t>1K</a:t>
            </a:r>
            <a:endParaRPr lang="ro-RO" sz="1100" dirty="0">
              <a:solidFill>
                <a:schemeClr val="bg1">
                  <a:lumMod val="50000"/>
                </a:schemeClr>
              </a:solidFill>
            </a:endParaRPr>
          </a:p>
        </p:txBody>
      </p:sp>
      <p:sp>
        <p:nvSpPr>
          <p:cNvPr id="7" name="TextBox 6"/>
          <p:cNvSpPr txBox="1"/>
          <p:nvPr/>
        </p:nvSpPr>
        <p:spPr>
          <a:xfrm>
            <a:off x="1821068" y="6070048"/>
            <a:ext cx="516835" cy="261610"/>
          </a:xfrm>
          <a:prstGeom prst="rect">
            <a:avLst/>
          </a:prstGeom>
          <a:noFill/>
        </p:spPr>
        <p:txBody>
          <a:bodyPr wrap="square" rtlCol="0">
            <a:spAutoFit/>
          </a:bodyPr>
          <a:lstStyle/>
          <a:p>
            <a:r>
              <a:rPr lang="en-US" sz="1100" dirty="0" smtClean="0">
                <a:solidFill>
                  <a:schemeClr val="bg1">
                    <a:lumMod val="50000"/>
                  </a:schemeClr>
                </a:solidFill>
              </a:rPr>
              <a:t>2K</a:t>
            </a:r>
            <a:endParaRPr lang="ro-RO" sz="1100" dirty="0">
              <a:solidFill>
                <a:schemeClr val="bg1">
                  <a:lumMod val="50000"/>
                </a:schemeClr>
              </a:solidFill>
            </a:endParaRPr>
          </a:p>
        </p:txBody>
      </p:sp>
      <p:sp>
        <p:nvSpPr>
          <p:cNvPr id="8" name="TextBox 7"/>
          <p:cNvSpPr txBox="1"/>
          <p:nvPr/>
        </p:nvSpPr>
        <p:spPr>
          <a:xfrm>
            <a:off x="2773016" y="6070048"/>
            <a:ext cx="516835" cy="261610"/>
          </a:xfrm>
          <a:prstGeom prst="rect">
            <a:avLst/>
          </a:prstGeom>
          <a:noFill/>
        </p:spPr>
        <p:txBody>
          <a:bodyPr wrap="square" rtlCol="0">
            <a:spAutoFit/>
          </a:bodyPr>
          <a:lstStyle/>
          <a:p>
            <a:r>
              <a:rPr lang="en-US" sz="1100" dirty="0">
                <a:solidFill>
                  <a:schemeClr val="bg1">
                    <a:lumMod val="50000"/>
                  </a:schemeClr>
                </a:solidFill>
              </a:rPr>
              <a:t>4</a:t>
            </a:r>
            <a:r>
              <a:rPr lang="en-US" sz="1100" dirty="0" smtClean="0">
                <a:solidFill>
                  <a:schemeClr val="bg1">
                    <a:lumMod val="50000"/>
                  </a:schemeClr>
                </a:solidFill>
              </a:rPr>
              <a:t>K</a:t>
            </a:r>
            <a:endParaRPr lang="ro-RO" sz="1100" dirty="0">
              <a:solidFill>
                <a:schemeClr val="bg1">
                  <a:lumMod val="50000"/>
                </a:schemeClr>
              </a:solidFill>
            </a:endParaRPr>
          </a:p>
        </p:txBody>
      </p:sp>
      <p:sp>
        <p:nvSpPr>
          <p:cNvPr id="9" name="TextBox 8"/>
          <p:cNvSpPr txBox="1"/>
          <p:nvPr/>
        </p:nvSpPr>
        <p:spPr>
          <a:xfrm>
            <a:off x="4715564" y="6070048"/>
            <a:ext cx="516835" cy="261610"/>
          </a:xfrm>
          <a:prstGeom prst="rect">
            <a:avLst/>
          </a:prstGeom>
          <a:noFill/>
        </p:spPr>
        <p:txBody>
          <a:bodyPr wrap="square" rtlCol="0">
            <a:spAutoFit/>
          </a:bodyPr>
          <a:lstStyle/>
          <a:p>
            <a:r>
              <a:rPr lang="en-US" sz="1100" dirty="0">
                <a:solidFill>
                  <a:schemeClr val="bg1">
                    <a:lumMod val="50000"/>
                  </a:schemeClr>
                </a:solidFill>
              </a:rPr>
              <a:t>8</a:t>
            </a:r>
            <a:r>
              <a:rPr lang="en-US" sz="1100" dirty="0" smtClean="0">
                <a:solidFill>
                  <a:schemeClr val="bg1">
                    <a:lumMod val="50000"/>
                  </a:schemeClr>
                </a:solidFill>
              </a:rPr>
              <a:t>K</a:t>
            </a:r>
            <a:endParaRPr lang="ro-RO" sz="1100" dirty="0">
              <a:solidFill>
                <a:schemeClr val="bg1">
                  <a:lumMod val="50000"/>
                </a:schemeClr>
              </a:solidFill>
            </a:endParaRPr>
          </a:p>
        </p:txBody>
      </p:sp>
      <p:sp>
        <p:nvSpPr>
          <p:cNvPr id="10" name="TextBox 9"/>
          <p:cNvSpPr txBox="1"/>
          <p:nvPr/>
        </p:nvSpPr>
        <p:spPr>
          <a:xfrm>
            <a:off x="7348329" y="6043544"/>
            <a:ext cx="516835" cy="261610"/>
          </a:xfrm>
          <a:prstGeom prst="rect">
            <a:avLst/>
          </a:prstGeom>
          <a:noFill/>
        </p:spPr>
        <p:txBody>
          <a:bodyPr wrap="square" rtlCol="0">
            <a:spAutoFit/>
          </a:bodyPr>
          <a:lstStyle/>
          <a:p>
            <a:r>
              <a:rPr lang="en-US" sz="1100" dirty="0" smtClean="0">
                <a:solidFill>
                  <a:schemeClr val="bg1">
                    <a:lumMod val="50000"/>
                  </a:schemeClr>
                </a:solidFill>
              </a:rPr>
              <a:t>1K</a:t>
            </a:r>
            <a:endParaRPr lang="ro-RO" sz="1100" dirty="0">
              <a:solidFill>
                <a:schemeClr val="bg1">
                  <a:lumMod val="50000"/>
                </a:schemeClr>
              </a:solidFill>
            </a:endParaRPr>
          </a:p>
        </p:txBody>
      </p:sp>
      <p:sp>
        <p:nvSpPr>
          <p:cNvPr id="11" name="TextBox 10"/>
          <p:cNvSpPr txBox="1"/>
          <p:nvPr/>
        </p:nvSpPr>
        <p:spPr>
          <a:xfrm>
            <a:off x="8097077" y="6043544"/>
            <a:ext cx="516835" cy="261610"/>
          </a:xfrm>
          <a:prstGeom prst="rect">
            <a:avLst/>
          </a:prstGeom>
          <a:noFill/>
        </p:spPr>
        <p:txBody>
          <a:bodyPr wrap="square" rtlCol="0">
            <a:spAutoFit/>
          </a:bodyPr>
          <a:lstStyle/>
          <a:p>
            <a:r>
              <a:rPr lang="en-US" sz="1100" dirty="0">
                <a:solidFill>
                  <a:schemeClr val="bg1">
                    <a:lumMod val="50000"/>
                  </a:schemeClr>
                </a:solidFill>
              </a:rPr>
              <a:t>2</a:t>
            </a:r>
            <a:r>
              <a:rPr lang="en-US" sz="1100" dirty="0" smtClean="0">
                <a:solidFill>
                  <a:schemeClr val="bg1">
                    <a:lumMod val="50000"/>
                  </a:schemeClr>
                </a:solidFill>
              </a:rPr>
              <a:t>K</a:t>
            </a:r>
            <a:endParaRPr lang="ro-RO" sz="1100" dirty="0">
              <a:solidFill>
                <a:schemeClr val="bg1">
                  <a:lumMod val="50000"/>
                </a:schemeClr>
              </a:solidFill>
            </a:endParaRPr>
          </a:p>
        </p:txBody>
      </p:sp>
      <p:sp>
        <p:nvSpPr>
          <p:cNvPr id="12" name="TextBox 11"/>
          <p:cNvSpPr txBox="1"/>
          <p:nvPr/>
        </p:nvSpPr>
        <p:spPr>
          <a:xfrm>
            <a:off x="8845825" y="6043544"/>
            <a:ext cx="516835" cy="261610"/>
          </a:xfrm>
          <a:prstGeom prst="rect">
            <a:avLst/>
          </a:prstGeom>
          <a:noFill/>
        </p:spPr>
        <p:txBody>
          <a:bodyPr wrap="square" rtlCol="0">
            <a:spAutoFit/>
          </a:bodyPr>
          <a:lstStyle/>
          <a:p>
            <a:r>
              <a:rPr lang="en-US" sz="1100" dirty="0">
                <a:solidFill>
                  <a:schemeClr val="bg1">
                    <a:lumMod val="50000"/>
                  </a:schemeClr>
                </a:solidFill>
              </a:rPr>
              <a:t>4</a:t>
            </a:r>
            <a:r>
              <a:rPr lang="en-US" sz="1100" dirty="0" smtClean="0">
                <a:solidFill>
                  <a:schemeClr val="bg1">
                    <a:lumMod val="50000"/>
                  </a:schemeClr>
                </a:solidFill>
              </a:rPr>
              <a:t>K</a:t>
            </a:r>
            <a:endParaRPr lang="ro-RO" sz="1100" dirty="0">
              <a:solidFill>
                <a:schemeClr val="bg1">
                  <a:lumMod val="50000"/>
                </a:schemeClr>
              </a:solidFill>
            </a:endParaRPr>
          </a:p>
        </p:txBody>
      </p:sp>
      <p:sp>
        <p:nvSpPr>
          <p:cNvPr id="15" name="TextBox 14"/>
          <p:cNvSpPr txBox="1"/>
          <p:nvPr/>
        </p:nvSpPr>
        <p:spPr>
          <a:xfrm>
            <a:off x="9594573" y="6043544"/>
            <a:ext cx="516835" cy="261610"/>
          </a:xfrm>
          <a:prstGeom prst="rect">
            <a:avLst/>
          </a:prstGeom>
          <a:noFill/>
        </p:spPr>
        <p:txBody>
          <a:bodyPr wrap="square" rtlCol="0">
            <a:spAutoFit/>
          </a:bodyPr>
          <a:lstStyle/>
          <a:p>
            <a:r>
              <a:rPr lang="en-US" sz="1100" dirty="0">
                <a:solidFill>
                  <a:schemeClr val="bg1">
                    <a:lumMod val="50000"/>
                  </a:schemeClr>
                </a:solidFill>
              </a:rPr>
              <a:t>8</a:t>
            </a:r>
            <a:r>
              <a:rPr lang="en-US" sz="1100" dirty="0" smtClean="0">
                <a:solidFill>
                  <a:schemeClr val="bg1">
                    <a:lumMod val="50000"/>
                  </a:schemeClr>
                </a:solidFill>
              </a:rPr>
              <a:t>K</a:t>
            </a:r>
            <a:endParaRPr lang="ro-RO" sz="1100" dirty="0">
              <a:solidFill>
                <a:schemeClr val="bg1">
                  <a:lumMod val="50000"/>
                </a:schemeClr>
              </a:solidFill>
            </a:endParaRPr>
          </a:p>
        </p:txBody>
      </p:sp>
      <p:cxnSp>
        <p:nvCxnSpPr>
          <p:cNvPr id="19" name="Straight Connector 18"/>
          <p:cNvCxnSpPr/>
          <p:nvPr/>
        </p:nvCxnSpPr>
        <p:spPr>
          <a:xfrm flipV="1">
            <a:off x="7510071" y="5844540"/>
            <a:ext cx="2246244" cy="129540"/>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Straight Connector 20"/>
          <p:cNvCxnSpPr/>
          <p:nvPr/>
        </p:nvCxnSpPr>
        <p:spPr>
          <a:xfrm flipV="1">
            <a:off x="7459271" y="4541520"/>
            <a:ext cx="2312109" cy="13944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58085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rgbClr val="ED8428"/>
                </a:solidFill>
              </a:rPr>
              <a:t>Questions?</a:t>
            </a:r>
            <a:endParaRPr lang="ro-RO" dirty="0">
              <a:solidFill>
                <a:srgbClr val="ED8428"/>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675172924"/>
              </p:ext>
            </p:extLst>
          </p:nvPr>
        </p:nvGraphicFramePr>
        <p:xfrm>
          <a:off x="3819525" y="2506663"/>
          <a:ext cx="2819400" cy="2984500"/>
        </p:xfrm>
        <a:graphic>
          <a:graphicData uri="http://schemas.openxmlformats.org/presentationml/2006/ole">
            <mc:AlternateContent xmlns:mc="http://schemas.openxmlformats.org/markup-compatibility/2006">
              <mc:Choice xmlns:v="urn:schemas-microsoft-com:vml" Requires="v">
                <p:oleObj spid="_x0000_s3088" name="Image" r:id="rId3" imgW="2819048" imgH="2984127" progId="">
                  <p:embed/>
                </p:oleObj>
              </mc:Choice>
              <mc:Fallback>
                <p:oleObj name="Image" r:id="rId3" imgW="2819048" imgH="2984127" progId="">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9525" y="2506663"/>
                        <a:ext cx="2819400" cy="298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71555037"/>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TC103457464[[fn=Dividend]]</Template>
  <TotalTime>141</TotalTime>
  <Words>839</Words>
  <Application>Microsoft Office PowerPoint</Application>
  <PresentationFormat>Widescreen</PresentationFormat>
  <Paragraphs>292</Paragraphs>
  <Slides>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5" baseType="lpstr">
      <vt:lpstr>SimSun</vt:lpstr>
      <vt:lpstr>Arial</vt:lpstr>
      <vt:lpstr>Calibri</vt:lpstr>
      <vt:lpstr>Gill Sans MT</vt:lpstr>
      <vt:lpstr>HGｺﾞｼｯｸE</vt:lpstr>
      <vt:lpstr>Wingdings 2</vt:lpstr>
      <vt:lpstr>Dividend</vt:lpstr>
      <vt:lpstr>Image</vt:lpstr>
      <vt:lpstr>Dijkstra’s algortihm</vt:lpstr>
      <vt:lpstr>Execution Example</vt:lpstr>
      <vt:lpstr>Execution Example</vt:lpstr>
      <vt:lpstr>Execution Example</vt:lpstr>
      <vt:lpstr>Pseudocode</vt:lpstr>
      <vt:lpstr>Results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Dijkstra’s algortihm</dc:title>
  <dc:creator>Sorin Dan</dc:creator>
  <cp:lastModifiedBy>Sorin Dan</cp:lastModifiedBy>
  <cp:revision>31</cp:revision>
  <dcterms:created xsi:type="dcterms:W3CDTF">2014-03-13T10:59:39Z</dcterms:created>
  <dcterms:modified xsi:type="dcterms:W3CDTF">2014-04-14T17:41:30Z</dcterms:modified>
</cp:coreProperties>
</file>