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5143500" type="screen16x9"/>
  <p:notesSz cx="6858000" cy="9144000"/>
  <p:embeddedFontLst>
    <p:embeddedFont>
      <p:font typeface="Average"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guide orient="horz" pos="226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b799a4489c_2_95:notes"/>
          <p:cNvSpPr>
            <a:spLocks noGrp="1" noRot="1" noChangeAspect="1"/>
          </p:cNvSpPr>
          <p:nvPr>
            <p:ph type="sldImg" idx="2"/>
          </p:nvPr>
        </p:nvSpPr>
        <p:spPr>
          <a:xfrm>
            <a:off x="399947" y="686112"/>
            <a:ext cx="605810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b799a4489c_2_95: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148" name="Google Shape;148;g2b799a4489c_2_95: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f53ecc82e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1f53ecc82ee_0_36: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36" name="Google Shape;236;g1f53ecc82ee_0_36: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10</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c993079d0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c993079d06_2_0: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48" name="Google Shape;248;g2c993079d06_2_0: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11</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f53ecc82e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f53ecc82ee_0_45: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59" name="Google Shape;259;g1f53ecc82ee_0_45: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12</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f53ecc82ee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f53ecc82ee_0_162: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71" name="Google Shape;271;g1f53ecc82ee_0_162: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13</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cdc513f44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2cdc513f449_0_58: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81" name="Google Shape;281;g2cdc513f449_0_58: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14</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cdc513f44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2cdc513f449_0_44: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93" name="Google Shape;293;g2cdc513f449_0_44: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15</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f53ecc82e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1f53ecc82ee_0_63: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03" name="Google Shape;303;g1f53ecc82ee_0_63: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16</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f53ecc82e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1f53ecc82ee_0_72: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13" name="Google Shape;313;g1f53ecc82ee_0_72: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17</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f53ecc82e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1f53ecc82ee_0_81: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23" name="Google Shape;323;g1f53ecc82ee_0_81: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18</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f53ecc82e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g1f53ecc82ee_0_90: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33" name="Google Shape;333;g1f53ecc82ee_0_90: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19</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b799a4489c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b799a4489c_2_102: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155" name="Google Shape;155;g2b799a4489c_2_102: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f53ecc82e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g1f53ecc82ee_0_54: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43" name="Google Shape;343;g1f53ecc82ee_0_54: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20</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53ecc82e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1f53ecc82ee_0_135: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63" name="Google Shape;363;g1f53ecc82ee_0_135: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21</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53ecc82e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g1f53ecc82ee_0_99: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73" name="Google Shape;373;g1f53ecc82ee_0_99: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22</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f53ecc82e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1f53ecc82ee_0_108: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84" name="Google Shape;384;g1f53ecc82ee_0_108: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23</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f53ecc82e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1f53ecc82ee_0_117: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395" name="Google Shape;395;g1f53ecc82ee_0_117: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24</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f53ecc82e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g1f53ecc82ee_0_144: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06" name="Google Shape;406;g1f53ecc82ee_0_144: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25</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f53ecc82ee_0_153: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g1f53ecc82ee_0_153: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16" name="Google Shape;416;g1f53ecc82ee_0_153: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26</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f53ecc82e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g1f53ecc82ee_0_126: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27" name="Google Shape;427;g1f53ecc82ee_0_126: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27</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f53ecc82e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g1f53ecc82ee_0_171: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37" name="Google Shape;437;g1f53ecc82ee_0_171: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28</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53ecc82ee_0_180: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g1f53ecc82ee_0_180: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47" name="Google Shape;447;g1f53ecc82ee_0_180: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29</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f53ecc82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1f53ecc82ee_0_0: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165" name="Google Shape;165;g1f53ecc82ee_0_0: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f53ecc82ee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1f53ecc82ee_0_189: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61" name="Google Shape;461;g1f53ecc82ee_0_189: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30</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f53ecc82ee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1f53ecc82ee_0_198: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71" name="Google Shape;471;g1f53ecc82ee_0_198: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31</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f53ecc82ee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1f53ecc82ee_0_207: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82" name="Google Shape;482;g1f53ecc82ee_0_207: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32</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f53ecc82ee_0_216: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1f53ecc82ee_0_216: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493" name="Google Shape;493;g1f53ecc82ee_0_216: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33</a:t>
            </a:fld>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f53ecc82ee_0_225: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g1f53ecc82ee_0_225: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05" name="Google Shape;505;g1f53ecc82ee_0_225: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34</a:t>
            </a:fld>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c993079d06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g2c993079d06_3_20: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15" name="Google Shape;515;g2c993079d06_3_20: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35</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cdc513f44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g2cdc513f449_0_72: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25" name="Google Shape;525;g2cdc513f449_0_72: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36</a:t>
            </a:fld>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c993079d06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g2c993079d06_3_11: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36" name="Google Shape;536;g2c993079d06_3_11: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37</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c993079d06_3_38: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5" name="Google Shape;545;g2c993079d06_3_38: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46" name="Google Shape;546;g2c993079d06_3_38: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38</a:t>
            </a:fld>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f53ecc82e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1f53ecc82ee_0_234: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56" name="Google Shape;556;g1f53ecc82ee_0_234: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39</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53ecc82e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1f53ecc82ee_0_9: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176" name="Google Shape;176;g1f53ecc82ee_0_9: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4</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cdc513f44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2cdc513f449_0_86: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66" name="Google Shape;566;g2cdc513f449_0_86: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40</a:t>
            </a:fld>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f53ecc82e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g1f53ecc82ee_0_243: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76" name="Google Shape;576;g1f53ecc82ee_0_243: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41</a:t>
            </a:fld>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f53ecc82ee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g1f53ecc82ee_0_252: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86" name="Google Shape;586;g1f53ecc82ee_0_252: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42</a:t>
            </a:fld>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f53ecc82ee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g1f53ecc82ee_0_261: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596" name="Google Shape;596;g1f53ecc82ee_0_261: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43</a:t>
            </a:fld>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b799a4489c_2_108:notes"/>
          <p:cNvSpPr>
            <a:spLocks noGrp="1" noRot="1" noChangeAspect="1"/>
          </p:cNvSpPr>
          <p:nvPr>
            <p:ph type="sldImg" idx="2"/>
          </p:nvPr>
        </p:nvSpPr>
        <p:spPr>
          <a:xfrm>
            <a:off x="399947" y="686112"/>
            <a:ext cx="605810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g2b799a4489c_2_108: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606" name="Google Shape;606;g2b799a4489c_2_108: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44</a:t>
            </a:fld>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f53ecc82ee_0_270: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0" name="Google Shape;610;g1f53ecc82ee_0_270: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611" name="Google Shape;611;g1f53ecc82ee_0_270: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45</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f53ecc82e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f53ecc82ee_0_18: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186" name="Google Shape;186;g1f53ecc82ee_0_18: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53ecc82e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1f53ecc82ee_0_27: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196" name="Google Shape;196;g1f53ecc82ee_0_27: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dc513f449_0_5: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2cdc513f449_0_5: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06" name="Google Shape;206;g2cdc513f449_0_5: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7</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dc513f449_0_30:notes"/>
          <p:cNvSpPr>
            <a:spLocks noGrp="1" noRot="1" noChangeAspect="1"/>
          </p:cNvSpPr>
          <p:nvPr>
            <p:ph type="sldImg" idx="2"/>
          </p:nvPr>
        </p:nvSpPr>
        <p:spPr>
          <a:xfrm>
            <a:off x="399947" y="686112"/>
            <a:ext cx="6058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2cdc513f449_0_30: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16" name="Google Shape;216;g2cdc513f449_0_30: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8</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dc513f44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2cdc513f449_0_21:notes"/>
          <p:cNvSpPr txBox="1">
            <a:spLocks noGrp="1"/>
          </p:cNvSpPr>
          <p:nvPr>
            <p:ph type="body" idx="1"/>
          </p:nvPr>
        </p:nvSpPr>
        <p:spPr>
          <a:xfrm>
            <a:off x="685800" y="4343400"/>
            <a:ext cx="5486400" cy="4114800"/>
          </a:xfrm>
          <a:prstGeom prst="rect">
            <a:avLst/>
          </a:prstGeom>
          <a:noFill/>
          <a:ln>
            <a:noFill/>
          </a:ln>
        </p:spPr>
        <p:txBody>
          <a:bodyPr spcFirstLastPara="1" wrap="square" lIns="91275" tIns="45650" rIns="91275" bIns="45650" anchor="t" anchorCtr="0">
            <a:noAutofit/>
          </a:bodyPr>
          <a:lstStyle/>
          <a:p>
            <a:pPr marL="0" lvl="0" indent="0" algn="l" rtl="0">
              <a:spcBef>
                <a:spcPts val="0"/>
              </a:spcBef>
              <a:spcAft>
                <a:spcPts val="0"/>
              </a:spcAft>
              <a:buNone/>
            </a:pPr>
            <a:endParaRPr sz="1400"/>
          </a:p>
        </p:txBody>
      </p:sp>
      <p:sp>
        <p:nvSpPr>
          <p:cNvPr id="226" name="Google Shape;226;g2cdc513f449_0_21:notes"/>
          <p:cNvSpPr txBox="1">
            <a:spLocks noGrp="1"/>
          </p:cNvSpPr>
          <p:nvPr>
            <p:ph type="sldNum" idx="12"/>
          </p:nvPr>
        </p:nvSpPr>
        <p:spPr>
          <a:xfrm>
            <a:off x="3884614" y="8685213"/>
            <a:ext cx="2971800" cy="457200"/>
          </a:xfrm>
          <a:prstGeom prst="rect">
            <a:avLst/>
          </a:prstGeom>
          <a:noFill/>
          <a:ln>
            <a:noFill/>
          </a:ln>
        </p:spPr>
        <p:txBody>
          <a:bodyPr spcFirstLastPara="1" wrap="square" lIns="91275" tIns="45650" rIns="91275" bIns="45650" anchor="b" anchorCtr="0">
            <a:noAutofit/>
          </a:bodyPr>
          <a:lstStyle/>
          <a:p>
            <a:pPr marL="0" lvl="0" indent="0" algn="r" rtl="0">
              <a:spcBef>
                <a:spcPts val="0"/>
              </a:spcBef>
              <a:spcAft>
                <a:spcPts val="0"/>
              </a:spcAft>
              <a:buNone/>
            </a:pPr>
            <a:fld id="{00000000-1234-1234-1234-123412341234}" type="slidenum">
              <a:rPr lang="en" sz="1400"/>
              <a:t>9</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1"/>
        <p:cNvGrpSpPr/>
        <p:nvPr/>
      </p:nvGrpSpPr>
      <p:grpSpPr>
        <a:xfrm>
          <a:off x="0" y="0"/>
          <a:ext cx="0" cy="0"/>
          <a:chOff x="0" y="0"/>
          <a:chExt cx="0" cy="0"/>
        </a:xfrm>
      </p:grpSpPr>
      <p:sp>
        <p:nvSpPr>
          <p:cNvPr id="52" name="Google Shape;52;p14"/>
          <p:cNvSpPr/>
          <p:nvPr/>
        </p:nvSpPr>
        <p:spPr>
          <a:xfrm>
            <a:off x="0" y="2371988"/>
            <a:ext cx="9144000" cy="2782206"/>
          </a:xfrm>
          <a:prstGeom prst="rect">
            <a:avLst/>
          </a:prstGeom>
          <a:solidFill>
            <a:srgbClr val="D600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14"/>
          <p:cNvSpPr txBox="1">
            <a:spLocks noGrp="1"/>
          </p:cNvSpPr>
          <p:nvPr>
            <p:ph type="ctrTitle"/>
          </p:nvPr>
        </p:nvSpPr>
        <p:spPr>
          <a:xfrm>
            <a:off x="216322" y="2662273"/>
            <a:ext cx="8315851" cy="54304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800"/>
              <a:buFont typeface="Arial"/>
              <a:buNone/>
              <a:defRPr sz="48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14"/>
          <p:cNvSpPr txBox="1">
            <a:spLocks noGrp="1"/>
          </p:cNvSpPr>
          <p:nvPr>
            <p:ph type="subTitle" idx="1"/>
          </p:nvPr>
        </p:nvSpPr>
        <p:spPr>
          <a:xfrm>
            <a:off x="241489" y="4384549"/>
            <a:ext cx="8315851" cy="457076"/>
          </a:xfrm>
          <a:prstGeom prst="rect">
            <a:avLst/>
          </a:prstGeom>
          <a:noFill/>
          <a:ln>
            <a:noFill/>
          </a:ln>
        </p:spPr>
        <p:txBody>
          <a:bodyPr spcFirstLastPara="1" wrap="square" lIns="91425" tIns="45700" rIns="91425" bIns="45700" anchor="t" anchorCtr="0">
            <a:noAutofit/>
          </a:bodyPr>
          <a:lstStyle>
            <a:lvl1pPr marR="0" lvl="0" algn="l" rtl="0">
              <a:spcBef>
                <a:spcPts val="28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cxnSp>
        <p:nvCxnSpPr>
          <p:cNvPr id="55" name="Google Shape;55;p14"/>
          <p:cNvCxnSpPr/>
          <p:nvPr/>
        </p:nvCxnSpPr>
        <p:spPr>
          <a:xfrm>
            <a:off x="3175" y="2333419"/>
            <a:ext cx="9144000" cy="0"/>
          </a:xfrm>
          <a:prstGeom prst="straightConnector1">
            <a:avLst/>
          </a:prstGeom>
          <a:noFill/>
          <a:ln w="9525" cap="flat" cmpd="sng">
            <a:solidFill>
              <a:srgbClr val="D6001C"/>
            </a:solidFill>
            <a:prstDash val="solid"/>
            <a:round/>
            <a:headEnd type="none" w="sm" len="sm"/>
            <a:tailEnd type="none" w="sm" len="sm"/>
          </a:ln>
        </p:spPr>
      </p:cxnSp>
      <p:pic>
        <p:nvPicPr>
          <p:cNvPr id="56" name="Google Shape;56;p14" descr="C:\Users\gardel2\Desktop\Brand Approval Reference\Rensselaer Logo Layered Files\RF0010-01 Rensselaer Large Logo\CMYK\PNGs\RF0010-01 Rensselaer Large Logo-with Tagline CMYK-TwoColor.png"/>
          <p:cNvPicPr preferRelativeResize="0"/>
          <p:nvPr/>
        </p:nvPicPr>
        <p:blipFill rotWithShape="1">
          <a:blip r:embed="rId2">
            <a:alphaModFix/>
          </a:blip>
          <a:srcRect/>
          <a:stretch/>
        </p:blipFill>
        <p:spPr>
          <a:xfrm>
            <a:off x="320675" y="584200"/>
            <a:ext cx="3665627" cy="889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Bullets">
  <p:cSld name="Content w/Bullets">
    <p:spTree>
      <p:nvGrpSpPr>
        <p:cNvPr id="1" name="Shape 57"/>
        <p:cNvGrpSpPr/>
        <p:nvPr/>
      </p:nvGrpSpPr>
      <p:grpSpPr>
        <a:xfrm>
          <a:off x="0" y="0"/>
          <a:ext cx="0" cy="0"/>
          <a:chOff x="0" y="0"/>
          <a:chExt cx="0" cy="0"/>
        </a:xfrm>
      </p:grpSpPr>
      <p:sp>
        <p:nvSpPr>
          <p:cNvPr id="58" name="Google Shape;58;p15"/>
          <p:cNvSpPr/>
          <p:nvPr/>
        </p:nvSpPr>
        <p:spPr>
          <a:xfrm>
            <a:off x="-1" y="4613098"/>
            <a:ext cx="9144001" cy="546524"/>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 name="Google Shape;59;p15"/>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60" name="Google Shape;60;p15"/>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
        <p:nvSpPr>
          <p:cNvPr id="61" name="Google Shape;61;p15"/>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sp>
        <p:nvSpPr>
          <p:cNvPr id="62" name="Google Shape;62;p15"/>
          <p:cNvSpPr txBox="1">
            <a:spLocks noGrp="1"/>
          </p:cNvSpPr>
          <p:nvPr>
            <p:ph type="body" idx="1"/>
          </p:nvPr>
        </p:nvSpPr>
        <p:spPr>
          <a:xfrm>
            <a:off x="224416" y="202610"/>
            <a:ext cx="8324645" cy="3942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Clr>
                <a:srgbClr val="9EA2A2"/>
              </a:buClr>
              <a:buSzPts val="1800"/>
              <a:buFont typeface="Arial"/>
              <a:buNone/>
              <a:defRPr sz="1800" b="0" i="0" u="none" strike="noStrike" cap="none">
                <a:solidFill>
                  <a:srgbClr val="9EA2A2"/>
                </a:solidFill>
                <a:latin typeface="Arial"/>
                <a:ea typeface="Arial"/>
                <a:cs typeface="Arial"/>
                <a:sym typeface="Arial"/>
              </a:defRPr>
            </a:lvl1pPr>
            <a:lvl2pPr marL="914400" marR="0" lvl="1" indent="-342900" algn="l" rtl="0">
              <a:spcBef>
                <a:spcPts val="2000"/>
              </a:spcBef>
              <a:spcAft>
                <a:spcPts val="0"/>
              </a:spcAft>
              <a:buClr>
                <a:srgbClr val="DB091C"/>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spcBef>
                <a:spcPts val="600"/>
              </a:spcBef>
              <a:spcAft>
                <a:spcPts val="0"/>
              </a:spcAft>
              <a:buClr>
                <a:srgbClr val="DB091C"/>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4pPr>
            <a:lvl5pPr marL="2286000" marR="0" lvl="4"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3" name="Google Shape;63;p15"/>
          <p:cNvCxnSpPr/>
          <p:nvPr/>
        </p:nvCxnSpPr>
        <p:spPr>
          <a:xfrm>
            <a:off x="0" y="596897"/>
            <a:ext cx="9144000" cy="0"/>
          </a:xfrm>
          <a:prstGeom prst="straightConnector1">
            <a:avLst/>
          </a:prstGeom>
          <a:noFill/>
          <a:ln w="9525" cap="flat" cmpd="sng">
            <a:solidFill>
              <a:srgbClr val="D6001C"/>
            </a:solidFill>
            <a:prstDash val="solid"/>
            <a:round/>
            <a:headEnd type="none" w="sm" len="sm"/>
            <a:tailEnd type="none" w="sm" len="sm"/>
          </a:ln>
        </p:spPr>
      </p:cxnSp>
      <p:pic>
        <p:nvPicPr>
          <p:cNvPr id="64" name="Google Shape;64;p15"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65" name="Google Shape;65;p15"/>
          <p:cNvSpPr txBox="1">
            <a:spLocks noGrp="1"/>
          </p:cNvSpPr>
          <p:nvPr>
            <p:ph type="body" idx="2"/>
          </p:nvPr>
        </p:nvSpPr>
        <p:spPr>
          <a:xfrm>
            <a:off x="224416" y="788979"/>
            <a:ext cx="6257925" cy="1828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2000"/>
              </a:spcBef>
              <a:spcAft>
                <a:spcPts val="0"/>
              </a:spcAft>
              <a:buClr>
                <a:srgbClr val="D6001C"/>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rgbClr val="D6001C"/>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4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66"/>
        <p:cNvGrpSpPr/>
        <p:nvPr/>
      </p:nvGrpSpPr>
      <p:grpSpPr>
        <a:xfrm>
          <a:off x="0" y="0"/>
          <a:ext cx="0" cy="0"/>
          <a:chOff x="0" y="0"/>
          <a:chExt cx="0" cy="0"/>
        </a:xfrm>
      </p:grpSpPr>
      <p:sp>
        <p:nvSpPr>
          <p:cNvPr id="67" name="Google Shape;67;p16"/>
          <p:cNvSpPr/>
          <p:nvPr/>
        </p:nvSpPr>
        <p:spPr>
          <a:xfrm>
            <a:off x="1" y="0"/>
            <a:ext cx="9144001" cy="5143500"/>
          </a:xfrm>
          <a:prstGeom prst="rect">
            <a:avLst/>
          </a:prstGeom>
          <a:solidFill>
            <a:srgbClr val="D6001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68" name="Google Shape;68;p16" descr="C:\Users\gardel2\Desktop\Brand Approval Reference\Rensselaer Logo Layered Files\RF0010-01 Rensselaer Large Logo\RGB\PNGs\RF0010-01 Rensselaer Large Logo-with Tagline RGB-White.png"/>
          <p:cNvPicPr preferRelativeResize="0"/>
          <p:nvPr/>
        </p:nvPicPr>
        <p:blipFill rotWithShape="1">
          <a:blip r:embed="rId2">
            <a:alphaModFix/>
          </a:blip>
          <a:srcRect/>
          <a:stretch/>
        </p:blipFill>
        <p:spPr>
          <a:xfrm>
            <a:off x="2012970" y="1950706"/>
            <a:ext cx="5118055" cy="12420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p17"/>
          <p:cNvSpPr/>
          <p:nvPr/>
        </p:nvSpPr>
        <p:spPr>
          <a:xfrm>
            <a:off x="-1" y="0"/>
            <a:ext cx="9144001" cy="5143500"/>
          </a:xfrm>
          <a:prstGeom prst="rect">
            <a:avLst/>
          </a:prstGeom>
          <a:solidFill>
            <a:srgbClr val="5458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1" name="Google Shape;71;p17"/>
          <p:cNvPicPr preferRelativeResize="0"/>
          <p:nvPr/>
        </p:nvPicPr>
        <p:blipFill rotWithShape="1">
          <a:blip r:embed="rId2">
            <a:alphaModFix/>
          </a:blip>
          <a:srcRect l="3331" t="18761" r="3331" b="4881"/>
          <a:stretch/>
        </p:blipFill>
        <p:spPr>
          <a:xfrm>
            <a:off x="-1" y="0"/>
            <a:ext cx="9144000" cy="5143500"/>
          </a:xfrm>
          <a:prstGeom prst="rect">
            <a:avLst/>
          </a:prstGeom>
          <a:noFill/>
          <a:ln>
            <a:noFill/>
          </a:ln>
        </p:spPr>
      </p:pic>
      <p:sp>
        <p:nvSpPr>
          <p:cNvPr id="72" name="Google Shape;72;p17"/>
          <p:cNvSpPr txBox="1">
            <a:spLocks noGrp="1"/>
          </p:cNvSpPr>
          <p:nvPr>
            <p:ph type="ctrTitle"/>
          </p:nvPr>
        </p:nvSpPr>
        <p:spPr>
          <a:xfrm>
            <a:off x="0" y="954412"/>
            <a:ext cx="9144000" cy="543049"/>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FFFFFF"/>
              </a:buClr>
              <a:buSzPts val="5000"/>
              <a:buFont typeface="Arial"/>
              <a:buNone/>
              <a:defRPr sz="50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17"/>
          <p:cNvSpPr txBox="1">
            <a:spLocks noGrp="1"/>
          </p:cNvSpPr>
          <p:nvPr>
            <p:ph type="subTitle" idx="1"/>
          </p:nvPr>
        </p:nvSpPr>
        <p:spPr>
          <a:xfrm>
            <a:off x="0" y="2500263"/>
            <a:ext cx="9144000" cy="822325"/>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74" name="Google Shape;74;p17" descr="C:\Users\gardel2\Desktop\Brand Approval Reference\Rensselaer Logo Layered Files\RF0010-01 Rensselaer Large Logo\RGB\PNGs\RF0010-01 Rensselaer Large Logo-with Tagline RGB-White.png"/>
          <p:cNvPicPr preferRelativeResize="0"/>
          <p:nvPr/>
        </p:nvPicPr>
        <p:blipFill rotWithShape="1">
          <a:blip r:embed="rId3">
            <a:alphaModFix/>
          </a:blip>
          <a:srcRect/>
          <a:stretch/>
        </p:blipFill>
        <p:spPr>
          <a:xfrm>
            <a:off x="2854578" y="3913034"/>
            <a:ext cx="3434841" cy="83359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itle Slide" type="title">
  <p:cSld name="TITLE">
    <p:spTree>
      <p:nvGrpSpPr>
        <p:cNvPr id="1" name="Shape 75"/>
        <p:cNvGrpSpPr/>
        <p:nvPr/>
      </p:nvGrpSpPr>
      <p:grpSpPr>
        <a:xfrm>
          <a:off x="0" y="0"/>
          <a:ext cx="0" cy="0"/>
          <a:chOff x="0" y="0"/>
          <a:chExt cx="0" cy="0"/>
        </a:xfrm>
      </p:grpSpPr>
      <p:pic>
        <p:nvPicPr>
          <p:cNvPr id="76" name="Google Shape;76;p18" descr="photo-1442406964439-e46ab8eff7c4.jpg"/>
          <p:cNvPicPr preferRelativeResize="0"/>
          <p:nvPr/>
        </p:nvPicPr>
        <p:blipFill rotWithShape="1">
          <a:blip r:embed="rId2">
            <a:alphaModFix/>
          </a:blip>
          <a:srcRect l="11141" t="14074" r="5309"/>
          <a:stretch/>
        </p:blipFill>
        <p:spPr>
          <a:xfrm>
            <a:off x="-1" y="0"/>
            <a:ext cx="9144001" cy="5143500"/>
          </a:xfrm>
          <a:prstGeom prst="rect">
            <a:avLst/>
          </a:prstGeom>
          <a:noFill/>
          <a:ln>
            <a:noFill/>
          </a:ln>
        </p:spPr>
      </p:pic>
      <p:sp>
        <p:nvSpPr>
          <p:cNvPr id="77" name="Google Shape;77;p18"/>
          <p:cNvSpPr txBox="1">
            <a:spLocks noGrp="1"/>
          </p:cNvSpPr>
          <p:nvPr>
            <p:ph type="ctrTitle"/>
          </p:nvPr>
        </p:nvSpPr>
        <p:spPr>
          <a:xfrm>
            <a:off x="216322" y="2207832"/>
            <a:ext cx="8315851" cy="54304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800"/>
              <a:buFont typeface="Arial"/>
              <a:buNone/>
              <a:defRPr sz="48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8"/>
          <p:cNvSpPr txBox="1">
            <a:spLocks noGrp="1"/>
          </p:cNvSpPr>
          <p:nvPr>
            <p:ph type="subTitle" idx="1"/>
          </p:nvPr>
        </p:nvSpPr>
        <p:spPr>
          <a:xfrm>
            <a:off x="241489" y="3849351"/>
            <a:ext cx="8315851" cy="457076"/>
          </a:xfrm>
          <a:prstGeom prst="rect">
            <a:avLst/>
          </a:prstGeom>
          <a:noFill/>
          <a:ln>
            <a:noFill/>
          </a:ln>
        </p:spPr>
        <p:txBody>
          <a:bodyPr spcFirstLastPara="1" wrap="square" lIns="91425" tIns="45700" rIns="91425" bIns="45700" anchor="t" anchorCtr="0">
            <a:noAutofit/>
          </a:bodyPr>
          <a:lstStyle>
            <a:lvl1pPr marR="0" lvl="0" algn="l" rtl="0">
              <a:spcBef>
                <a:spcPts val="28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pic>
        <p:nvPicPr>
          <p:cNvPr id="79" name="Google Shape;79;p18" descr="C:\Users\gardel2\Desktop\Brand Approval Reference\Rensselaer Logo Layered Files\RF0010-01 Rensselaer Large Logo\RGB\PNGs\RF0010-01 Rensselaer Large Logo RGB-White.png"/>
          <p:cNvPicPr preferRelativeResize="0"/>
          <p:nvPr/>
        </p:nvPicPr>
        <p:blipFill rotWithShape="1">
          <a:blip r:embed="rId3">
            <a:alphaModFix/>
          </a:blip>
          <a:srcRect/>
          <a:stretch/>
        </p:blipFill>
        <p:spPr>
          <a:xfrm>
            <a:off x="320675" y="4398000"/>
            <a:ext cx="2032107" cy="37944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0"/>
        <p:cNvGrpSpPr/>
        <p:nvPr/>
      </p:nvGrpSpPr>
      <p:grpSpPr>
        <a:xfrm>
          <a:off x="0" y="0"/>
          <a:ext cx="0" cy="0"/>
          <a:chOff x="0" y="0"/>
          <a:chExt cx="0" cy="0"/>
        </a:xfrm>
      </p:grpSpPr>
      <p:sp>
        <p:nvSpPr>
          <p:cNvPr id="81" name="Google Shape;81;p19"/>
          <p:cNvSpPr>
            <a:spLocks noGrp="1"/>
          </p:cNvSpPr>
          <p:nvPr>
            <p:ph type="pic" idx="2"/>
          </p:nvPr>
        </p:nvSpPr>
        <p:spPr>
          <a:xfrm>
            <a:off x="4572000" y="596898"/>
            <a:ext cx="4572000" cy="4138219"/>
          </a:xfrm>
          <a:prstGeom prst="rect">
            <a:avLst/>
          </a:prstGeom>
          <a:noFill/>
          <a:ln>
            <a:noFill/>
          </a:ln>
        </p:spPr>
      </p:sp>
      <p:sp>
        <p:nvSpPr>
          <p:cNvPr id="82" name="Google Shape;82;p19"/>
          <p:cNvSpPr txBox="1">
            <a:spLocks noGrp="1"/>
          </p:cNvSpPr>
          <p:nvPr>
            <p:ph type="body" idx="1"/>
          </p:nvPr>
        </p:nvSpPr>
        <p:spPr>
          <a:xfrm>
            <a:off x="224416" y="202609"/>
            <a:ext cx="8324645" cy="3942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Clr>
                <a:srgbClr val="9EA2A2"/>
              </a:buClr>
              <a:buSzPts val="1800"/>
              <a:buFont typeface="Arial"/>
              <a:buNone/>
              <a:defRPr sz="1800" b="0" i="0" u="none" strike="noStrike" cap="none">
                <a:solidFill>
                  <a:srgbClr val="9EA2A2"/>
                </a:solidFill>
                <a:latin typeface="Arial"/>
                <a:ea typeface="Arial"/>
                <a:cs typeface="Arial"/>
                <a:sym typeface="Arial"/>
              </a:defRPr>
            </a:lvl1pPr>
            <a:lvl2pPr marL="914400" marR="0" lvl="1" indent="-342900" algn="l" rtl="0">
              <a:spcBef>
                <a:spcPts val="2000"/>
              </a:spcBef>
              <a:spcAft>
                <a:spcPts val="0"/>
              </a:spcAft>
              <a:buClr>
                <a:srgbClr val="DB091C"/>
              </a:buClr>
              <a:buSzPts val="1800"/>
              <a:buFont typeface="Noto Sans Symbols"/>
              <a:buChar char="▪"/>
              <a:defRPr sz="1800" b="0" i="0" u="none" strike="noStrike" cap="none">
                <a:solidFill>
                  <a:srgbClr val="5F6062"/>
                </a:solidFill>
                <a:latin typeface="Arial"/>
                <a:ea typeface="Arial"/>
                <a:cs typeface="Arial"/>
                <a:sym typeface="Arial"/>
              </a:defRPr>
            </a:lvl2pPr>
            <a:lvl3pPr marL="1371600" marR="0" lvl="2" indent="-317500" algn="l" rtl="0">
              <a:spcBef>
                <a:spcPts val="600"/>
              </a:spcBef>
              <a:spcAft>
                <a:spcPts val="0"/>
              </a:spcAft>
              <a:buClr>
                <a:srgbClr val="DB091C"/>
              </a:buClr>
              <a:buSzPts val="1400"/>
              <a:buFont typeface="Arial"/>
              <a:buChar char="−"/>
              <a:defRPr sz="1400" b="0" i="0" u="none" strike="noStrike" cap="none">
                <a:solidFill>
                  <a:srgbClr val="5F6062"/>
                </a:solidFill>
                <a:latin typeface="Arial"/>
                <a:ea typeface="Arial"/>
                <a:cs typeface="Arial"/>
                <a:sym typeface="Arial"/>
              </a:defRPr>
            </a:lvl3pPr>
            <a:lvl4pPr marL="1828800" marR="0" lvl="3"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4pPr>
            <a:lvl5pPr marL="2286000" marR="0" lvl="4"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83" name="Google Shape;83;p19"/>
          <p:cNvCxnSpPr/>
          <p:nvPr/>
        </p:nvCxnSpPr>
        <p:spPr>
          <a:xfrm>
            <a:off x="0" y="596897"/>
            <a:ext cx="9144000" cy="0"/>
          </a:xfrm>
          <a:prstGeom prst="straightConnector1">
            <a:avLst/>
          </a:prstGeom>
          <a:noFill/>
          <a:ln w="9525" cap="flat" cmpd="sng">
            <a:solidFill>
              <a:srgbClr val="D6001C"/>
            </a:solidFill>
            <a:prstDash val="solid"/>
            <a:round/>
            <a:headEnd type="none" w="sm" len="sm"/>
            <a:tailEnd type="none" w="sm" len="sm"/>
          </a:ln>
        </p:spPr>
      </p:cxnSp>
      <p:sp>
        <p:nvSpPr>
          <p:cNvPr id="84" name="Google Shape;84;p19"/>
          <p:cNvSpPr/>
          <p:nvPr/>
        </p:nvSpPr>
        <p:spPr>
          <a:xfrm>
            <a:off x="-1" y="4613098"/>
            <a:ext cx="9144001" cy="546524"/>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19"/>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86" name="Google Shape;86;p19"/>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87" name="Google Shape;87;p19"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88" name="Google Shape;88;p19"/>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
        <p:nvSpPr>
          <p:cNvPr id="89" name="Google Shape;89;p19"/>
          <p:cNvSpPr txBox="1">
            <a:spLocks noGrp="1"/>
          </p:cNvSpPr>
          <p:nvPr>
            <p:ph type="body" idx="3"/>
          </p:nvPr>
        </p:nvSpPr>
        <p:spPr>
          <a:xfrm>
            <a:off x="224416" y="781050"/>
            <a:ext cx="6257925" cy="208520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2000"/>
              </a:spcBef>
              <a:spcAft>
                <a:spcPts val="0"/>
              </a:spcAft>
              <a:buClr>
                <a:srgbClr val="D6001C"/>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rgbClr val="D6001C"/>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4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_Photo">
  <p:cSld name="3_Photo">
    <p:spTree>
      <p:nvGrpSpPr>
        <p:cNvPr id="1" name="Shape 90"/>
        <p:cNvGrpSpPr/>
        <p:nvPr/>
      </p:nvGrpSpPr>
      <p:grpSpPr>
        <a:xfrm>
          <a:off x="0" y="0"/>
          <a:ext cx="0" cy="0"/>
          <a:chOff x="0" y="0"/>
          <a:chExt cx="0" cy="0"/>
        </a:xfrm>
      </p:grpSpPr>
      <p:sp>
        <p:nvSpPr>
          <p:cNvPr id="91" name="Google Shape;91;p20"/>
          <p:cNvSpPr>
            <a:spLocks noGrp="1"/>
          </p:cNvSpPr>
          <p:nvPr>
            <p:ph type="pic" idx="2"/>
          </p:nvPr>
        </p:nvSpPr>
        <p:spPr>
          <a:xfrm>
            <a:off x="-1" y="596898"/>
            <a:ext cx="4572000" cy="4138219"/>
          </a:xfrm>
          <a:prstGeom prst="rect">
            <a:avLst/>
          </a:prstGeom>
          <a:noFill/>
          <a:ln>
            <a:noFill/>
          </a:ln>
        </p:spPr>
      </p:sp>
      <p:sp>
        <p:nvSpPr>
          <p:cNvPr id="92" name="Google Shape;92;p20"/>
          <p:cNvSpPr txBox="1">
            <a:spLocks noGrp="1"/>
          </p:cNvSpPr>
          <p:nvPr>
            <p:ph type="body" idx="1"/>
          </p:nvPr>
        </p:nvSpPr>
        <p:spPr>
          <a:xfrm>
            <a:off x="224416" y="202609"/>
            <a:ext cx="8324645" cy="3942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Clr>
                <a:srgbClr val="9EA2A2"/>
              </a:buClr>
              <a:buSzPts val="1800"/>
              <a:buFont typeface="Arial"/>
              <a:buNone/>
              <a:defRPr sz="1800" b="0" i="0" u="none" strike="noStrike" cap="none">
                <a:solidFill>
                  <a:srgbClr val="9EA2A2"/>
                </a:solidFill>
                <a:latin typeface="Arial"/>
                <a:ea typeface="Arial"/>
                <a:cs typeface="Arial"/>
                <a:sym typeface="Arial"/>
              </a:defRPr>
            </a:lvl1pPr>
            <a:lvl2pPr marL="914400" marR="0" lvl="1" indent="-342900" algn="l" rtl="0">
              <a:spcBef>
                <a:spcPts val="2000"/>
              </a:spcBef>
              <a:spcAft>
                <a:spcPts val="0"/>
              </a:spcAft>
              <a:buClr>
                <a:srgbClr val="DB091C"/>
              </a:buClr>
              <a:buSzPts val="1800"/>
              <a:buFont typeface="Noto Sans Symbols"/>
              <a:buChar char="▪"/>
              <a:defRPr sz="1800" b="0" i="0" u="none" strike="noStrike" cap="none">
                <a:solidFill>
                  <a:srgbClr val="5F6062"/>
                </a:solidFill>
                <a:latin typeface="Arial"/>
                <a:ea typeface="Arial"/>
                <a:cs typeface="Arial"/>
                <a:sym typeface="Arial"/>
              </a:defRPr>
            </a:lvl2pPr>
            <a:lvl3pPr marL="1371600" marR="0" lvl="2" indent="-317500" algn="l" rtl="0">
              <a:spcBef>
                <a:spcPts val="600"/>
              </a:spcBef>
              <a:spcAft>
                <a:spcPts val="0"/>
              </a:spcAft>
              <a:buClr>
                <a:srgbClr val="DB091C"/>
              </a:buClr>
              <a:buSzPts val="1400"/>
              <a:buFont typeface="Arial"/>
              <a:buChar char="−"/>
              <a:defRPr sz="1400" b="0" i="0" u="none" strike="noStrike" cap="none">
                <a:solidFill>
                  <a:srgbClr val="5F6062"/>
                </a:solidFill>
                <a:latin typeface="Arial"/>
                <a:ea typeface="Arial"/>
                <a:cs typeface="Arial"/>
                <a:sym typeface="Arial"/>
              </a:defRPr>
            </a:lvl3pPr>
            <a:lvl4pPr marL="1828800" marR="0" lvl="3"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4pPr>
            <a:lvl5pPr marL="2286000" marR="0" lvl="4"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3" name="Google Shape;93;p20"/>
          <p:cNvCxnSpPr/>
          <p:nvPr/>
        </p:nvCxnSpPr>
        <p:spPr>
          <a:xfrm>
            <a:off x="0" y="596897"/>
            <a:ext cx="9144000" cy="0"/>
          </a:xfrm>
          <a:prstGeom prst="straightConnector1">
            <a:avLst/>
          </a:prstGeom>
          <a:noFill/>
          <a:ln w="9525" cap="flat" cmpd="sng">
            <a:solidFill>
              <a:srgbClr val="D6001C"/>
            </a:solidFill>
            <a:prstDash val="solid"/>
            <a:round/>
            <a:headEnd type="none" w="sm" len="sm"/>
            <a:tailEnd type="none" w="sm" len="sm"/>
          </a:ln>
        </p:spPr>
      </p:cxnSp>
      <p:sp>
        <p:nvSpPr>
          <p:cNvPr id="94" name="Google Shape;94;p20"/>
          <p:cNvSpPr/>
          <p:nvPr/>
        </p:nvSpPr>
        <p:spPr>
          <a:xfrm>
            <a:off x="-1" y="4613098"/>
            <a:ext cx="9144001" cy="546524"/>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5" name="Google Shape;95;p20"/>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96" name="Google Shape;96;p20"/>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97" name="Google Shape;97;p20"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98" name="Google Shape;98;p20"/>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
        <p:nvSpPr>
          <p:cNvPr id="99" name="Google Shape;99;p20"/>
          <p:cNvSpPr txBox="1">
            <a:spLocks noGrp="1"/>
          </p:cNvSpPr>
          <p:nvPr>
            <p:ph type="body" idx="3"/>
          </p:nvPr>
        </p:nvSpPr>
        <p:spPr>
          <a:xfrm>
            <a:off x="4815282" y="774693"/>
            <a:ext cx="4074718" cy="2091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2000"/>
              </a:spcBef>
              <a:spcAft>
                <a:spcPts val="0"/>
              </a:spcAft>
              <a:buClr>
                <a:srgbClr val="D6001C"/>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rgbClr val="D6001C"/>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46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Photo">
  <p:cSld name="2_Photo">
    <p:spTree>
      <p:nvGrpSpPr>
        <p:cNvPr id="1" name="Shape 100"/>
        <p:cNvGrpSpPr/>
        <p:nvPr/>
      </p:nvGrpSpPr>
      <p:grpSpPr>
        <a:xfrm>
          <a:off x="0" y="0"/>
          <a:ext cx="0" cy="0"/>
          <a:chOff x="0" y="0"/>
          <a:chExt cx="0" cy="0"/>
        </a:xfrm>
      </p:grpSpPr>
      <p:sp>
        <p:nvSpPr>
          <p:cNvPr id="101" name="Google Shape;101;p21"/>
          <p:cNvSpPr/>
          <p:nvPr/>
        </p:nvSpPr>
        <p:spPr>
          <a:xfrm>
            <a:off x="-1" y="0"/>
            <a:ext cx="9144001" cy="4792905"/>
          </a:xfrm>
          <a:prstGeom prst="rect">
            <a:avLst/>
          </a:prstGeom>
          <a:solidFill>
            <a:srgbClr val="5458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21"/>
          <p:cNvSpPr txBox="1">
            <a:spLocks noGrp="1"/>
          </p:cNvSpPr>
          <p:nvPr>
            <p:ph type="body" idx="1"/>
          </p:nvPr>
        </p:nvSpPr>
        <p:spPr>
          <a:xfrm>
            <a:off x="224416" y="202610"/>
            <a:ext cx="8324645" cy="3942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Clr>
                <a:srgbClr val="9EA2A2"/>
              </a:buClr>
              <a:buSzPts val="1800"/>
              <a:buFont typeface="Arial"/>
              <a:buNone/>
              <a:defRPr sz="1800" b="0" i="0" u="none" strike="noStrike" cap="none">
                <a:solidFill>
                  <a:srgbClr val="9EA2A2"/>
                </a:solidFill>
                <a:latin typeface="Arial"/>
                <a:ea typeface="Arial"/>
                <a:cs typeface="Arial"/>
                <a:sym typeface="Arial"/>
              </a:defRPr>
            </a:lvl1pPr>
            <a:lvl2pPr marL="914400" marR="0" lvl="1" indent="-342900" algn="l" rtl="0">
              <a:spcBef>
                <a:spcPts val="2000"/>
              </a:spcBef>
              <a:spcAft>
                <a:spcPts val="0"/>
              </a:spcAft>
              <a:buClr>
                <a:schemeClr val="lt1"/>
              </a:buClr>
              <a:buSzPts val="1800"/>
              <a:buFont typeface="Noto Sans Symbols"/>
              <a:buChar char="▪"/>
              <a:defRPr sz="1800" b="0" i="0" u="none" strike="noStrike" cap="none">
                <a:solidFill>
                  <a:schemeClr val="lt1"/>
                </a:solidFill>
                <a:latin typeface="Arial"/>
                <a:ea typeface="Arial"/>
                <a:cs typeface="Arial"/>
                <a:sym typeface="Arial"/>
              </a:defRPr>
            </a:lvl2pPr>
            <a:lvl3pPr marL="1371600" marR="0" lvl="2" indent="-317500" algn="l" rtl="0">
              <a:spcBef>
                <a:spcPts val="6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4pPr>
            <a:lvl5pPr marL="2286000" marR="0" lvl="4"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03" name="Google Shape;103;p21"/>
          <p:cNvCxnSpPr/>
          <p:nvPr/>
        </p:nvCxnSpPr>
        <p:spPr>
          <a:xfrm>
            <a:off x="0" y="596897"/>
            <a:ext cx="9144000" cy="0"/>
          </a:xfrm>
          <a:prstGeom prst="straightConnector1">
            <a:avLst/>
          </a:prstGeom>
          <a:noFill/>
          <a:ln w="9525" cap="flat" cmpd="sng">
            <a:solidFill>
              <a:schemeClr val="lt1"/>
            </a:solidFill>
            <a:prstDash val="solid"/>
            <a:round/>
            <a:headEnd type="none" w="sm" len="sm"/>
            <a:tailEnd type="none" w="sm" len="sm"/>
          </a:ln>
        </p:spPr>
      </p:cxnSp>
      <p:sp>
        <p:nvSpPr>
          <p:cNvPr id="104" name="Google Shape;104;p21"/>
          <p:cNvSpPr/>
          <p:nvPr/>
        </p:nvSpPr>
        <p:spPr>
          <a:xfrm>
            <a:off x="-1" y="4613098"/>
            <a:ext cx="9144001" cy="546524"/>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5" name="Google Shape;105;p21"/>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106" name="Google Shape;106;p21"/>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107" name="Google Shape;107;p21"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108" name="Google Shape;108;p21"/>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
        <p:nvSpPr>
          <p:cNvPr id="109" name="Google Shape;109;p21"/>
          <p:cNvSpPr txBox="1">
            <a:spLocks noGrp="1"/>
          </p:cNvSpPr>
          <p:nvPr>
            <p:ph type="body" idx="2"/>
          </p:nvPr>
        </p:nvSpPr>
        <p:spPr>
          <a:xfrm>
            <a:off x="223838" y="767299"/>
            <a:ext cx="5113337" cy="190208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2000"/>
              </a:spcBef>
              <a:spcAft>
                <a:spcPts val="0"/>
              </a:spcAft>
              <a:buClr>
                <a:srgbClr val="FFFFFF"/>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rgbClr val="FFFFFF"/>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0"/>
        <p:cNvGrpSpPr/>
        <p:nvPr/>
      </p:nvGrpSpPr>
      <p:grpSpPr>
        <a:xfrm>
          <a:off x="0" y="0"/>
          <a:ext cx="0" cy="0"/>
          <a:chOff x="0" y="0"/>
          <a:chExt cx="0" cy="0"/>
        </a:xfrm>
      </p:grpSpPr>
      <p:sp>
        <p:nvSpPr>
          <p:cNvPr id="111" name="Google Shape;111;p22"/>
          <p:cNvSpPr>
            <a:spLocks noGrp="1"/>
          </p:cNvSpPr>
          <p:nvPr>
            <p:ph type="pic" idx="2"/>
          </p:nvPr>
        </p:nvSpPr>
        <p:spPr>
          <a:xfrm>
            <a:off x="0" y="0"/>
            <a:ext cx="9144000" cy="4735116"/>
          </a:xfrm>
          <a:prstGeom prst="rect">
            <a:avLst/>
          </a:prstGeom>
          <a:noFill/>
          <a:ln>
            <a:noFill/>
          </a:ln>
        </p:spPr>
      </p:sp>
      <p:sp>
        <p:nvSpPr>
          <p:cNvPr id="112" name="Google Shape;112;p22"/>
          <p:cNvSpPr txBox="1">
            <a:spLocks noGrp="1"/>
          </p:cNvSpPr>
          <p:nvPr>
            <p:ph type="title"/>
          </p:nvPr>
        </p:nvSpPr>
        <p:spPr>
          <a:xfrm>
            <a:off x="220253" y="3206125"/>
            <a:ext cx="8229600" cy="857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22"/>
          <p:cNvSpPr/>
          <p:nvPr/>
        </p:nvSpPr>
        <p:spPr>
          <a:xfrm>
            <a:off x="-1" y="4613098"/>
            <a:ext cx="9144001" cy="546524"/>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22"/>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115" name="Google Shape;115;p22"/>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116" name="Google Shape;116;p22"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117" name="Google Shape;117;p22"/>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18"/>
        <p:cNvGrpSpPr/>
        <p:nvPr/>
      </p:nvGrpSpPr>
      <p:grpSpPr>
        <a:xfrm>
          <a:off x="0" y="0"/>
          <a:ext cx="0" cy="0"/>
          <a:chOff x="0" y="0"/>
          <a:chExt cx="0" cy="0"/>
        </a:xfrm>
      </p:grpSpPr>
      <p:sp>
        <p:nvSpPr>
          <p:cNvPr id="119" name="Google Shape;119;p23"/>
          <p:cNvSpPr/>
          <p:nvPr/>
        </p:nvSpPr>
        <p:spPr>
          <a:xfrm>
            <a:off x="0" y="2371988"/>
            <a:ext cx="9144000" cy="2771512"/>
          </a:xfrm>
          <a:prstGeom prst="rect">
            <a:avLst/>
          </a:prstGeom>
          <a:solidFill>
            <a:srgbClr val="D600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20" name="Google Shape;120;p23"/>
          <p:cNvCxnSpPr/>
          <p:nvPr/>
        </p:nvCxnSpPr>
        <p:spPr>
          <a:xfrm>
            <a:off x="3175" y="2333419"/>
            <a:ext cx="9144000" cy="0"/>
          </a:xfrm>
          <a:prstGeom prst="straightConnector1">
            <a:avLst/>
          </a:prstGeom>
          <a:noFill/>
          <a:ln w="9525" cap="flat" cmpd="sng">
            <a:solidFill>
              <a:srgbClr val="D6001C"/>
            </a:solidFill>
            <a:prstDash val="solid"/>
            <a:round/>
            <a:headEnd type="none" w="sm" len="sm"/>
            <a:tailEnd type="none" w="sm" len="sm"/>
          </a:ln>
        </p:spPr>
      </p:cxnSp>
      <p:sp>
        <p:nvSpPr>
          <p:cNvPr id="121" name="Google Shape;121;p23"/>
          <p:cNvSpPr txBox="1"/>
          <p:nvPr/>
        </p:nvSpPr>
        <p:spPr>
          <a:xfrm>
            <a:off x="214255" y="562085"/>
            <a:ext cx="8315851" cy="7240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4585A"/>
              </a:buClr>
              <a:buSzPts val="4000"/>
              <a:buFont typeface="Arial"/>
              <a:buNone/>
            </a:pPr>
            <a:r>
              <a:rPr lang="en" sz="4000" b="1" i="0" u="none" strike="noStrike" cap="none">
                <a:solidFill>
                  <a:srgbClr val="54585A"/>
                </a:solidFill>
                <a:latin typeface="Arial"/>
                <a:ea typeface="Arial"/>
                <a:cs typeface="Arial"/>
                <a:sym typeface="Arial"/>
              </a:rPr>
              <a:t>Divider Slide 1</a:t>
            </a:r>
            <a:br>
              <a:rPr lang="en" sz="4000" b="1" i="0" u="none" strike="noStrike" cap="none">
                <a:solidFill>
                  <a:srgbClr val="54585A"/>
                </a:solidFill>
                <a:latin typeface="Arial"/>
                <a:ea typeface="Arial"/>
                <a:cs typeface="Arial"/>
                <a:sym typeface="Arial"/>
              </a:rPr>
            </a:br>
            <a:r>
              <a:rPr lang="en" sz="4000" b="1" i="0" u="none" strike="noStrike" cap="none">
                <a:solidFill>
                  <a:srgbClr val="54585A"/>
                </a:solidFill>
                <a:latin typeface="Arial"/>
                <a:ea typeface="Arial"/>
                <a:cs typeface="Arial"/>
                <a:sym typeface="Arial"/>
              </a:rPr>
              <a:t>Two Lines Max</a:t>
            </a:r>
            <a:endParaRPr/>
          </a:p>
        </p:txBody>
      </p:sp>
      <p:sp>
        <p:nvSpPr>
          <p:cNvPr id="122" name="Google Shape;122;p23"/>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123" name="Google Shape;123;p23"/>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124" name="Google Shape;124;p23"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125" name="Google Shape;125;p23"/>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26"/>
        <p:cNvGrpSpPr/>
        <p:nvPr/>
      </p:nvGrpSpPr>
      <p:grpSpPr>
        <a:xfrm>
          <a:off x="0" y="0"/>
          <a:ext cx="0" cy="0"/>
          <a:chOff x="0" y="0"/>
          <a:chExt cx="0" cy="0"/>
        </a:xfrm>
      </p:grpSpPr>
      <p:sp>
        <p:nvSpPr>
          <p:cNvPr id="127" name="Google Shape;127;p24"/>
          <p:cNvSpPr/>
          <p:nvPr/>
        </p:nvSpPr>
        <p:spPr>
          <a:xfrm>
            <a:off x="0" y="1"/>
            <a:ext cx="9144000" cy="4779168"/>
          </a:xfrm>
          <a:prstGeom prst="rect">
            <a:avLst/>
          </a:prstGeom>
          <a:solidFill>
            <a:srgbClr val="5458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24"/>
          <p:cNvSpPr txBox="1">
            <a:spLocks noGrp="1"/>
          </p:cNvSpPr>
          <p:nvPr>
            <p:ph type="ctrTitle"/>
          </p:nvPr>
        </p:nvSpPr>
        <p:spPr>
          <a:xfrm>
            <a:off x="214256" y="840664"/>
            <a:ext cx="8315851" cy="54304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5000"/>
              <a:buFont typeface="Arial"/>
              <a:buNone/>
              <a:defRPr sz="50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Google Shape;129;p24"/>
          <p:cNvSpPr/>
          <p:nvPr/>
        </p:nvSpPr>
        <p:spPr>
          <a:xfrm>
            <a:off x="-1" y="4613098"/>
            <a:ext cx="9144001" cy="546524"/>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0" name="Google Shape;130;p24"/>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131" name="Google Shape;131;p24"/>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132" name="Google Shape;132;p24"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133" name="Google Shape;133;p24"/>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34"/>
        <p:cNvGrpSpPr/>
        <p:nvPr/>
      </p:nvGrpSpPr>
      <p:grpSpPr>
        <a:xfrm>
          <a:off x="0" y="0"/>
          <a:ext cx="0" cy="0"/>
          <a:chOff x="0" y="0"/>
          <a:chExt cx="0" cy="0"/>
        </a:xfrm>
      </p:grpSpPr>
      <p:sp>
        <p:nvSpPr>
          <p:cNvPr id="135" name="Google Shape;135;p25"/>
          <p:cNvSpPr txBox="1">
            <a:spLocks noGrp="1"/>
          </p:cNvSpPr>
          <p:nvPr>
            <p:ph type="ctrTitle"/>
          </p:nvPr>
        </p:nvSpPr>
        <p:spPr>
          <a:xfrm>
            <a:off x="214256" y="840664"/>
            <a:ext cx="8315851" cy="54304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5000"/>
              <a:buFont typeface="Arial"/>
              <a:buNone/>
              <a:defRPr sz="50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6" name="Google Shape;136;p25"/>
          <p:cNvSpPr/>
          <p:nvPr/>
        </p:nvSpPr>
        <p:spPr>
          <a:xfrm>
            <a:off x="-1" y="4613098"/>
            <a:ext cx="9144001" cy="546524"/>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7" name="Google Shape;137;p25"/>
          <p:cNvSpPr txBox="1"/>
          <p:nvPr/>
        </p:nvSpPr>
        <p:spPr>
          <a:xfrm>
            <a:off x="6756400" y="4885922"/>
            <a:ext cx="2133600" cy="9317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700" b="0" i="0" u="none" strike="noStrike" cap="none">
                <a:solidFill>
                  <a:srgbClr val="FFFFFF"/>
                </a:solidFill>
                <a:latin typeface="Arial"/>
                <a:ea typeface="Arial"/>
                <a:cs typeface="Arial"/>
                <a:sym typeface="Arial"/>
              </a:rPr>
              <a:t>1/31/2024</a:t>
            </a:r>
            <a:endParaRPr sz="700" b="0" i="0" u="none" strike="noStrike" cap="none">
              <a:solidFill>
                <a:srgbClr val="FFFFFF"/>
              </a:solidFill>
              <a:latin typeface="Arial"/>
              <a:ea typeface="Arial"/>
              <a:cs typeface="Arial"/>
              <a:sym typeface="Arial"/>
            </a:endParaRPr>
          </a:p>
        </p:txBody>
      </p:sp>
      <p:sp>
        <p:nvSpPr>
          <p:cNvPr id="138" name="Google Shape;138;p25"/>
          <p:cNvSpPr txBox="1"/>
          <p:nvPr/>
        </p:nvSpPr>
        <p:spPr>
          <a:xfrm>
            <a:off x="6756400" y="4720987"/>
            <a:ext cx="2133600" cy="931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139" name="Google Shape;139;p25" descr="C:\Users\gardel2\Desktop\Brand Approval Reference\Rensselaer Logo Layered Files\RF0010-01 Rensselaer Large Logo\RGB\PNGs\RF0010-01 Rensselaer Large Logo RGB-White.png"/>
          <p:cNvPicPr preferRelativeResize="0"/>
          <p:nvPr/>
        </p:nvPicPr>
        <p:blipFill rotWithShape="1">
          <a:blip r:embed="rId2">
            <a:alphaModFix/>
          </a:blip>
          <a:srcRect/>
          <a:stretch/>
        </p:blipFill>
        <p:spPr>
          <a:xfrm>
            <a:off x="310401" y="4720618"/>
            <a:ext cx="1600591" cy="298871"/>
          </a:xfrm>
          <a:prstGeom prst="rect">
            <a:avLst/>
          </a:prstGeom>
          <a:noFill/>
          <a:ln>
            <a:noFill/>
          </a:ln>
        </p:spPr>
      </p:pic>
      <p:sp>
        <p:nvSpPr>
          <p:cNvPr id="140" name="Google Shape;140;p25"/>
          <p:cNvSpPr txBox="1"/>
          <p:nvPr/>
        </p:nvSpPr>
        <p:spPr>
          <a:xfrm>
            <a:off x="3124200" y="4885921"/>
            <a:ext cx="2895600" cy="5408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 INSERT TITLE HERE ]</a:t>
            </a:r>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41"/>
        <p:cNvGrpSpPr/>
        <p:nvPr/>
      </p:nvGrpSpPr>
      <p:grpSpPr>
        <a:xfrm>
          <a:off x="0" y="0"/>
          <a:ext cx="0" cy="0"/>
          <a:chOff x="0" y="0"/>
          <a:chExt cx="0" cy="0"/>
        </a:xfrm>
      </p:grpSpPr>
      <p:sp>
        <p:nvSpPr>
          <p:cNvPr id="142" name="Google Shape;142;p26"/>
          <p:cNvSpPr/>
          <p:nvPr/>
        </p:nvSpPr>
        <p:spPr>
          <a:xfrm>
            <a:off x="1" y="0"/>
            <a:ext cx="9144001" cy="5143500"/>
          </a:xfrm>
          <a:prstGeom prst="rect">
            <a:avLst/>
          </a:prstGeom>
          <a:solidFill>
            <a:srgbClr val="54585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3" name="Google Shape;143;p26"/>
          <p:cNvPicPr preferRelativeResize="0"/>
          <p:nvPr/>
        </p:nvPicPr>
        <p:blipFill rotWithShape="1">
          <a:blip r:embed="rId2">
            <a:alphaModFix/>
          </a:blip>
          <a:srcRect l="3331" t="18761" r="3331" b="4881"/>
          <a:stretch/>
        </p:blipFill>
        <p:spPr>
          <a:xfrm>
            <a:off x="-1" y="0"/>
            <a:ext cx="9144000" cy="5143500"/>
          </a:xfrm>
          <a:prstGeom prst="rect">
            <a:avLst/>
          </a:prstGeom>
          <a:noFill/>
          <a:ln>
            <a:noFill/>
          </a:ln>
        </p:spPr>
      </p:pic>
      <p:pic>
        <p:nvPicPr>
          <p:cNvPr id="144" name="Google Shape;144;p26" descr="C:\Users\gardel2\Desktop\Brand Approval Reference\Rensselaer Logo Layered Files\RF0010-01 Rensselaer Large Logo\RGB\PNGs\RF0010-01 Rensselaer Large Logo-with Tagline RGB-White.png"/>
          <p:cNvPicPr preferRelativeResize="0"/>
          <p:nvPr/>
        </p:nvPicPr>
        <p:blipFill rotWithShape="1">
          <a:blip r:embed="rId3">
            <a:alphaModFix/>
          </a:blip>
          <a:srcRect/>
          <a:stretch/>
        </p:blipFill>
        <p:spPr>
          <a:xfrm>
            <a:off x="2012970" y="1950706"/>
            <a:ext cx="5118055" cy="124208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ACE3R2/TML-Project/blob/main/experiment.py" TargetMode="External"/><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911.12543.pdf" TargetMode="Externa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arxiv.org/pdf/2104.08164.pdf" TargetMode="External"/><Relationship Id="rId5" Type="http://schemas.openxmlformats.org/officeDocument/2006/relationships/hyperlink" Target="https://openreview.net/forum?id=rkpACe1lx" TargetMode="External"/><Relationship Id="rId4" Type="http://schemas.openxmlformats.org/officeDocument/2006/relationships/hyperlink" Target="https://arxiv.org/pdf/1909.01066.pdf"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arxiv.org/pdf/2012.00363.pdf" TargetMode="External"/><Relationship Id="rId7" Type="http://schemas.openxmlformats.org/officeDocument/2006/relationships/hyperlink" Target="https://arxiv.org/pdf/2004.07202.pdf"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arxiv.org/pdf/2002.08909.pdf" TargetMode="External"/><Relationship Id="rId5" Type="http://schemas.openxmlformats.org/officeDocument/2006/relationships/hyperlink" Target="https://transformer-circuits.pub/2023/monosemantic-features/index.html" TargetMode="External"/><Relationship Id="rId4" Type="http://schemas.openxmlformats.org/officeDocument/2006/relationships/hyperlink" Target="https://arxiv.org/pdf/2002.08910.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ctrTitle"/>
          </p:nvPr>
        </p:nvSpPr>
        <p:spPr>
          <a:xfrm>
            <a:off x="216322" y="2662273"/>
            <a:ext cx="8315851" cy="54304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FFFF"/>
              </a:buClr>
              <a:buSzPts val="4000"/>
              <a:buFont typeface="Arial"/>
              <a:buNone/>
            </a:pPr>
            <a:r>
              <a:rPr lang="en" sz="3600"/>
              <a:t>Trustworthy Machine Learning - </a:t>
            </a:r>
            <a:endParaRPr sz="3600"/>
          </a:p>
          <a:p>
            <a:pPr marL="0" lvl="0" indent="0" algn="ctr" rtl="0">
              <a:spcBef>
                <a:spcPts val="0"/>
              </a:spcBef>
              <a:spcAft>
                <a:spcPts val="0"/>
              </a:spcAft>
              <a:buClr>
                <a:srgbClr val="FFFFFF"/>
              </a:buClr>
              <a:buSzPts val="4000"/>
              <a:buFont typeface="Arial"/>
              <a:buNone/>
            </a:pPr>
            <a:r>
              <a:rPr lang="en" sz="3600"/>
              <a:t>Final Presentation</a:t>
            </a:r>
            <a:endParaRPr/>
          </a:p>
        </p:txBody>
      </p:sp>
      <p:sp>
        <p:nvSpPr>
          <p:cNvPr id="151" name="Google Shape;151;p27"/>
          <p:cNvSpPr txBox="1">
            <a:spLocks noGrp="1"/>
          </p:cNvSpPr>
          <p:nvPr>
            <p:ph type="subTitle" idx="1"/>
          </p:nvPr>
        </p:nvSpPr>
        <p:spPr>
          <a:xfrm>
            <a:off x="241489" y="4384549"/>
            <a:ext cx="8315851" cy="457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FF"/>
              </a:buClr>
              <a:buSzPts val="1400"/>
              <a:buNone/>
            </a:pPr>
            <a:r>
              <a:rPr lang="en"/>
              <a:t>CSCI 4968/6968 - Trustworthy Machine Learning  |  Benjamin Avrahami  |  04/05/2024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Background</a:t>
            </a:r>
            <a:endParaRPr/>
          </a:p>
        </p:txBody>
      </p:sp>
      <p:sp>
        <p:nvSpPr>
          <p:cNvPr id="239" name="Google Shape;239;p36"/>
          <p:cNvSpPr txBox="1">
            <a:spLocks noGrp="1"/>
          </p:cNvSpPr>
          <p:nvPr>
            <p:ph type="body" idx="1"/>
          </p:nvPr>
        </p:nvSpPr>
        <p:spPr>
          <a:xfrm>
            <a:off x="224416" y="574398"/>
            <a:ext cx="6845700" cy="361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000"/>
              </a:spcBef>
              <a:spcAft>
                <a:spcPts val="0"/>
              </a:spcAft>
              <a:buNone/>
            </a:pPr>
            <a:r>
              <a:rPr lang="en" sz="2000">
                <a:solidFill>
                  <a:schemeClr val="dk1"/>
                </a:solidFill>
              </a:rPr>
              <a:t>Transformer architecture</a:t>
            </a:r>
            <a:endParaRPr sz="2000">
              <a:solidFill>
                <a:schemeClr val="dk1"/>
              </a:solidFill>
            </a:endParaRPr>
          </a:p>
          <a:p>
            <a:pPr marL="225425" lvl="1" indent="-250825" algn="l" rtl="0">
              <a:spcBef>
                <a:spcPts val="1700"/>
              </a:spcBef>
              <a:spcAft>
                <a:spcPts val="0"/>
              </a:spcAft>
              <a:buClr>
                <a:schemeClr val="dk1"/>
              </a:buClr>
              <a:buSzPts val="2000"/>
              <a:buChar char="▪"/>
            </a:pPr>
            <a:r>
              <a:rPr lang="en" sz="2000">
                <a:solidFill>
                  <a:schemeClr val="dk1"/>
                </a:solidFill>
              </a:rPr>
              <a:t>In a decoder-only system, a transformer block contains one instance of self-attention (possibly with multiple heads) and a multilayer perceptron, with layer normalizations before each one and dropout and residual layers after each</a:t>
            </a:r>
            <a:endParaRPr sz="2000">
              <a:solidFill>
                <a:schemeClr val="dk1"/>
              </a:solidFill>
            </a:endParaRPr>
          </a:p>
          <a:p>
            <a:pPr marL="225425" lvl="1" indent="-250825" algn="l" rtl="0">
              <a:spcBef>
                <a:spcPts val="2000"/>
              </a:spcBef>
              <a:spcAft>
                <a:spcPts val="0"/>
              </a:spcAft>
              <a:buClr>
                <a:schemeClr val="dk1"/>
              </a:buClr>
              <a:buSzPts val="2000"/>
              <a:buChar char="▪"/>
            </a:pPr>
            <a:r>
              <a:rPr lang="en" sz="2000">
                <a:solidFill>
                  <a:schemeClr val="dk1"/>
                </a:solidFill>
              </a:rPr>
              <a:t>The perceptron has one hidden layer, so it can be represented as two 1D convolutional networks (the weights going to the hidden layer, and the weights coming from the hidden layer) and an activation function</a:t>
            </a:r>
            <a:endParaRPr sz="2000">
              <a:solidFill>
                <a:schemeClr val="dk1"/>
              </a:solidFill>
            </a:endParaRPr>
          </a:p>
        </p:txBody>
      </p:sp>
      <p:pic>
        <p:nvPicPr>
          <p:cNvPr id="240" name="Google Shape;240;p36"/>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41" name="Google Shape;241;p36"/>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42" name="Google Shape;242;p36"/>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
        <p:nvSpPr>
          <p:cNvPr id="243" name="Google Shape;243;p36"/>
          <p:cNvSpPr txBox="1"/>
          <p:nvPr/>
        </p:nvSpPr>
        <p:spPr>
          <a:xfrm>
            <a:off x="224425" y="2611650"/>
            <a:ext cx="4668300" cy="1892700"/>
          </a:xfrm>
          <a:prstGeom prst="rect">
            <a:avLst/>
          </a:prstGeom>
          <a:noFill/>
          <a:ln>
            <a:noFill/>
          </a:ln>
        </p:spPr>
        <p:txBody>
          <a:bodyPr spcFirstLastPara="1" wrap="square" lIns="91425" tIns="91425" rIns="91425" bIns="91425" anchor="t" anchorCtr="0">
            <a:noAutofit/>
          </a:bodyPr>
          <a:lstStyle/>
          <a:p>
            <a:pPr marL="914400" lvl="0" indent="0" algn="l" rtl="0">
              <a:spcBef>
                <a:spcPts val="2000"/>
              </a:spcBef>
              <a:spcAft>
                <a:spcPts val="0"/>
              </a:spcAft>
              <a:buNone/>
            </a:pPr>
            <a:endParaRPr/>
          </a:p>
        </p:txBody>
      </p:sp>
      <p:pic>
        <p:nvPicPr>
          <p:cNvPr id="244" name="Google Shape;244;p36"/>
          <p:cNvPicPr preferRelativeResize="0"/>
          <p:nvPr/>
        </p:nvPicPr>
        <p:blipFill>
          <a:blip r:embed="rId4">
            <a:alphaModFix/>
          </a:blip>
          <a:stretch>
            <a:fillRect/>
          </a:stretch>
        </p:blipFill>
        <p:spPr>
          <a:xfrm>
            <a:off x="7242388" y="1319095"/>
            <a:ext cx="1419575" cy="267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Background</a:t>
            </a:r>
            <a:endParaRPr/>
          </a:p>
        </p:txBody>
      </p:sp>
      <p:sp>
        <p:nvSpPr>
          <p:cNvPr id="251" name="Google Shape;251;p37"/>
          <p:cNvSpPr txBox="1">
            <a:spLocks noGrp="1"/>
          </p:cNvSpPr>
          <p:nvPr>
            <p:ph type="body" idx="1"/>
          </p:nvPr>
        </p:nvSpPr>
        <p:spPr>
          <a:xfrm>
            <a:off x="224425" y="596810"/>
            <a:ext cx="8192400" cy="361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000"/>
              </a:spcBef>
              <a:spcAft>
                <a:spcPts val="0"/>
              </a:spcAft>
              <a:buNone/>
            </a:pPr>
            <a:r>
              <a:rPr lang="en" sz="2000">
                <a:solidFill>
                  <a:schemeClr val="dk1"/>
                </a:solidFill>
              </a:rPr>
              <a:t>Self-Attention</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Contextual values for each element of the input sequence are calculated using each key, query, and value vector, assuming that they are not masked</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attention vector for a token is the softmax of its (scaled) query value times each other key, and its contextual representation is the dot product of the attention vector and each token’s value</a:t>
            </a:r>
            <a:endParaRPr sz="2000">
              <a:solidFill>
                <a:schemeClr val="dk1"/>
              </a:solidFill>
            </a:endParaRPr>
          </a:p>
        </p:txBody>
      </p:sp>
      <p:pic>
        <p:nvPicPr>
          <p:cNvPr id="252" name="Google Shape;252;p37"/>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53" name="Google Shape;253;p37"/>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54" name="Google Shape;254;p37"/>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255" name="Google Shape;255;p37"/>
          <p:cNvPicPr preferRelativeResize="0"/>
          <p:nvPr/>
        </p:nvPicPr>
        <p:blipFill>
          <a:blip r:embed="rId4">
            <a:alphaModFix/>
          </a:blip>
          <a:stretch>
            <a:fillRect/>
          </a:stretch>
        </p:blipFill>
        <p:spPr>
          <a:xfrm>
            <a:off x="2555250" y="3711475"/>
            <a:ext cx="3530750" cy="57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Background</a:t>
            </a:r>
            <a:endParaRPr/>
          </a:p>
        </p:txBody>
      </p:sp>
      <p:pic>
        <p:nvPicPr>
          <p:cNvPr id="262" name="Google Shape;262;p38"/>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63" name="Google Shape;263;p38"/>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64" name="Google Shape;264;p38"/>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265" name="Google Shape;265;p38"/>
          <p:cNvPicPr preferRelativeResize="0"/>
          <p:nvPr/>
        </p:nvPicPr>
        <p:blipFill>
          <a:blip r:embed="rId4">
            <a:alphaModFix/>
          </a:blip>
          <a:stretch>
            <a:fillRect/>
          </a:stretch>
        </p:blipFill>
        <p:spPr>
          <a:xfrm>
            <a:off x="6788600" y="2452922"/>
            <a:ext cx="1919625" cy="2047100"/>
          </a:xfrm>
          <a:prstGeom prst="rect">
            <a:avLst/>
          </a:prstGeom>
          <a:noFill/>
          <a:ln>
            <a:noFill/>
          </a:ln>
        </p:spPr>
      </p:pic>
      <p:pic>
        <p:nvPicPr>
          <p:cNvPr id="266" name="Google Shape;266;p38"/>
          <p:cNvPicPr preferRelativeResize="0"/>
          <p:nvPr/>
        </p:nvPicPr>
        <p:blipFill>
          <a:blip r:embed="rId5">
            <a:alphaModFix/>
          </a:blip>
          <a:stretch>
            <a:fillRect/>
          </a:stretch>
        </p:blipFill>
        <p:spPr>
          <a:xfrm>
            <a:off x="7071475" y="823296"/>
            <a:ext cx="1199725" cy="1503025"/>
          </a:xfrm>
          <a:prstGeom prst="rect">
            <a:avLst/>
          </a:prstGeom>
          <a:noFill/>
          <a:ln>
            <a:noFill/>
          </a:ln>
        </p:spPr>
      </p:pic>
      <p:sp>
        <p:nvSpPr>
          <p:cNvPr id="267" name="Google Shape;267;p38"/>
          <p:cNvSpPr txBox="1">
            <a:spLocks noGrp="1"/>
          </p:cNvSpPr>
          <p:nvPr>
            <p:ph type="body" idx="1"/>
          </p:nvPr>
        </p:nvSpPr>
        <p:spPr>
          <a:xfrm>
            <a:off x="224416" y="664922"/>
            <a:ext cx="6846900" cy="3576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If there are multiple heads to the attention, they have to be mixed together to produce a single contextual output</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This can be done with a single 1d convolutional network, since it is a linear combination of the weights given to different heads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query, key, and value weights are often combined into a single 1D convolutional network, since they are used in the same step, so attention is represented as two matrices</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Background</a:t>
            </a:r>
            <a:endParaRPr/>
          </a:p>
        </p:txBody>
      </p:sp>
      <p:sp>
        <p:nvSpPr>
          <p:cNvPr id="274" name="Google Shape;274;p39"/>
          <p:cNvSpPr txBox="1">
            <a:spLocks noGrp="1"/>
          </p:cNvSpPr>
          <p:nvPr>
            <p:ph type="body" idx="1"/>
          </p:nvPr>
        </p:nvSpPr>
        <p:spPr>
          <a:xfrm>
            <a:off x="224416" y="596810"/>
            <a:ext cx="8192400" cy="36948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class of model that is being examined in this project is GPT-2</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It is large enough to have meaningful outputs, but small enough to be reasonably deconstructed</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architecture of GPT-2 is to have a word embedding vector, then a word position encoder, then a dropout layer, then 12 transformer blocks, then a linear map back to tokens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Ignoring dropouts, which are only used in training, residuals, activation functions, and the position encoder, there are 1 + (2+2)*12 + 1 = 50 modifiable layers in the GPT-2 architecture</a:t>
            </a:r>
            <a:endParaRPr sz="2000">
              <a:solidFill>
                <a:schemeClr val="dk1"/>
              </a:solidFill>
            </a:endParaRPr>
          </a:p>
        </p:txBody>
      </p:sp>
      <p:pic>
        <p:nvPicPr>
          <p:cNvPr id="275" name="Google Shape;275;p39"/>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76" name="Google Shape;276;p39"/>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77" name="Google Shape;277;p39"/>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0"/>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284" name="Google Shape;284;p40"/>
          <p:cNvSpPr txBox="1">
            <a:spLocks noGrp="1"/>
          </p:cNvSpPr>
          <p:nvPr>
            <p:ph type="body" idx="1"/>
          </p:nvPr>
        </p:nvSpPr>
        <p:spPr>
          <a:xfrm>
            <a:off x="224416" y="762325"/>
            <a:ext cx="8192400" cy="35481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dirty="0">
                <a:solidFill>
                  <a:schemeClr val="dk1"/>
                </a:solidFill>
              </a:rPr>
              <a:t>The data being used in the project is taken from a mix of the Web Questions and Natural Questions databases</a:t>
            </a:r>
            <a:endParaRPr sz="2000" dirty="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dirty="0">
                <a:solidFill>
                  <a:schemeClr val="dk1"/>
                </a:solidFill>
              </a:rPr>
              <a:t>Both take the form of ‘trivia’-style questions, where the input is a question with a factual answer, and the output is that answer</a:t>
            </a:r>
            <a:endParaRPr sz="2000" dirty="0">
              <a:solidFill>
                <a:schemeClr val="dk1"/>
              </a:solidFill>
            </a:endParaRPr>
          </a:p>
        </p:txBody>
      </p:sp>
      <p:pic>
        <p:nvPicPr>
          <p:cNvPr id="285" name="Google Shape;285;p40"/>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86" name="Google Shape;286;p40"/>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87" name="Google Shape;287;p40"/>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288" name="Google Shape;288;p40"/>
          <p:cNvPicPr preferRelativeResize="0"/>
          <p:nvPr/>
        </p:nvPicPr>
        <p:blipFill>
          <a:blip r:embed="rId4">
            <a:alphaModFix/>
          </a:blip>
          <a:stretch>
            <a:fillRect/>
          </a:stretch>
        </p:blipFill>
        <p:spPr>
          <a:xfrm>
            <a:off x="4957700" y="2662150"/>
            <a:ext cx="3819375" cy="1876475"/>
          </a:xfrm>
          <a:prstGeom prst="rect">
            <a:avLst/>
          </a:prstGeom>
          <a:noFill/>
          <a:ln>
            <a:noFill/>
          </a:ln>
        </p:spPr>
      </p:pic>
      <p:sp>
        <p:nvSpPr>
          <p:cNvPr id="289" name="Google Shape;289;p40"/>
          <p:cNvSpPr txBox="1"/>
          <p:nvPr/>
        </p:nvSpPr>
        <p:spPr>
          <a:xfrm>
            <a:off x="232250" y="2565825"/>
            <a:ext cx="4598700" cy="1876500"/>
          </a:xfrm>
          <a:prstGeom prst="rect">
            <a:avLst/>
          </a:prstGeom>
          <a:noFill/>
          <a:ln>
            <a:noFill/>
          </a:ln>
        </p:spPr>
        <p:txBody>
          <a:bodyPr spcFirstLastPara="1" wrap="square" lIns="91425" tIns="91425" rIns="91425" bIns="91425" anchor="t" anchorCtr="0">
            <a:noAutofit/>
          </a:bodyPr>
          <a:lstStyle/>
          <a:p>
            <a:pPr marL="225425" lvl="1" indent="-250825" algn="l" rtl="0">
              <a:spcBef>
                <a:spcPts val="2000"/>
              </a:spcBef>
              <a:spcAft>
                <a:spcPts val="0"/>
              </a:spcAft>
              <a:buClr>
                <a:schemeClr val="dk1"/>
              </a:buClr>
              <a:buSzPts val="2000"/>
              <a:buChar char="▪"/>
            </a:pPr>
            <a:r>
              <a:rPr lang="en" sz="2000">
                <a:solidFill>
                  <a:schemeClr val="dk1"/>
                </a:solidFill>
              </a:rPr>
              <a:t>The data is not the highest-quality data in the world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296" name="Google Shape;296;p41"/>
          <p:cNvSpPr txBox="1">
            <a:spLocks noGrp="1"/>
          </p:cNvSpPr>
          <p:nvPr>
            <p:ph type="body" idx="1"/>
          </p:nvPr>
        </p:nvSpPr>
        <p:spPr>
          <a:xfrm>
            <a:off x="224416" y="491264"/>
            <a:ext cx="8192400" cy="37446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1500"/>
              </a:spcBef>
              <a:spcAft>
                <a:spcPts val="0"/>
              </a:spcAft>
              <a:buClr>
                <a:schemeClr val="dk1"/>
              </a:buClr>
              <a:buSzPts val="2000"/>
              <a:buChar char="▪"/>
            </a:pPr>
            <a:r>
              <a:rPr lang="en" sz="2000">
                <a:solidFill>
                  <a:schemeClr val="dk1"/>
                </a:solidFill>
              </a:rPr>
              <a:t>The method used is a 4 step algorithm:</a:t>
            </a:r>
            <a:endParaRPr sz="2000">
              <a:solidFill>
                <a:schemeClr val="dk1"/>
              </a:solidFill>
            </a:endParaRPr>
          </a:p>
          <a:p>
            <a:pPr marL="225425" marR="0" lvl="1" indent="-250825" algn="l" rtl="0">
              <a:lnSpc>
                <a:spcPct val="100000"/>
              </a:lnSpc>
              <a:spcBef>
                <a:spcPts val="1500"/>
              </a:spcBef>
              <a:spcAft>
                <a:spcPts val="0"/>
              </a:spcAft>
              <a:buClr>
                <a:schemeClr val="dk1"/>
              </a:buClr>
              <a:buSzPts val="2000"/>
              <a:buChar char="▪"/>
            </a:pPr>
            <a:r>
              <a:rPr lang="en" sz="2000">
                <a:solidFill>
                  <a:schemeClr val="dk1"/>
                </a:solidFill>
              </a:rPr>
              <a:t>1. Find out how good the studied model is at answering each question without any modifications</a:t>
            </a:r>
            <a:endParaRPr sz="2000">
              <a:solidFill>
                <a:schemeClr val="dk1"/>
              </a:solidFill>
            </a:endParaRPr>
          </a:p>
          <a:p>
            <a:pPr marL="225425" marR="0" lvl="1" indent="-250825" algn="l" rtl="0">
              <a:lnSpc>
                <a:spcPct val="100000"/>
              </a:lnSpc>
              <a:spcBef>
                <a:spcPts val="1500"/>
              </a:spcBef>
              <a:spcAft>
                <a:spcPts val="0"/>
              </a:spcAft>
              <a:buClr>
                <a:schemeClr val="dk1"/>
              </a:buClr>
              <a:buSzPts val="2000"/>
              <a:buChar char="▪"/>
            </a:pPr>
            <a:r>
              <a:rPr lang="en" sz="2000">
                <a:solidFill>
                  <a:schemeClr val="dk1"/>
                </a:solidFill>
              </a:rPr>
              <a:t>2. Changing each layer in turn, find out how good the model is at answering each question when some of its weights have been removed</a:t>
            </a:r>
            <a:endParaRPr sz="2000">
              <a:solidFill>
                <a:schemeClr val="dk1"/>
              </a:solidFill>
            </a:endParaRPr>
          </a:p>
          <a:p>
            <a:pPr marL="225425" marR="0" lvl="1" indent="-250825" algn="l" rtl="0">
              <a:lnSpc>
                <a:spcPct val="100000"/>
              </a:lnSpc>
              <a:spcBef>
                <a:spcPts val="1500"/>
              </a:spcBef>
              <a:spcAft>
                <a:spcPts val="0"/>
              </a:spcAft>
              <a:buClr>
                <a:schemeClr val="dk1"/>
              </a:buClr>
              <a:buSzPts val="2000"/>
              <a:buChar char="▪"/>
            </a:pPr>
            <a:r>
              <a:rPr lang="en" sz="2000">
                <a:solidFill>
                  <a:schemeClr val="dk1"/>
                </a:solidFill>
              </a:rPr>
              <a:t>3. Use the results to create a ground-truth label of how much each layer matters</a:t>
            </a:r>
            <a:endParaRPr sz="2000">
              <a:solidFill>
                <a:schemeClr val="dk1"/>
              </a:solidFill>
            </a:endParaRPr>
          </a:p>
          <a:p>
            <a:pPr marL="225425" marR="0" lvl="1" indent="-250825" algn="l" rtl="0">
              <a:lnSpc>
                <a:spcPct val="100000"/>
              </a:lnSpc>
              <a:spcBef>
                <a:spcPts val="1500"/>
              </a:spcBef>
              <a:spcAft>
                <a:spcPts val="0"/>
              </a:spcAft>
              <a:buClr>
                <a:schemeClr val="dk1"/>
              </a:buClr>
              <a:buSzPts val="2000"/>
              <a:buChar char="▪"/>
            </a:pPr>
            <a:r>
              <a:rPr lang="en" sz="2000">
                <a:solidFill>
                  <a:schemeClr val="dk1"/>
                </a:solidFill>
              </a:rPr>
              <a:t>4. Train a neural network to predict how much each layer will affect the output, given the question</a:t>
            </a:r>
            <a:endParaRPr sz="2000">
              <a:solidFill>
                <a:schemeClr val="dk1"/>
              </a:solidFill>
            </a:endParaRPr>
          </a:p>
        </p:txBody>
      </p:sp>
      <p:pic>
        <p:nvPicPr>
          <p:cNvPr id="297" name="Google Shape;297;p41"/>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98" name="Google Shape;298;p41"/>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99" name="Google Shape;299;p41"/>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06" name="Google Shape;306;p42"/>
          <p:cNvSpPr txBox="1">
            <a:spLocks noGrp="1"/>
          </p:cNvSpPr>
          <p:nvPr>
            <p:ph type="body" idx="1"/>
          </p:nvPr>
        </p:nvSpPr>
        <p:spPr>
          <a:xfrm>
            <a:off x="224416" y="596810"/>
            <a:ext cx="8192400" cy="354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000"/>
              </a:spcBef>
              <a:spcAft>
                <a:spcPts val="0"/>
              </a:spcAft>
              <a:buNone/>
            </a:pPr>
            <a:r>
              <a:rPr lang="en" sz="2000">
                <a:solidFill>
                  <a:schemeClr val="dk1"/>
                </a:solidFill>
              </a:rPr>
              <a:t>Overview of the data and models used</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Dataset</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Contains the facts that the basic (generation) LLM knows, or is being tested on</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Is formatted in the form of a question-answer pair</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May contain context that the model is supposed to use to create the answer - do not use it! The experiment is based on what the LLM knows already</a:t>
            </a:r>
            <a:endParaRPr sz="2000">
              <a:solidFill>
                <a:schemeClr val="dk1"/>
              </a:solidFill>
            </a:endParaRPr>
          </a:p>
        </p:txBody>
      </p:sp>
      <p:pic>
        <p:nvPicPr>
          <p:cNvPr id="307" name="Google Shape;307;p42"/>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08" name="Google Shape;308;p42"/>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09" name="Google Shape;309;p42"/>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16" name="Google Shape;316;p43"/>
          <p:cNvSpPr txBox="1">
            <a:spLocks noGrp="1"/>
          </p:cNvSpPr>
          <p:nvPr>
            <p:ph type="body" idx="1"/>
          </p:nvPr>
        </p:nvSpPr>
        <p:spPr>
          <a:xfrm>
            <a:off x="320125" y="358549"/>
            <a:ext cx="8709900" cy="37203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Generation model</a:t>
            </a:r>
            <a:endParaRPr sz="2000">
              <a:solidFill>
                <a:schemeClr val="dk1"/>
              </a:solidFill>
            </a:endParaRPr>
          </a:p>
          <a:p>
            <a:pPr marL="1371600" marR="0" lvl="2" indent="-355600" algn="l" rtl="0">
              <a:lnSpc>
                <a:spcPct val="100000"/>
              </a:lnSpc>
              <a:spcBef>
                <a:spcPts val="1500"/>
              </a:spcBef>
              <a:spcAft>
                <a:spcPts val="0"/>
              </a:spcAft>
              <a:buClr>
                <a:schemeClr val="dk1"/>
              </a:buClr>
              <a:buSzPts val="2000"/>
              <a:buChar char="−"/>
            </a:pPr>
            <a:r>
              <a:rPr lang="en" sz="2000">
                <a:solidFill>
                  <a:schemeClr val="dk1"/>
                </a:solidFill>
              </a:rPr>
              <a:t>The large language model that we want to explore the parameters of</a:t>
            </a:r>
            <a:endParaRPr sz="2000">
              <a:solidFill>
                <a:schemeClr val="dk1"/>
              </a:solidFill>
            </a:endParaRPr>
          </a:p>
          <a:p>
            <a:pPr marL="1371600" marR="0" lvl="2" indent="-355600" algn="l" rtl="0">
              <a:lnSpc>
                <a:spcPct val="100000"/>
              </a:lnSpc>
              <a:spcBef>
                <a:spcPts val="1500"/>
              </a:spcBef>
              <a:spcAft>
                <a:spcPts val="0"/>
              </a:spcAft>
              <a:buClr>
                <a:schemeClr val="dk1"/>
              </a:buClr>
              <a:buSzPts val="2000"/>
              <a:buChar char="−"/>
            </a:pPr>
            <a:r>
              <a:rPr lang="en" sz="2000">
                <a:solidFill>
                  <a:schemeClr val="dk1"/>
                </a:solidFill>
              </a:rPr>
              <a:t>Should be fine-tuned beforehand to give answers to questions to match the structure of the dataset</a:t>
            </a:r>
            <a:endParaRPr sz="2000">
              <a:solidFill>
                <a:schemeClr val="dk1"/>
              </a:solidFill>
            </a:endParaRPr>
          </a:p>
          <a:p>
            <a:pPr marL="1371600" marR="0" lvl="2" indent="-355600" algn="l" rtl="0">
              <a:lnSpc>
                <a:spcPct val="100000"/>
              </a:lnSpc>
              <a:spcBef>
                <a:spcPts val="1500"/>
              </a:spcBef>
              <a:spcAft>
                <a:spcPts val="0"/>
              </a:spcAft>
              <a:buClr>
                <a:schemeClr val="dk1"/>
              </a:buClr>
              <a:buSzPts val="2000"/>
              <a:buChar char="−"/>
            </a:pPr>
            <a:r>
              <a:rPr lang="en" sz="2000">
                <a:solidFill>
                  <a:schemeClr val="dk1"/>
                </a:solidFill>
              </a:rPr>
              <a:t>Should not be explicitly trained at any point during the experiment - the relative importance of the parameters and layers may change, throwing off the predictions</a:t>
            </a:r>
            <a:endParaRPr sz="2000">
              <a:solidFill>
                <a:schemeClr val="dk1"/>
              </a:solidFill>
            </a:endParaRPr>
          </a:p>
          <a:p>
            <a:pPr marL="1371600" marR="0" lvl="2" indent="-355600" algn="l" rtl="0">
              <a:lnSpc>
                <a:spcPct val="100000"/>
              </a:lnSpc>
              <a:spcBef>
                <a:spcPts val="1500"/>
              </a:spcBef>
              <a:spcAft>
                <a:spcPts val="0"/>
              </a:spcAft>
              <a:buClr>
                <a:schemeClr val="dk1"/>
              </a:buClr>
              <a:buSzPts val="2000"/>
              <a:buChar char="−"/>
            </a:pPr>
            <a:r>
              <a:rPr lang="en" sz="2000">
                <a:solidFill>
                  <a:schemeClr val="dk1"/>
                </a:solidFill>
              </a:rPr>
              <a:t>Using DialoGPT2-small, a smaller GPT-2 model fine-tuned to simulate conversation; limited to 30 token responses or less</a:t>
            </a:r>
            <a:endParaRPr sz="2000">
              <a:solidFill>
                <a:schemeClr val="dk1"/>
              </a:solidFill>
            </a:endParaRPr>
          </a:p>
        </p:txBody>
      </p:sp>
      <p:pic>
        <p:nvPicPr>
          <p:cNvPr id="317" name="Google Shape;317;p43"/>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18" name="Google Shape;318;p43"/>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19" name="Google Shape;319;p43"/>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26" name="Google Shape;326;p44"/>
          <p:cNvSpPr txBox="1">
            <a:spLocks noGrp="1"/>
          </p:cNvSpPr>
          <p:nvPr>
            <p:ph type="body" idx="1"/>
          </p:nvPr>
        </p:nvSpPr>
        <p:spPr>
          <a:xfrm>
            <a:off x="191566" y="531997"/>
            <a:ext cx="8390400" cy="35652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Evaluation model</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Pretrained model that takes in two sentences/answers and outputs a number in [0,1] to determine how semantically similar they are (0 least similar, 1 most similar)</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Will take the answer created by the study (generator) model from the question to see how close it is to the ground-truth answer</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Using ag-nli-DeTS-sentence-similarity-v1, a cross encoder trained on natural language inference for semantic similarity</a:t>
            </a:r>
            <a:endParaRPr sz="2000">
              <a:solidFill>
                <a:schemeClr val="dk1"/>
              </a:solidFill>
            </a:endParaRPr>
          </a:p>
        </p:txBody>
      </p:sp>
      <p:pic>
        <p:nvPicPr>
          <p:cNvPr id="327" name="Google Shape;327;p44"/>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28" name="Google Shape;328;p44"/>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29" name="Google Shape;329;p44"/>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5"/>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36" name="Google Shape;336;p45"/>
          <p:cNvSpPr txBox="1">
            <a:spLocks noGrp="1"/>
          </p:cNvSpPr>
          <p:nvPr>
            <p:ph type="body" idx="1"/>
          </p:nvPr>
        </p:nvSpPr>
        <p:spPr>
          <a:xfrm>
            <a:off x="224416" y="495301"/>
            <a:ext cx="8192400" cy="3618300"/>
          </a:xfrm>
          <a:prstGeom prst="rect">
            <a:avLst/>
          </a:prstGeom>
          <a:noFill/>
          <a:ln>
            <a:noFill/>
          </a:ln>
        </p:spPr>
        <p:txBody>
          <a:bodyPr spcFirstLastPara="1" wrap="square" lIns="91425" tIns="45700" rIns="91425" bIns="45700" anchor="t" anchorCtr="0">
            <a:noAutofit/>
          </a:bodyPr>
          <a:lstStyle/>
          <a:p>
            <a:pPr marL="225425" lvl="1" indent="-250825" algn="l" rtl="0">
              <a:spcBef>
                <a:spcPts val="2000"/>
              </a:spcBef>
              <a:spcAft>
                <a:spcPts val="0"/>
              </a:spcAft>
              <a:buClr>
                <a:schemeClr val="dk1"/>
              </a:buClr>
              <a:buSzPts val="2000"/>
              <a:buChar char="▪"/>
            </a:pPr>
            <a:r>
              <a:rPr lang="en" sz="2000">
                <a:solidFill>
                  <a:schemeClr val="dk1"/>
                </a:solidFill>
              </a:rPr>
              <a:t>Prediction model</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Model being trained in the experiment</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Multi-class classification (specifically, 50 classes)</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Given a question from the dataset, attempts to return the layer in the generator model whose change gives the greatest change in the returned answer, as measured by the evaluator model</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Using a base GPT-2 model</a:t>
            </a:r>
            <a:endParaRPr sz="2000">
              <a:solidFill>
                <a:schemeClr val="dk1"/>
              </a:solidFill>
            </a:endParaRPr>
          </a:p>
        </p:txBody>
      </p:sp>
      <p:pic>
        <p:nvPicPr>
          <p:cNvPr id="337" name="Google Shape;337;p45"/>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38" name="Google Shape;338;p45"/>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39" name="Google Shape;339;p45"/>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body" idx="1"/>
          </p:nvPr>
        </p:nvSpPr>
        <p:spPr>
          <a:xfrm>
            <a:off x="224416" y="202610"/>
            <a:ext cx="8324645" cy="3942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Outline</a:t>
            </a:r>
            <a:endParaRPr/>
          </a:p>
        </p:txBody>
      </p:sp>
      <p:sp>
        <p:nvSpPr>
          <p:cNvPr id="158" name="Google Shape;158;p28"/>
          <p:cNvSpPr txBox="1">
            <a:spLocks noGrp="1"/>
          </p:cNvSpPr>
          <p:nvPr>
            <p:ph type="body" idx="1"/>
          </p:nvPr>
        </p:nvSpPr>
        <p:spPr>
          <a:xfrm>
            <a:off x="290538" y="834224"/>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dirty="0">
                <a:solidFill>
                  <a:schemeClr val="dk1"/>
                </a:solidFill>
              </a:rPr>
              <a:t>Background and Motivation</a:t>
            </a:r>
            <a:endParaRPr sz="2000" dirty="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dirty="0">
                <a:solidFill>
                  <a:schemeClr val="dk1"/>
                </a:solidFill>
              </a:rPr>
              <a:t>Related Work</a:t>
            </a:r>
            <a:endParaRPr sz="2000" dirty="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dirty="0">
                <a:solidFill>
                  <a:schemeClr val="dk1"/>
                </a:solidFill>
              </a:rPr>
              <a:t>Method Details and Implementation</a:t>
            </a:r>
            <a:endParaRPr sz="2000" dirty="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dirty="0">
                <a:solidFill>
                  <a:schemeClr val="dk1"/>
                </a:solidFill>
              </a:rPr>
              <a:t>Experimental Results (in progress!)</a:t>
            </a:r>
            <a:endParaRPr sz="2000" dirty="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dirty="0">
                <a:solidFill>
                  <a:schemeClr val="dk1"/>
                </a:solidFill>
              </a:rPr>
              <a:t>Discussion and Conclusion</a:t>
            </a:r>
            <a:endParaRPr sz="2000" dirty="0">
              <a:solidFill>
                <a:schemeClr val="dk1"/>
              </a:solidFill>
            </a:endParaRPr>
          </a:p>
        </p:txBody>
      </p:sp>
      <p:pic>
        <p:nvPicPr>
          <p:cNvPr id="159" name="Google Shape;159;p28"/>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160" name="Google Shape;160;p28"/>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161" name="Google Shape;161;p28"/>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pic>
        <p:nvPicPr>
          <p:cNvPr id="346" name="Google Shape;346;p46"/>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47" name="Google Shape;347;p46"/>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48" name="Google Shape;348;p46"/>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
        <p:nvSpPr>
          <p:cNvPr id="349" name="Google Shape;349;p46"/>
          <p:cNvSpPr/>
          <p:nvPr/>
        </p:nvSpPr>
        <p:spPr>
          <a:xfrm>
            <a:off x="886250" y="1346000"/>
            <a:ext cx="1851300" cy="72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Dataset:</a:t>
            </a:r>
            <a:endParaRPr/>
          </a:p>
          <a:p>
            <a:pPr marL="0" lvl="0" indent="0" algn="ctr" rtl="0">
              <a:spcBef>
                <a:spcPts val="0"/>
              </a:spcBef>
              <a:spcAft>
                <a:spcPts val="0"/>
              </a:spcAft>
              <a:buNone/>
            </a:pPr>
            <a:r>
              <a:rPr lang="en"/>
              <a:t>Question/Answer</a:t>
            </a:r>
            <a:endParaRPr/>
          </a:p>
        </p:txBody>
      </p:sp>
      <p:sp>
        <p:nvSpPr>
          <p:cNvPr id="350" name="Google Shape;350;p46"/>
          <p:cNvSpPr/>
          <p:nvPr/>
        </p:nvSpPr>
        <p:spPr>
          <a:xfrm>
            <a:off x="768350" y="2905676"/>
            <a:ext cx="2087100" cy="10473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Generation Model:</a:t>
            </a:r>
            <a:endParaRPr/>
          </a:p>
          <a:p>
            <a:pPr marL="0" lvl="0" indent="0" algn="ctr" rtl="0">
              <a:spcBef>
                <a:spcPts val="0"/>
              </a:spcBef>
              <a:spcAft>
                <a:spcPts val="0"/>
              </a:spcAft>
              <a:buNone/>
            </a:pPr>
            <a:r>
              <a:rPr lang="en"/>
              <a:t>Question → Response</a:t>
            </a:r>
            <a:endParaRPr/>
          </a:p>
          <a:p>
            <a:pPr marL="0" lvl="0" indent="0" algn="ctr" rtl="0">
              <a:spcBef>
                <a:spcPts val="0"/>
              </a:spcBef>
              <a:spcAft>
                <a:spcPts val="0"/>
              </a:spcAft>
              <a:buNone/>
            </a:pPr>
            <a:r>
              <a:rPr lang="en"/>
              <a:t>(once per modification)</a:t>
            </a:r>
            <a:endParaRPr/>
          </a:p>
        </p:txBody>
      </p:sp>
      <p:cxnSp>
        <p:nvCxnSpPr>
          <p:cNvPr id="351" name="Google Shape;351;p46"/>
          <p:cNvCxnSpPr/>
          <p:nvPr/>
        </p:nvCxnSpPr>
        <p:spPr>
          <a:xfrm flipH="1">
            <a:off x="1519975" y="2142697"/>
            <a:ext cx="12300" cy="657900"/>
          </a:xfrm>
          <a:prstGeom prst="straightConnector1">
            <a:avLst/>
          </a:prstGeom>
          <a:noFill/>
          <a:ln w="19050" cap="flat" cmpd="sng">
            <a:solidFill>
              <a:schemeClr val="dk2"/>
            </a:solidFill>
            <a:prstDash val="solid"/>
            <a:round/>
            <a:headEnd type="none" w="med" len="med"/>
            <a:tailEnd type="triangle" w="med" len="med"/>
          </a:ln>
        </p:spPr>
      </p:cxnSp>
      <p:sp>
        <p:nvSpPr>
          <p:cNvPr id="352" name="Google Shape;352;p46"/>
          <p:cNvSpPr/>
          <p:nvPr/>
        </p:nvSpPr>
        <p:spPr>
          <a:xfrm>
            <a:off x="4489150" y="1422035"/>
            <a:ext cx="3068700" cy="7968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Evaluation Model:</a:t>
            </a:r>
            <a:endParaRPr/>
          </a:p>
          <a:p>
            <a:pPr marL="0" lvl="0" indent="0" algn="ctr" rtl="0">
              <a:spcBef>
                <a:spcPts val="0"/>
              </a:spcBef>
              <a:spcAft>
                <a:spcPts val="0"/>
              </a:spcAft>
              <a:buNone/>
            </a:pPr>
            <a:r>
              <a:rPr lang="en"/>
              <a:t>Answer/Response </a:t>
            </a:r>
            <a:r>
              <a:rPr lang="en">
                <a:solidFill>
                  <a:schemeClr val="dk1"/>
                </a:solidFill>
              </a:rPr>
              <a:t>→ Comparison</a:t>
            </a:r>
            <a:endParaRPr/>
          </a:p>
        </p:txBody>
      </p:sp>
      <p:sp>
        <p:nvSpPr>
          <p:cNvPr id="353" name="Google Shape;353;p46"/>
          <p:cNvSpPr/>
          <p:nvPr/>
        </p:nvSpPr>
        <p:spPr>
          <a:xfrm>
            <a:off x="4675525" y="3091160"/>
            <a:ext cx="3068700" cy="10902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Prediction Model:</a:t>
            </a:r>
            <a:endParaRPr/>
          </a:p>
          <a:p>
            <a:pPr marL="0" lvl="0" indent="0" algn="ctr" rtl="0">
              <a:spcBef>
                <a:spcPts val="0"/>
              </a:spcBef>
              <a:spcAft>
                <a:spcPts val="0"/>
              </a:spcAft>
              <a:buNone/>
            </a:pPr>
            <a:r>
              <a:rPr lang="en"/>
              <a:t>Question</a:t>
            </a:r>
            <a:endParaRPr/>
          </a:p>
          <a:p>
            <a:pPr marL="0" lvl="0" indent="0" algn="ctr" rtl="0">
              <a:spcBef>
                <a:spcPts val="0"/>
              </a:spcBef>
              <a:spcAft>
                <a:spcPts val="0"/>
              </a:spcAft>
              <a:buNone/>
            </a:pPr>
            <a:r>
              <a:rPr lang="en"/>
              <a:t>Trained to predict Comparison</a:t>
            </a:r>
            <a:endParaRPr/>
          </a:p>
        </p:txBody>
      </p:sp>
      <p:cxnSp>
        <p:nvCxnSpPr>
          <p:cNvPr id="354" name="Google Shape;354;p46"/>
          <p:cNvCxnSpPr/>
          <p:nvPr/>
        </p:nvCxnSpPr>
        <p:spPr>
          <a:xfrm>
            <a:off x="2936175" y="1889778"/>
            <a:ext cx="1366800" cy="63000"/>
          </a:xfrm>
          <a:prstGeom prst="straightConnector1">
            <a:avLst/>
          </a:prstGeom>
          <a:noFill/>
          <a:ln w="19050" cap="flat" cmpd="sng">
            <a:solidFill>
              <a:schemeClr val="dk2"/>
            </a:solidFill>
            <a:prstDash val="solid"/>
            <a:round/>
            <a:headEnd type="none" w="med" len="med"/>
            <a:tailEnd type="triangle" w="med" len="med"/>
          </a:ln>
        </p:spPr>
      </p:cxnSp>
      <p:cxnSp>
        <p:nvCxnSpPr>
          <p:cNvPr id="355" name="Google Shape;355;p46"/>
          <p:cNvCxnSpPr/>
          <p:nvPr/>
        </p:nvCxnSpPr>
        <p:spPr>
          <a:xfrm rot="10800000" flipH="1">
            <a:off x="3072850" y="2319562"/>
            <a:ext cx="2373000" cy="1100400"/>
          </a:xfrm>
          <a:prstGeom prst="straightConnector1">
            <a:avLst/>
          </a:prstGeom>
          <a:noFill/>
          <a:ln w="19050" cap="flat" cmpd="sng">
            <a:solidFill>
              <a:schemeClr val="dk2"/>
            </a:solidFill>
            <a:prstDash val="solid"/>
            <a:round/>
            <a:headEnd type="none" w="med" len="med"/>
            <a:tailEnd type="triangle" w="med" len="med"/>
          </a:ln>
        </p:spPr>
      </p:cxnSp>
      <p:cxnSp>
        <p:nvCxnSpPr>
          <p:cNvPr id="356" name="Google Shape;356;p46"/>
          <p:cNvCxnSpPr/>
          <p:nvPr/>
        </p:nvCxnSpPr>
        <p:spPr>
          <a:xfrm>
            <a:off x="1693800" y="2269169"/>
            <a:ext cx="2808000" cy="1150800"/>
          </a:xfrm>
          <a:prstGeom prst="straightConnector1">
            <a:avLst/>
          </a:prstGeom>
          <a:noFill/>
          <a:ln w="19050" cap="flat" cmpd="sng">
            <a:solidFill>
              <a:schemeClr val="dk2"/>
            </a:solidFill>
            <a:prstDash val="solid"/>
            <a:round/>
            <a:headEnd type="none" w="med" len="med"/>
            <a:tailEnd type="triangle" w="med" len="med"/>
          </a:ln>
        </p:spPr>
      </p:cxnSp>
      <p:cxnSp>
        <p:nvCxnSpPr>
          <p:cNvPr id="357" name="Google Shape;357;p46"/>
          <p:cNvCxnSpPr/>
          <p:nvPr/>
        </p:nvCxnSpPr>
        <p:spPr>
          <a:xfrm>
            <a:off x="7135475" y="2345026"/>
            <a:ext cx="136800" cy="682800"/>
          </a:xfrm>
          <a:prstGeom prst="straightConnector1">
            <a:avLst/>
          </a:prstGeom>
          <a:noFill/>
          <a:ln w="19050" cap="flat" cmpd="sng">
            <a:solidFill>
              <a:schemeClr val="dk2"/>
            </a:solidFill>
            <a:prstDash val="dot"/>
            <a:round/>
            <a:headEnd type="none" w="med" len="med"/>
            <a:tailEnd type="triangle" w="med" len="med"/>
          </a:ln>
        </p:spPr>
      </p:cxnSp>
      <p:sp>
        <p:nvSpPr>
          <p:cNvPr id="358" name="Google Shape;358;p46"/>
          <p:cNvSpPr txBox="1"/>
          <p:nvPr/>
        </p:nvSpPr>
        <p:spPr>
          <a:xfrm>
            <a:off x="-1610975" y="-477125"/>
            <a:ext cx="12300" cy="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6"/>
          <p:cNvSpPr txBox="1"/>
          <p:nvPr/>
        </p:nvSpPr>
        <p:spPr>
          <a:xfrm>
            <a:off x="610982" y="531700"/>
            <a:ext cx="5781300" cy="394200"/>
          </a:xfrm>
          <a:prstGeom prst="rect">
            <a:avLst/>
          </a:prstGeom>
          <a:noFill/>
          <a:ln>
            <a:noFill/>
          </a:ln>
        </p:spPr>
        <p:txBody>
          <a:bodyPr spcFirstLastPara="1" wrap="square" lIns="91425" tIns="91425" rIns="91425" bIns="91425" anchor="t" anchorCtr="0">
            <a:noAutofit/>
          </a:bodyPr>
          <a:lstStyle/>
          <a:p>
            <a:pPr marL="225425" lvl="1" indent="-250825" algn="l" rtl="0">
              <a:spcBef>
                <a:spcPts val="2000"/>
              </a:spcBef>
              <a:spcAft>
                <a:spcPts val="0"/>
              </a:spcAft>
              <a:buClr>
                <a:schemeClr val="dk1"/>
              </a:buClr>
              <a:buSzPts val="2000"/>
              <a:buChar char="▪"/>
            </a:pPr>
            <a:r>
              <a:rPr lang="en" sz="2000">
                <a:solidFill>
                  <a:schemeClr val="dk1"/>
                </a:solidFill>
              </a:rPr>
              <a:t>Overall view of data flow within the algorithm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66" name="Google Shape;366;p47"/>
          <p:cNvSpPr txBox="1">
            <a:spLocks noGrp="1"/>
          </p:cNvSpPr>
          <p:nvPr>
            <p:ph type="body" idx="1"/>
          </p:nvPr>
        </p:nvSpPr>
        <p:spPr>
          <a:xfrm>
            <a:off x="290566" y="626235"/>
            <a:ext cx="8192400" cy="3535500"/>
          </a:xfrm>
          <a:prstGeom prst="rect">
            <a:avLst/>
          </a:prstGeom>
          <a:noFill/>
          <a:ln>
            <a:noFill/>
          </a:ln>
        </p:spPr>
        <p:txBody>
          <a:bodyPr spcFirstLastPara="1" wrap="square" lIns="91425" tIns="45700" rIns="91425" bIns="45700" anchor="t" anchorCtr="0">
            <a:noAutofit/>
          </a:bodyPr>
          <a:lstStyle/>
          <a:p>
            <a:pPr marL="0" lvl="0" indent="0" algn="l" rtl="0">
              <a:spcBef>
                <a:spcPts val="2000"/>
              </a:spcBef>
              <a:spcAft>
                <a:spcPts val="0"/>
              </a:spcAft>
              <a:buNone/>
            </a:pPr>
            <a:r>
              <a:rPr lang="en" sz="2000">
                <a:solidFill>
                  <a:schemeClr val="dk1"/>
                </a:solidFill>
              </a:rPr>
              <a:t>Function and parameter definitions</a:t>
            </a:r>
            <a:endParaRPr sz="2000">
              <a:solidFill>
                <a:schemeClr val="dk1"/>
              </a:solidFill>
            </a:endParaRPr>
          </a:p>
          <a:p>
            <a:pPr marL="225425" lvl="1" indent="-250825" algn="l" rtl="0">
              <a:spcBef>
                <a:spcPts val="200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Q, A(Q) ∊ D</a:t>
            </a:r>
            <a:r>
              <a:rPr lang="en" sz="2000">
                <a:solidFill>
                  <a:schemeClr val="dk1"/>
                </a:solidFill>
              </a:rPr>
              <a:t> - a question-answer pair from the dataset </a:t>
            </a:r>
            <a:r>
              <a:rPr lang="en" sz="2000">
                <a:solidFill>
                  <a:schemeClr val="dk1"/>
                </a:solidFill>
                <a:latin typeface="Average"/>
                <a:ea typeface="Average"/>
                <a:cs typeface="Average"/>
                <a:sym typeface="Average"/>
              </a:rPr>
              <a:t>D</a:t>
            </a:r>
            <a:endParaRPr sz="2000">
              <a:solidFill>
                <a:schemeClr val="dk1"/>
              </a:solidFill>
            </a:endParaRPr>
          </a:p>
          <a:p>
            <a:pPr marL="225425" lvl="1" indent="-250825" algn="l" rtl="0">
              <a:spcBef>
                <a:spcPts val="200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θ(G)</a:t>
            </a:r>
            <a:r>
              <a:rPr lang="en" sz="2000">
                <a:solidFill>
                  <a:schemeClr val="dk1"/>
                </a:solidFill>
              </a:rPr>
              <a:t> - the parameters of the generator model </a:t>
            </a:r>
            <a:r>
              <a:rPr lang="en" sz="2000">
                <a:solidFill>
                  <a:schemeClr val="dk1"/>
                </a:solidFill>
                <a:latin typeface="Average"/>
                <a:ea typeface="Average"/>
                <a:cs typeface="Average"/>
                <a:sym typeface="Average"/>
              </a:rPr>
              <a:t>G</a:t>
            </a:r>
            <a:endParaRPr sz="2000">
              <a:solidFill>
                <a:schemeClr val="dk1"/>
              </a:solidFill>
              <a:latin typeface="Average"/>
              <a:ea typeface="Average"/>
              <a:cs typeface="Average"/>
              <a:sym typeface="Average"/>
            </a:endParaRPr>
          </a:p>
          <a:p>
            <a:pPr marL="225425" lvl="1" indent="-250825" algn="l" rtl="0">
              <a:spcBef>
                <a:spcPts val="200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G(Q)</a:t>
            </a:r>
            <a:r>
              <a:rPr lang="en" sz="2000">
                <a:solidFill>
                  <a:schemeClr val="dk1"/>
                </a:solidFill>
              </a:rPr>
              <a:t> - </a:t>
            </a:r>
            <a:r>
              <a:rPr lang="en" sz="2000">
                <a:solidFill>
                  <a:schemeClr val="dk1"/>
                </a:solidFill>
                <a:latin typeface="Average"/>
                <a:ea typeface="Average"/>
                <a:cs typeface="Average"/>
                <a:sym typeface="Average"/>
              </a:rPr>
              <a:t>G</a:t>
            </a:r>
            <a:r>
              <a:rPr lang="en" sz="2000">
                <a:solidFill>
                  <a:schemeClr val="dk1"/>
                </a:solidFill>
              </a:rPr>
              <a:t>’s response to question </a:t>
            </a:r>
            <a:r>
              <a:rPr lang="en" sz="2000">
                <a:solidFill>
                  <a:schemeClr val="dk1"/>
                </a:solidFill>
                <a:latin typeface="Average"/>
                <a:ea typeface="Average"/>
                <a:cs typeface="Average"/>
                <a:sym typeface="Average"/>
              </a:rPr>
              <a:t>Q</a:t>
            </a:r>
            <a:endParaRPr sz="2000">
              <a:solidFill>
                <a:schemeClr val="dk1"/>
              </a:solidFill>
              <a:latin typeface="Average"/>
              <a:ea typeface="Average"/>
              <a:cs typeface="Average"/>
              <a:sym typeface="Average"/>
            </a:endParaRPr>
          </a:p>
          <a:p>
            <a:pPr marL="225425" marR="0" lvl="1" indent="-250825" algn="l" rtl="0">
              <a:lnSpc>
                <a:spcPct val="100000"/>
              </a:lnSpc>
              <a:spcBef>
                <a:spcPts val="200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G</a:t>
            </a:r>
            <a:r>
              <a:rPr lang="en" sz="2000" baseline="-25000">
                <a:solidFill>
                  <a:schemeClr val="dk1"/>
                </a:solidFill>
                <a:latin typeface="Average"/>
                <a:ea typeface="Average"/>
                <a:cs typeface="Average"/>
                <a:sym typeface="Average"/>
              </a:rPr>
              <a:t>ℓ</a:t>
            </a:r>
            <a:r>
              <a:rPr lang="en" sz="2000" baseline="30000">
                <a:solidFill>
                  <a:schemeClr val="dk1"/>
                </a:solidFill>
                <a:latin typeface="Average"/>
                <a:ea typeface="Average"/>
                <a:cs typeface="Average"/>
                <a:sym typeface="Average"/>
              </a:rPr>
              <a:t>ν</a:t>
            </a:r>
            <a:r>
              <a:rPr lang="en" sz="2000">
                <a:solidFill>
                  <a:schemeClr val="dk1"/>
                </a:solidFill>
              </a:rPr>
              <a:t> - model </a:t>
            </a:r>
            <a:r>
              <a:rPr lang="en" sz="2000">
                <a:solidFill>
                  <a:schemeClr val="dk1"/>
                </a:solidFill>
                <a:latin typeface="Average"/>
                <a:ea typeface="Average"/>
                <a:cs typeface="Average"/>
                <a:sym typeface="Average"/>
              </a:rPr>
              <a:t>G</a:t>
            </a:r>
            <a:r>
              <a:rPr lang="en" sz="2000">
                <a:solidFill>
                  <a:schemeClr val="dk1"/>
                </a:solidFill>
              </a:rPr>
              <a:t> after setting </a:t>
            </a:r>
            <a:r>
              <a:rPr lang="en" sz="2000">
                <a:solidFill>
                  <a:schemeClr val="dk1"/>
                </a:solidFill>
                <a:latin typeface="Average"/>
                <a:ea typeface="Average"/>
                <a:cs typeface="Average"/>
                <a:sym typeface="Average"/>
              </a:rPr>
              <a:t>ν%</a:t>
            </a:r>
            <a:r>
              <a:rPr lang="en" sz="2000">
                <a:solidFill>
                  <a:schemeClr val="dk1"/>
                </a:solidFill>
              </a:rPr>
              <a:t> of the weights in layer </a:t>
            </a:r>
            <a:r>
              <a:rPr lang="en" sz="2000">
                <a:solidFill>
                  <a:schemeClr val="dk1"/>
                </a:solidFill>
                <a:latin typeface="Average"/>
                <a:ea typeface="Average"/>
                <a:cs typeface="Average"/>
                <a:sym typeface="Average"/>
              </a:rPr>
              <a:t>ℓ</a:t>
            </a:r>
            <a:r>
              <a:rPr lang="en" sz="2000">
                <a:solidFill>
                  <a:schemeClr val="dk1"/>
                </a:solidFill>
              </a:rPr>
              <a:t> to 0</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latin typeface="Average"/>
                <a:ea typeface="Average"/>
                <a:cs typeface="Average"/>
                <a:sym typeface="Average"/>
              </a:rPr>
              <a:t>E(a,b)</a:t>
            </a:r>
            <a:r>
              <a:rPr lang="en" sz="2000">
                <a:solidFill>
                  <a:schemeClr val="dk1"/>
                </a:solidFill>
              </a:rPr>
              <a:t> - the similarity value returned by the evaluator model between words or sentences </a:t>
            </a:r>
            <a:r>
              <a:rPr lang="en" sz="2000">
                <a:solidFill>
                  <a:schemeClr val="dk1"/>
                </a:solidFill>
                <a:latin typeface="Average"/>
                <a:ea typeface="Average"/>
                <a:cs typeface="Average"/>
                <a:sym typeface="Average"/>
              </a:rPr>
              <a:t>a</a:t>
            </a:r>
            <a:r>
              <a:rPr lang="en" sz="2000">
                <a:solidFill>
                  <a:schemeClr val="dk1"/>
                </a:solidFill>
              </a:rPr>
              <a:t> and </a:t>
            </a:r>
            <a:r>
              <a:rPr lang="en" sz="2000">
                <a:solidFill>
                  <a:schemeClr val="dk1"/>
                </a:solidFill>
                <a:latin typeface="Average"/>
                <a:ea typeface="Average"/>
                <a:cs typeface="Average"/>
                <a:sym typeface="Average"/>
              </a:rPr>
              <a:t>b</a:t>
            </a:r>
            <a:endParaRPr sz="2000">
              <a:solidFill>
                <a:schemeClr val="dk1"/>
              </a:solidFill>
            </a:endParaRPr>
          </a:p>
        </p:txBody>
      </p:sp>
      <p:pic>
        <p:nvPicPr>
          <p:cNvPr id="367" name="Google Shape;367;p47"/>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68" name="Google Shape;368;p47"/>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69" name="Google Shape;369;p47"/>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8"/>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76" name="Google Shape;376;p48"/>
          <p:cNvSpPr txBox="1">
            <a:spLocks noGrp="1"/>
          </p:cNvSpPr>
          <p:nvPr>
            <p:ph type="body" idx="1"/>
          </p:nvPr>
        </p:nvSpPr>
        <p:spPr>
          <a:xfrm>
            <a:off x="246775" y="626235"/>
            <a:ext cx="8324700" cy="365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000"/>
              </a:spcBef>
              <a:spcAft>
                <a:spcPts val="0"/>
              </a:spcAft>
              <a:buNone/>
            </a:pPr>
            <a:r>
              <a:rPr lang="en" sz="2000">
                <a:solidFill>
                  <a:schemeClr val="dk1"/>
                </a:solidFill>
              </a:rPr>
              <a:t>Overview of algorithm steps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1. Find initial similarity values</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For each input in the dataset, get the answer to the question from the dataset, and run the question through the generator model to get its response</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Then, run each answer-response pair through the evaluator model to determine their similarity</a:t>
            </a:r>
            <a:endParaRPr sz="2000">
              <a:solidFill>
                <a:schemeClr val="dk1"/>
              </a:solidFill>
            </a:endParaRPr>
          </a:p>
        </p:txBody>
      </p:sp>
      <p:pic>
        <p:nvPicPr>
          <p:cNvPr id="377" name="Google Shape;377;p48"/>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78" name="Google Shape;378;p48"/>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79" name="Google Shape;379;p48"/>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
        <p:nvSpPr>
          <p:cNvPr id="380" name="Google Shape;380;p48"/>
          <p:cNvSpPr txBox="1"/>
          <p:nvPr/>
        </p:nvSpPr>
        <p:spPr>
          <a:xfrm>
            <a:off x="2936700" y="3785475"/>
            <a:ext cx="32424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Average"/>
                <a:ea typeface="Average"/>
                <a:cs typeface="Average"/>
                <a:sym typeface="Average"/>
              </a:rPr>
              <a:t>S</a:t>
            </a:r>
            <a:r>
              <a:rPr lang="en" sz="2400" baseline="-25000">
                <a:latin typeface="Average"/>
                <a:ea typeface="Average"/>
                <a:cs typeface="Average"/>
                <a:sym typeface="Average"/>
              </a:rPr>
              <a:t>1</a:t>
            </a:r>
            <a:r>
              <a:rPr lang="en" sz="2400">
                <a:latin typeface="Average"/>
                <a:ea typeface="Average"/>
                <a:cs typeface="Average"/>
                <a:sym typeface="Average"/>
              </a:rPr>
              <a:t>(Q) = E(G(Q), A(Q))</a:t>
            </a:r>
            <a:endParaRPr sz="2400">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87" name="Google Shape;387;p49"/>
          <p:cNvSpPr txBox="1">
            <a:spLocks noGrp="1"/>
          </p:cNvSpPr>
          <p:nvPr>
            <p:ph type="body" idx="1"/>
          </p:nvPr>
        </p:nvSpPr>
        <p:spPr>
          <a:xfrm>
            <a:off x="224416" y="569596"/>
            <a:ext cx="8424600" cy="3618000"/>
          </a:xfrm>
          <a:prstGeom prst="rect">
            <a:avLst/>
          </a:prstGeom>
          <a:noFill/>
          <a:ln>
            <a:noFill/>
          </a:ln>
        </p:spPr>
        <p:txBody>
          <a:bodyPr spcFirstLastPara="1" wrap="square" lIns="91425" tIns="45700" rIns="91425" bIns="45700" anchor="t" anchorCtr="0">
            <a:noAutofit/>
          </a:bodyPr>
          <a:lstStyle/>
          <a:p>
            <a:pPr marL="225425" lvl="1" indent="-250825" algn="l" rtl="0">
              <a:spcBef>
                <a:spcPts val="2000"/>
              </a:spcBef>
              <a:spcAft>
                <a:spcPts val="0"/>
              </a:spcAft>
              <a:buClr>
                <a:schemeClr val="dk1"/>
              </a:buClr>
              <a:buSzPts val="2000"/>
              <a:buChar char="▪"/>
            </a:pPr>
            <a:r>
              <a:rPr lang="en" sz="2000">
                <a:solidFill>
                  <a:schemeClr val="dk1"/>
                </a:solidFill>
              </a:rPr>
              <a:t>2. Find adjusted similarity values</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For each input in the dataset, and for each layer in the generator model:</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Set </a:t>
            </a:r>
            <a:r>
              <a:rPr lang="en" sz="2000">
                <a:solidFill>
                  <a:schemeClr val="dk1"/>
                </a:solidFill>
                <a:latin typeface="Average"/>
                <a:ea typeface="Average"/>
                <a:cs typeface="Average"/>
                <a:sym typeface="Average"/>
              </a:rPr>
              <a:t>ν%</a:t>
            </a:r>
            <a:r>
              <a:rPr lang="en" sz="2000">
                <a:solidFill>
                  <a:schemeClr val="dk1"/>
                </a:solidFill>
              </a:rPr>
              <a:t> of the chosen layer’s parameters to 0 (a pseudo-dropout layer with parameter </a:t>
            </a:r>
            <a:r>
              <a:rPr lang="en" sz="2000">
                <a:solidFill>
                  <a:schemeClr val="dk1"/>
                </a:solidFill>
                <a:latin typeface="Average"/>
                <a:ea typeface="Average"/>
                <a:cs typeface="Average"/>
                <a:sym typeface="Average"/>
              </a:rPr>
              <a:t>ν</a:t>
            </a:r>
            <a:r>
              <a:rPr lang="en" sz="2000">
                <a:solidFill>
                  <a:schemeClr val="dk1"/>
                </a:solidFill>
              </a:rPr>
              <a:t>)</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Run the question through the modified model, and find the similarity with the given answer using the evaluator model</a:t>
            </a:r>
            <a:endParaRPr sz="2000">
              <a:solidFill>
                <a:schemeClr val="dk1"/>
              </a:solidFill>
            </a:endParaRPr>
          </a:p>
          <a:p>
            <a:pPr marL="0" marR="0" lvl="0" indent="0" algn="l" rtl="0">
              <a:lnSpc>
                <a:spcPct val="100000"/>
              </a:lnSpc>
              <a:spcBef>
                <a:spcPts val="2000"/>
              </a:spcBef>
              <a:spcAft>
                <a:spcPts val="0"/>
              </a:spcAft>
              <a:buNone/>
            </a:pPr>
            <a:endParaRPr sz="2000">
              <a:solidFill>
                <a:schemeClr val="dk1"/>
              </a:solidFill>
            </a:endParaRPr>
          </a:p>
        </p:txBody>
      </p:sp>
      <p:pic>
        <p:nvPicPr>
          <p:cNvPr id="388" name="Google Shape;388;p49"/>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389" name="Google Shape;389;p49"/>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390" name="Google Shape;390;p49"/>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
        <p:nvSpPr>
          <p:cNvPr id="391" name="Google Shape;391;p49"/>
          <p:cNvSpPr txBox="1"/>
          <p:nvPr/>
        </p:nvSpPr>
        <p:spPr>
          <a:xfrm>
            <a:off x="2810875" y="3794000"/>
            <a:ext cx="41673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Average"/>
                <a:ea typeface="Average"/>
                <a:cs typeface="Average"/>
                <a:sym typeface="Average"/>
              </a:rPr>
              <a:t>S</a:t>
            </a:r>
            <a:r>
              <a:rPr lang="en" sz="2400" baseline="-25000">
                <a:latin typeface="Average"/>
                <a:ea typeface="Average"/>
                <a:cs typeface="Average"/>
                <a:sym typeface="Average"/>
              </a:rPr>
              <a:t>2</a:t>
            </a:r>
            <a:r>
              <a:rPr lang="en" sz="2400" baseline="30000">
                <a:latin typeface="Average"/>
                <a:ea typeface="Average"/>
                <a:cs typeface="Average"/>
                <a:sym typeface="Average"/>
              </a:rPr>
              <a:t>ℓ</a:t>
            </a:r>
            <a:r>
              <a:rPr lang="en" sz="2400">
                <a:latin typeface="Average"/>
                <a:ea typeface="Average"/>
                <a:cs typeface="Average"/>
                <a:sym typeface="Average"/>
              </a:rPr>
              <a:t>(Q) = E(</a:t>
            </a:r>
            <a:r>
              <a:rPr lang="en" sz="2400">
                <a:solidFill>
                  <a:schemeClr val="dk1"/>
                </a:solidFill>
                <a:latin typeface="Average"/>
                <a:ea typeface="Average"/>
                <a:cs typeface="Average"/>
                <a:sym typeface="Average"/>
              </a:rPr>
              <a:t>G</a:t>
            </a:r>
            <a:r>
              <a:rPr lang="en" sz="2400" baseline="-25000">
                <a:solidFill>
                  <a:schemeClr val="dk1"/>
                </a:solidFill>
                <a:latin typeface="Average"/>
                <a:ea typeface="Average"/>
                <a:cs typeface="Average"/>
                <a:sym typeface="Average"/>
              </a:rPr>
              <a:t>ℓ</a:t>
            </a:r>
            <a:r>
              <a:rPr lang="en" sz="2400" baseline="30000">
                <a:solidFill>
                  <a:schemeClr val="dk1"/>
                </a:solidFill>
                <a:latin typeface="Average"/>
                <a:ea typeface="Average"/>
                <a:cs typeface="Average"/>
                <a:sym typeface="Average"/>
              </a:rPr>
              <a:t>ν</a:t>
            </a:r>
            <a:r>
              <a:rPr lang="en" sz="2400">
                <a:solidFill>
                  <a:schemeClr val="dk1"/>
                </a:solidFill>
                <a:latin typeface="Average"/>
                <a:ea typeface="Average"/>
                <a:cs typeface="Average"/>
                <a:sym typeface="Average"/>
              </a:rPr>
              <a:t>(Q), A(Q))</a:t>
            </a:r>
            <a:endParaRPr sz="2800">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0"/>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398" name="Google Shape;398;p50"/>
          <p:cNvSpPr txBox="1">
            <a:spLocks noGrp="1"/>
          </p:cNvSpPr>
          <p:nvPr>
            <p:ph type="body" idx="1"/>
          </p:nvPr>
        </p:nvSpPr>
        <p:spPr>
          <a:xfrm>
            <a:off x="224416" y="642454"/>
            <a:ext cx="8192400" cy="35505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3. Construct modified dataset</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For each input in the dataset, calculate the difference between the similarity given by the original model and the similarity given by the modified model, for each layer</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Take the absolute value of the differences, multiply each by 3, and then take the softmax</a:t>
            </a:r>
            <a:endParaRPr sz="2000">
              <a:solidFill>
                <a:schemeClr val="dk1"/>
              </a:solidFill>
            </a:endParaRPr>
          </a:p>
        </p:txBody>
      </p:sp>
      <p:pic>
        <p:nvPicPr>
          <p:cNvPr id="399" name="Google Shape;399;p50"/>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00" name="Google Shape;400;p50"/>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01" name="Google Shape;401;p50"/>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
        <p:nvSpPr>
          <p:cNvPr id="402" name="Google Shape;402;p50"/>
          <p:cNvSpPr txBox="1"/>
          <p:nvPr/>
        </p:nvSpPr>
        <p:spPr>
          <a:xfrm>
            <a:off x="1519275" y="3539350"/>
            <a:ext cx="59838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Average"/>
                <a:ea typeface="Average"/>
                <a:cs typeface="Average"/>
                <a:sym typeface="Average"/>
              </a:rPr>
              <a:t>L(Q) = Softmax({ </a:t>
            </a:r>
            <a:r>
              <a:rPr lang="en" sz="2400"/>
              <a:t>3</a:t>
            </a:r>
            <a:r>
              <a:rPr lang="en" sz="1000"/>
              <a:t> </a:t>
            </a:r>
            <a:r>
              <a:rPr lang="en" sz="2400"/>
              <a:t>·</a:t>
            </a:r>
            <a:r>
              <a:rPr lang="en" sz="1000"/>
              <a:t> </a:t>
            </a:r>
            <a:r>
              <a:rPr lang="en" sz="2400">
                <a:latin typeface="Average"/>
                <a:ea typeface="Average"/>
                <a:cs typeface="Average"/>
                <a:sym typeface="Average"/>
              </a:rPr>
              <a:t>|S</a:t>
            </a:r>
            <a:r>
              <a:rPr lang="en" sz="2400" baseline="-25000">
                <a:latin typeface="Average"/>
                <a:ea typeface="Average"/>
                <a:cs typeface="Average"/>
                <a:sym typeface="Average"/>
              </a:rPr>
              <a:t>1</a:t>
            </a:r>
            <a:r>
              <a:rPr lang="en" sz="2400">
                <a:latin typeface="Average"/>
                <a:ea typeface="Average"/>
                <a:cs typeface="Average"/>
                <a:sym typeface="Average"/>
              </a:rPr>
              <a:t>(Q)</a:t>
            </a:r>
            <a:r>
              <a:rPr lang="en" sz="2400"/>
              <a:t> - </a:t>
            </a:r>
            <a:r>
              <a:rPr lang="en" sz="2400">
                <a:solidFill>
                  <a:schemeClr val="dk1"/>
                </a:solidFill>
                <a:latin typeface="Average"/>
                <a:ea typeface="Average"/>
                <a:cs typeface="Average"/>
                <a:sym typeface="Average"/>
              </a:rPr>
              <a:t>S</a:t>
            </a:r>
            <a:r>
              <a:rPr lang="en" sz="2400" baseline="-25000">
                <a:solidFill>
                  <a:schemeClr val="dk1"/>
                </a:solidFill>
                <a:latin typeface="Average"/>
                <a:ea typeface="Average"/>
                <a:cs typeface="Average"/>
                <a:sym typeface="Average"/>
              </a:rPr>
              <a:t>2</a:t>
            </a:r>
            <a:r>
              <a:rPr lang="en" sz="2400" baseline="30000">
                <a:solidFill>
                  <a:schemeClr val="dk1"/>
                </a:solidFill>
                <a:latin typeface="Average"/>
                <a:ea typeface="Average"/>
                <a:cs typeface="Average"/>
                <a:sym typeface="Average"/>
              </a:rPr>
              <a:t>ℓ</a:t>
            </a:r>
            <a:r>
              <a:rPr lang="en" sz="2400">
                <a:solidFill>
                  <a:schemeClr val="dk1"/>
                </a:solidFill>
                <a:latin typeface="Average"/>
                <a:ea typeface="Average"/>
                <a:cs typeface="Average"/>
                <a:sym typeface="Average"/>
              </a:rPr>
              <a:t>(Q)</a:t>
            </a:r>
            <a:r>
              <a:rPr lang="en" sz="2400">
                <a:latin typeface="Average"/>
                <a:ea typeface="Average"/>
                <a:cs typeface="Average"/>
                <a:sym typeface="Average"/>
              </a:rPr>
              <a:t>| : ℓ ∊ G})</a:t>
            </a:r>
            <a:endParaRPr sz="2400">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409" name="Google Shape;409;p51"/>
          <p:cNvSpPr txBox="1">
            <a:spLocks noGrp="1"/>
          </p:cNvSpPr>
          <p:nvPr>
            <p:ph type="body" idx="1"/>
          </p:nvPr>
        </p:nvSpPr>
        <p:spPr>
          <a:xfrm>
            <a:off x="224416" y="484350"/>
            <a:ext cx="8517900" cy="3686400"/>
          </a:xfrm>
          <a:prstGeom prst="rect">
            <a:avLst/>
          </a:prstGeom>
          <a:noFill/>
          <a:ln>
            <a:noFill/>
          </a:ln>
        </p:spPr>
        <p:txBody>
          <a:bodyPr spcFirstLastPara="1" wrap="square" lIns="91425" tIns="45700" rIns="91425" bIns="45700" anchor="t" anchorCtr="0">
            <a:noAutofit/>
          </a:bodyPr>
          <a:lstStyle/>
          <a:p>
            <a:pPr marL="1371600" lvl="2" indent="-355600" algn="l" rtl="0">
              <a:spcBef>
                <a:spcPts val="2000"/>
              </a:spcBef>
              <a:spcAft>
                <a:spcPts val="0"/>
              </a:spcAft>
              <a:buClr>
                <a:schemeClr val="dk1"/>
              </a:buClr>
              <a:buSzPts val="2000"/>
              <a:buChar char="−"/>
            </a:pPr>
            <a:r>
              <a:rPr lang="en" sz="2000">
                <a:solidFill>
                  <a:schemeClr val="dk1"/>
                </a:solidFill>
              </a:rPr>
              <a:t>Absolute value is used because if changing the parameter values increase the likelihood of the correct answer, they have just as much information as ones whose likelihood decreases, but are simply initially set poorly</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Multiplying by 3 is done (somewhat arbitrarily) because values from 0 to 1 are close enough together that softmax will have a hard time distinguishing them, especially given that there are 50 examples in total, pushing it closer to uniform</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Setting the maximum to 3 allows softmax to reach </a:t>
            </a:r>
            <a:r>
              <a:rPr lang="en" sz="2000">
                <a:solidFill>
                  <a:schemeClr val="dk1"/>
                </a:solidFill>
                <a:latin typeface="Average"/>
                <a:ea typeface="Average"/>
                <a:cs typeface="Average"/>
                <a:sym typeface="Average"/>
              </a:rPr>
              <a:t>e</a:t>
            </a:r>
            <a:r>
              <a:rPr lang="en" sz="2000" baseline="30000">
                <a:solidFill>
                  <a:schemeClr val="dk1"/>
                </a:solidFill>
              </a:rPr>
              <a:t>3</a:t>
            </a:r>
            <a:r>
              <a:rPr lang="en" sz="2000">
                <a:solidFill>
                  <a:schemeClr val="dk1"/>
                </a:solidFill>
              </a:rPr>
              <a:t> </a:t>
            </a:r>
            <a:r>
              <a:rPr lang="en" sz="2000">
                <a:solidFill>
                  <a:schemeClr val="dk1"/>
                </a:solidFill>
                <a:latin typeface="Average"/>
                <a:ea typeface="Average"/>
                <a:cs typeface="Average"/>
                <a:sym typeface="Average"/>
              </a:rPr>
              <a:t>≈ </a:t>
            </a:r>
            <a:r>
              <a:rPr lang="en" sz="2000">
                <a:solidFill>
                  <a:schemeClr val="dk1"/>
                </a:solidFill>
              </a:rPr>
              <a:t>10 times larger than </a:t>
            </a:r>
            <a:r>
              <a:rPr lang="en" sz="2000">
                <a:solidFill>
                  <a:schemeClr val="dk1"/>
                </a:solidFill>
                <a:latin typeface="Average"/>
                <a:ea typeface="Average"/>
                <a:cs typeface="Average"/>
                <a:sym typeface="Average"/>
              </a:rPr>
              <a:t>e</a:t>
            </a:r>
            <a:r>
              <a:rPr lang="en" sz="2000" baseline="30000">
                <a:solidFill>
                  <a:schemeClr val="dk1"/>
                </a:solidFill>
              </a:rPr>
              <a:t>0</a:t>
            </a:r>
            <a:r>
              <a:rPr lang="en" sz="2000">
                <a:solidFill>
                  <a:schemeClr val="dk1"/>
                </a:solidFill>
              </a:rPr>
              <a:t> = 1, as opposed to </a:t>
            </a:r>
            <a:r>
              <a:rPr lang="en" sz="2000">
                <a:solidFill>
                  <a:schemeClr val="dk1"/>
                </a:solidFill>
                <a:latin typeface="Average"/>
                <a:ea typeface="Average"/>
                <a:cs typeface="Average"/>
                <a:sym typeface="Average"/>
              </a:rPr>
              <a:t>e</a:t>
            </a:r>
            <a:r>
              <a:rPr lang="en" sz="2000" baseline="30000">
                <a:solidFill>
                  <a:schemeClr val="dk1"/>
                </a:solidFill>
              </a:rPr>
              <a:t>1</a:t>
            </a:r>
            <a:r>
              <a:rPr lang="en" sz="2000">
                <a:solidFill>
                  <a:schemeClr val="dk1"/>
                </a:solidFill>
              </a:rPr>
              <a:t> = 2.718</a:t>
            </a:r>
            <a:endParaRPr sz="2000">
              <a:solidFill>
                <a:schemeClr val="dk1"/>
              </a:solidFill>
            </a:endParaRPr>
          </a:p>
          <a:p>
            <a:pPr marL="0" marR="0" lvl="0" indent="0" algn="l" rtl="0">
              <a:lnSpc>
                <a:spcPct val="100000"/>
              </a:lnSpc>
              <a:spcBef>
                <a:spcPts val="2000"/>
              </a:spcBef>
              <a:spcAft>
                <a:spcPts val="0"/>
              </a:spcAft>
              <a:buNone/>
            </a:pPr>
            <a:endParaRPr sz="2000">
              <a:solidFill>
                <a:schemeClr val="dk1"/>
              </a:solidFill>
            </a:endParaRPr>
          </a:p>
        </p:txBody>
      </p:sp>
      <p:pic>
        <p:nvPicPr>
          <p:cNvPr id="410" name="Google Shape;410;p51"/>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11" name="Google Shape;411;p51"/>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12" name="Google Shape;412;p51"/>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2"/>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419" name="Google Shape;419;p52"/>
          <p:cNvSpPr txBox="1">
            <a:spLocks noGrp="1"/>
          </p:cNvSpPr>
          <p:nvPr>
            <p:ph type="body" idx="1"/>
          </p:nvPr>
        </p:nvSpPr>
        <p:spPr>
          <a:xfrm>
            <a:off x="224425" y="1048338"/>
            <a:ext cx="8192400" cy="3351000"/>
          </a:xfrm>
          <a:prstGeom prst="rect">
            <a:avLst/>
          </a:prstGeom>
          <a:noFill/>
          <a:ln>
            <a:noFill/>
          </a:ln>
        </p:spPr>
        <p:txBody>
          <a:bodyPr spcFirstLastPara="1" wrap="square" lIns="91425" tIns="45700" rIns="91425" bIns="45700" anchor="t" anchorCtr="0">
            <a:noAutofit/>
          </a:bodyPr>
          <a:lstStyle/>
          <a:p>
            <a:pPr marL="1371600" lvl="2" indent="-355600" algn="l" rtl="0">
              <a:spcBef>
                <a:spcPts val="2000"/>
              </a:spcBef>
              <a:spcAft>
                <a:spcPts val="0"/>
              </a:spcAft>
              <a:buClr>
                <a:schemeClr val="dk1"/>
              </a:buClr>
              <a:buSzPts val="2000"/>
              <a:buChar char="−"/>
            </a:pPr>
            <a:r>
              <a:rPr lang="en" sz="2000">
                <a:solidFill>
                  <a:schemeClr val="dk1"/>
                </a:solidFill>
              </a:rPr>
              <a:t>The dataset used by the prediction model will have the question be the same, and the classification “ground-truth” labels be the result of the softmax for that question</a:t>
            </a:r>
            <a:endParaRPr sz="2000">
              <a:solidFill>
                <a:schemeClr val="dk1"/>
              </a:solidFill>
            </a:endParaRPr>
          </a:p>
        </p:txBody>
      </p:sp>
      <p:pic>
        <p:nvPicPr>
          <p:cNvPr id="420" name="Google Shape;420;p52"/>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21" name="Google Shape;421;p52"/>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22" name="Google Shape;422;p52"/>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
        <p:nvSpPr>
          <p:cNvPr id="423" name="Google Shape;423;p52"/>
          <p:cNvSpPr txBox="1"/>
          <p:nvPr/>
        </p:nvSpPr>
        <p:spPr>
          <a:xfrm>
            <a:off x="2816575" y="2266200"/>
            <a:ext cx="3140400" cy="6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Average"/>
                <a:ea typeface="Average"/>
                <a:cs typeface="Average"/>
                <a:sym typeface="Average"/>
              </a:rPr>
              <a:t>D’ = {Q, L(Q) : Q ∊ 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3"/>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Method Details</a:t>
            </a:r>
            <a:endParaRPr/>
          </a:p>
        </p:txBody>
      </p:sp>
      <p:sp>
        <p:nvSpPr>
          <p:cNvPr id="430" name="Google Shape;430;p53"/>
          <p:cNvSpPr txBox="1">
            <a:spLocks noGrp="1"/>
          </p:cNvSpPr>
          <p:nvPr>
            <p:ph type="body" idx="1"/>
          </p:nvPr>
        </p:nvSpPr>
        <p:spPr>
          <a:xfrm>
            <a:off x="290566" y="672499"/>
            <a:ext cx="8192400" cy="3447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4. Train predictor model, and test</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Train the predictor model using normal techniques</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Loss function is the KL divergence between the logits produced on the forward pass and the softmax produced in step 3 for that input</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Used batch size of 1, 4 steps per gradient recalculation, and trained for 6 epochs, ending at the location with the lowest validation loss (calculated every 500 steps)</a:t>
            </a:r>
            <a:endParaRPr sz="2000">
              <a:solidFill>
                <a:schemeClr val="dk1"/>
              </a:solidFill>
            </a:endParaRPr>
          </a:p>
        </p:txBody>
      </p:sp>
      <p:pic>
        <p:nvPicPr>
          <p:cNvPr id="431" name="Google Shape;431;p53"/>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32" name="Google Shape;432;p53"/>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33" name="Google Shape;433;p53"/>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440" name="Google Shape;440;p54"/>
          <p:cNvSpPr txBox="1">
            <a:spLocks noGrp="1"/>
          </p:cNvSpPr>
          <p:nvPr>
            <p:ph type="body" idx="1"/>
          </p:nvPr>
        </p:nvSpPr>
        <p:spPr>
          <a:xfrm>
            <a:off x="290566" y="731418"/>
            <a:ext cx="8192400" cy="35271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To see how accurate the generator is in general, and to test out various values of the hyperparameter </a:t>
            </a:r>
            <a:r>
              <a:rPr lang="en" sz="2000">
                <a:solidFill>
                  <a:schemeClr val="dk1"/>
                </a:solidFill>
                <a:latin typeface="Average"/>
                <a:ea typeface="Average"/>
                <a:cs typeface="Average"/>
                <a:sym typeface="Average"/>
              </a:rPr>
              <a:t>ν</a:t>
            </a:r>
            <a:r>
              <a:rPr lang="en" sz="2000">
                <a:solidFill>
                  <a:schemeClr val="dk1"/>
                </a:solidFill>
              </a:rPr>
              <a:t>, the similarity values for the base generator model and each of the 50 modified generators was run for values of </a:t>
            </a:r>
            <a:r>
              <a:rPr lang="en" sz="2000">
                <a:solidFill>
                  <a:schemeClr val="dk1"/>
                </a:solidFill>
                <a:latin typeface="Average"/>
                <a:ea typeface="Average"/>
                <a:cs typeface="Average"/>
                <a:sym typeface="Average"/>
              </a:rPr>
              <a:t>ν</a:t>
            </a:r>
            <a:r>
              <a:rPr lang="en" sz="2000">
                <a:solidFill>
                  <a:schemeClr val="dk1"/>
                </a:solidFill>
              </a:rPr>
              <a:t> between 0.01 and 0.49</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Due to the length of generating a single similarity value for a modified model (the tensor in question has to be copied, then up to half its values are changed, then the original model has to be restored, which takes ~3 seconds), each of the 50 modifications is run on only 10 random questions in the dataset for each of the 25 values of </a:t>
            </a:r>
            <a:r>
              <a:rPr lang="en" sz="2000">
                <a:solidFill>
                  <a:schemeClr val="dk1"/>
                </a:solidFill>
                <a:latin typeface="Average"/>
                <a:ea typeface="Average"/>
                <a:cs typeface="Average"/>
                <a:sym typeface="Average"/>
              </a:rPr>
              <a:t>ν</a:t>
            </a:r>
            <a:r>
              <a:rPr lang="en" sz="2000">
                <a:solidFill>
                  <a:schemeClr val="dk1"/>
                </a:solidFill>
              </a:rPr>
              <a:t>, so the data is fairly noisy</a:t>
            </a:r>
            <a:endParaRPr sz="2000">
              <a:solidFill>
                <a:schemeClr val="dk1"/>
              </a:solidFill>
            </a:endParaRPr>
          </a:p>
        </p:txBody>
      </p:sp>
      <p:pic>
        <p:nvPicPr>
          <p:cNvPr id="441" name="Google Shape;441;p54"/>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42" name="Google Shape;442;p54"/>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43" name="Google Shape;443;p54"/>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5"/>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450" name="Google Shape;450;p55"/>
          <p:cNvSpPr txBox="1">
            <a:spLocks noGrp="1"/>
          </p:cNvSpPr>
          <p:nvPr>
            <p:ph type="body" idx="1"/>
          </p:nvPr>
        </p:nvSpPr>
        <p:spPr>
          <a:xfrm>
            <a:off x="224425" y="1048338"/>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endParaRPr sz="2000">
              <a:solidFill>
                <a:schemeClr val="dk1"/>
              </a:solidFill>
            </a:endParaRPr>
          </a:p>
        </p:txBody>
      </p:sp>
      <p:pic>
        <p:nvPicPr>
          <p:cNvPr id="451" name="Google Shape;451;p55"/>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52" name="Google Shape;452;p55"/>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53" name="Google Shape;453;p55"/>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454" name="Google Shape;454;p55"/>
          <p:cNvPicPr preferRelativeResize="0"/>
          <p:nvPr/>
        </p:nvPicPr>
        <p:blipFill>
          <a:blip r:embed="rId4">
            <a:alphaModFix/>
          </a:blip>
          <a:stretch>
            <a:fillRect/>
          </a:stretch>
        </p:blipFill>
        <p:spPr>
          <a:xfrm>
            <a:off x="0" y="871810"/>
            <a:ext cx="4956175" cy="3688216"/>
          </a:xfrm>
          <a:prstGeom prst="rect">
            <a:avLst/>
          </a:prstGeom>
          <a:noFill/>
          <a:ln>
            <a:noFill/>
          </a:ln>
        </p:spPr>
      </p:pic>
      <p:pic>
        <p:nvPicPr>
          <p:cNvPr id="455" name="Google Shape;455;p55"/>
          <p:cNvPicPr preferRelativeResize="0"/>
          <p:nvPr/>
        </p:nvPicPr>
        <p:blipFill>
          <a:blip r:embed="rId5">
            <a:alphaModFix/>
          </a:blip>
          <a:stretch>
            <a:fillRect/>
          </a:stretch>
        </p:blipFill>
        <p:spPr>
          <a:xfrm>
            <a:off x="4956170" y="844899"/>
            <a:ext cx="2121880" cy="3554425"/>
          </a:xfrm>
          <a:prstGeom prst="rect">
            <a:avLst/>
          </a:prstGeom>
          <a:noFill/>
          <a:ln>
            <a:noFill/>
          </a:ln>
        </p:spPr>
      </p:pic>
      <p:pic>
        <p:nvPicPr>
          <p:cNvPr id="456" name="Google Shape;456;p55"/>
          <p:cNvPicPr preferRelativeResize="0"/>
          <p:nvPr/>
        </p:nvPicPr>
        <p:blipFill>
          <a:blip r:embed="rId6">
            <a:alphaModFix/>
          </a:blip>
          <a:stretch>
            <a:fillRect/>
          </a:stretch>
        </p:blipFill>
        <p:spPr>
          <a:xfrm>
            <a:off x="7022125" y="931371"/>
            <a:ext cx="2121875" cy="3375929"/>
          </a:xfrm>
          <a:prstGeom prst="rect">
            <a:avLst/>
          </a:prstGeom>
          <a:noFill/>
          <a:ln>
            <a:noFill/>
          </a:ln>
        </p:spPr>
      </p:pic>
      <p:pic>
        <p:nvPicPr>
          <p:cNvPr id="457" name="Google Shape;457;p55"/>
          <p:cNvPicPr preferRelativeResize="0"/>
          <p:nvPr/>
        </p:nvPicPr>
        <p:blipFill>
          <a:blip r:embed="rId7">
            <a:alphaModFix/>
          </a:blip>
          <a:stretch>
            <a:fillRect/>
          </a:stretch>
        </p:blipFill>
        <p:spPr>
          <a:xfrm>
            <a:off x="1839293" y="722558"/>
            <a:ext cx="1277580" cy="20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Motivation</a:t>
            </a:r>
            <a:endParaRPr/>
          </a:p>
        </p:txBody>
      </p:sp>
      <p:sp>
        <p:nvSpPr>
          <p:cNvPr id="168" name="Google Shape;168;p29"/>
          <p:cNvSpPr txBox="1">
            <a:spLocks noGrp="1"/>
          </p:cNvSpPr>
          <p:nvPr>
            <p:ph type="body" idx="1"/>
          </p:nvPr>
        </p:nvSpPr>
        <p:spPr>
          <a:xfrm>
            <a:off x="224416" y="674933"/>
            <a:ext cx="8192400" cy="36183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Over the years, large language models have become better and better at creating correct and human-understandable outputs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At the same time, they have grown more and more unwieldy, with more layers and higher dimensionality, but in general just more parameters</a:t>
            </a:r>
            <a:endParaRPr sz="2000">
              <a:solidFill>
                <a:schemeClr val="dk1"/>
              </a:solidFill>
            </a:endParaRPr>
          </a:p>
        </p:txBody>
      </p:sp>
      <p:pic>
        <p:nvPicPr>
          <p:cNvPr id="169" name="Google Shape;169;p29"/>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170" name="Google Shape;170;p29"/>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171" name="Google Shape;171;p29"/>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172" name="Google Shape;172;p29"/>
          <p:cNvPicPr preferRelativeResize="0"/>
          <p:nvPr/>
        </p:nvPicPr>
        <p:blipFill>
          <a:blip r:embed="rId4">
            <a:alphaModFix/>
          </a:blip>
          <a:stretch>
            <a:fillRect/>
          </a:stretch>
        </p:blipFill>
        <p:spPr>
          <a:xfrm>
            <a:off x="1348300" y="2846763"/>
            <a:ext cx="6076950" cy="1552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6"/>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464" name="Google Shape;464;p56"/>
          <p:cNvSpPr txBox="1">
            <a:spLocks noGrp="1"/>
          </p:cNvSpPr>
          <p:nvPr>
            <p:ph type="body" idx="1"/>
          </p:nvPr>
        </p:nvSpPr>
        <p:spPr>
          <a:xfrm>
            <a:off x="224416" y="819468"/>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With 51 separate plots, there is a lot to keep track of, and it very hard to ascertain any patterns from the data</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two values that maintain the best meaning, by far, are the unmodified model and the one that has the final feed forward layer of the final transformer modified</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unmodified model is the baseline, the modified model may equal its performance because setting the values to 0 only brings the logits closer to 0 in general, so it has the same prediction but with less confidence</a:t>
            </a:r>
            <a:endParaRPr sz="2000">
              <a:solidFill>
                <a:schemeClr val="dk1"/>
              </a:solidFill>
            </a:endParaRPr>
          </a:p>
        </p:txBody>
      </p:sp>
      <p:pic>
        <p:nvPicPr>
          <p:cNvPr id="465" name="Google Shape;465;p56"/>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66" name="Google Shape;466;p56"/>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67" name="Google Shape;467;p56"/>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7"/>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474" name="Google Shape;474;p57"/>
          <p:cNvSpPr txBox="1">
            <a:spLocks noGrp="1"/>
          </p:cNvSpPr>
          <p:nvPr>
            <p:ph type="body" idx="1"/>
          </p:nvPr>
        </p:nvSpPr>
        <p:spPr>
          <a:xfrm>
            <a:off x="224416" y="871575"/>
            <a:ext cx="39417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Unmodified model appears to slowly increase similarity, but this is a product of noise, since the model has not changed due to </a:t>
            </a:r>
            <a:r>
              <a:rPr lang="en" sz="2000">
                <a:solidFill>
                  <a:schemeClr val="dk1"/>
                </a:solidFill>
                <a:latin typeface="Average"/>
                <a:ea typeface="Average"/>
                <a:cs typeface="Average"/>
                <a:sym typeface="Average"/>
              </a:rPr>
              <a:t>ν</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modifications decrease quickly at very small values of </a:t>
            </a:r>
            <a:r>
              <a:rPr lang="en" sz="2000">
                <a:solidFill>
                  <a:schemeClr val="dk1"/>
                </a:solidFill>
                <a:latin typeface="Average"/>
                <a:ea typeface="Average"/>
                <a:cs typeface="Average"/>
                <a:sym typeface="Average"/>
              </a:rPr>
              <a:t>ν</a:t>
            </a:r>
            <a:r>
              <a:rPr lang="en" sz="2000">
                <a:solidFill>
                  <a:schemeClr val="dk1"/>
                </a:solidFill>
              </a:rPr>
              <a:t> then remain roughly constant at approximately 0.15</a:t>
            </a:r>
            <a:endParaRPr sz="2000">
              <a:solidFill>
                <a:schemeClr val="dk1"/>
              </a:solidFill>
            </a:endParaRPr>
          </a:p>
        </p:txBody>
      </p:sp>
      <p:pic>
        <p:nvPicPr>
          <p:cNvPr id="475" name="Google Shape;475;p57"/>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76" name="Google Shape;476;p57"/>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77" name="Google Shape;477;p57"/>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478" name="Google Shape;478;p57"/>
          <p:cNvPicPr preferRelativeResize="0"/>
          <p:nvPr/>
        </p:nvPicPr>
        <p:blipFill>
          <a:blip r:embed="rId4">
            <a:alphaModFix/>
          </a:blip>
          <a:stretch>
            <a:fillRect/>
          </a:stretch>
        </p:blipFill>
        <p:spPr>
          <a:xfrm>
            <a:off x="4304275" y="871575"/>
            <a:ext cx="4839726" cy="37259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8"/>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485" name="Google Shape;485;p58"/>
          <p:cNvSpPr txBox="1">
            <a:spLocks noGrp="1"/>
          </p:cNvSpPr>
          <p:nvPr>
            <p:ph type="body" idx="1"/>
          </p:nvPr>
        </p:nvSpPr>
        <p:spPr>
          <a:xfrm>
            <a:off x="224416" y="851085"/>
            <a:ext cx="3755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layers within the transformed do not seem to have any relative importance to each other</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initial word embedding is most likely the most damaging area to make a modification in, followed by the final linear layer</a:t>
            </a:r>
            <a:endParaRPr sz="2000">
              <a:solidFill>
                <a:schemeClr val="dk1"/>
              </a:solidFill>
            </a:endParaRPr>
          </a:p>
        </p:txBody>
      </p:sp>
      <p:pic>
        <p:nvPicPr>
          <p:cNvPr id="486" name="Google Shape;486;p58"/>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87" name="Google Shape;487;p58"/>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88" name="Google Shape;488;p58"/>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489" name="Google Shape;489;p58"/>
          <p:cNvPicPr preferRelativeResize="0"/>
          <p:nvPr/>
        </p:nvPicPr>
        <p:blipFill>
          <a:blip r:embed="rId4">
            <a:alphaModFix/>
          </a:blip>
          <a:stretch>
            <a:fillRect/>
          </a:stretch>
        </p:blipFill>
        <p:spPr>
          <a:xfrm>
            <a:off x="4054849" y="631550"/>
            <a:ext cx="5033201" cy="38804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9"/>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496" name="Google Shape;496;p59"/>
          <p:cNvSpPr txBox="1">
            <a:spLocks noGrp="1"/>
          </p:cNvSpPr>
          <p:nvPr>
            <p:ph type="body" idx="1"/>
          </p:nvPr>
        </p:nvSpPr>
        <p:spPr>
          <a:xfrm>
            <a:off x="224425" y="1048338"/>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endParaRPr sz="2000">
              <a:solidFill>
                <a:schemeClr val="dk1"/>
              </a:solidFill>
            </a:endParaRPr>
          </a:p>
        </p:txBody>
      </p:sp>
      <p:pic>
        <p:nvPicPr>
          <p:cNvPr id="497" name="Google Shape;497;p59"/>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498" name="Google Shape;498;p59"/>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499" name="Google Shape;499;p59"/>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500" name="Google Shape;500;p59"/>
          <p:cNvPicPr preferRelativeResize="0"/>
          <p:nvPr/>
        </p:nvPicPr>
        <p:blipFill>
          <a:blip r:embed="rId4">
            <a:alphaModFix/>
          </a:blip>
          <a:stretch>
            <a:fillRect/>
          </a:stretch>
        </p:blipFill>
        <p:spPr>
          <a:xfrm>
            <a:off x="153251" y="753638"/>
            <a:ext cx="4927551" cy="3736925"/>
          </a:xfrm>
          <a:prstGeom prst="rect">
            <a:avLst/>
          </a:prstGeom>
          <a:noFill/>
          <a:ln>
            <a:noFill/>
          </a:ln>
        </p:spPr>
      </p:pic>
      <p:pic>
        <p:nvPicPr>
          <p:cNvPr id="501" name="Google Shape;501;p59"/>
          <p:cNvPicPr preferRelativeResize="0"/>
          <p:nvPr/>
        </p:nvPicPr>
        <p:blipFill>
          <a:blip r:embed="rId5">
            <a:alphaModFix/>
          </a:blip>
          <a:stretch>
            <a:fillRect/>
          </a:stretch>
        </p:blipFill>
        <p:spPr>
          <a:xfrm>
            <a:off x="5428210" y="1124975"/>
            <a:ext cx="1385975" cy="2475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508" name="Google Shape;508;p60"/>
          <p:cNvSpPr txBox="1">
            <a:spLocks noGrp="1"/>
          </p:cNvSpPr>
          <p:nvPr>
            <p:ph type="body" idx="1"/>
          </p:nvPr>
        </p:nvSpPr>
        <p:spPr>
          <a:xfrm>
            <a:off x="224425" y="867588"/>
            <a:ext cx="8192400" cy="35319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Of the transformers, the 12th transformer is the best to modify, followed by the 6th transformer</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Result for the 12th transformer might be because of the very high values for the final feed forward layer in that transformer</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Worst are again the word embedding and final linear layer values, though by less than when compared to features within a transformer</a:t>
            </a:r>
            <a:endParaRPr sz="2000">
              <a:solidFill>
                <a:schemeClr val="dk1"/>
              </a:solidFill>
            </a:endParaRPr>
          </a:p>
        </p:txBody>
      </p:sp>
      <p:pic>
        <p:nvPicPr>
          <p:cNvPr id="509" name="Google Shape;509;p60"/>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10" name="Google Shape;510;p60"/>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11" name="Google Shape;511;p60"/>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1"/>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518" name="Google Shape;518;p61"/>
          <p:cNvSpPr txBox="1">
            <a:spLocks noGrp="1"/>
          </p:cNvSpPr>
          <p:nvPr>
            <p:ph type="body" idx="1"/>
          </p:nvPr>
        </p:nvSpPr>
        <p:spPr>
          <a:xfrm>
            <a:off x="290566" y="596810"/>
            <a:ext cx="8192400" cy="36183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mean amount of similarity across all trials was 0.154, and the median was 0.145. </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only individual features that were more than 0.02 away from the median were the unmodified model (0.404) and transformer 12, feed forward network layer 2 (0.391). </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5 features with the most removal of similarity (on average) were transformer 3, feed forward layer 1 (0.132 similarity remaining); transformer 1, attention mixing (0.132); transformer 3, feed forward layer 2 (0.131); transformer 2, attention (0.129), and transformer 1, attention (0.126)</a:t>
            </a:r>
            <a:endParaRPr sz="2000">
              <a:solidFill>
                <a:schemeClr val="dk1"/>
              </a:solidFill>
            </a:endParaRPr>
          </a:p>
        </p:txBody>
      </p:sp>
      <p:pic>
        <p:nvPicPr>
          <p:cNvPr id="519" name="Google Shape;519;p61"/>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20" name="Google Shape;520;p61"/>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21" name="Google Shape;521;p61"/>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2"/>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528" name="Google Shape;528;p62"/>
          <p:cNvSpPr txBox="1">
            <a:spLocks noGrp="1"/>
          </p:cNvSpPr>
          <p:nvPr>
            <p:ph type="body" idx="1"/>
          </p:nvPr>
        </p:nvSpPr>
        <p:spPr>
          <a:xfrm>
            <a:off x="224416" y="648235"/>
            <a:ext cx="6050700" cy="35319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Overall, the unmodified average is 40.9%, which compares favorably to other results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However, results are not comparable, since the table figures are the percentage of exact or near-exact matches, while the results here give 50% credit for sentences that are 50% similar</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Modified average is 14.9%, which is worse than every other result even after giving every possible amount of partial credit</a:t>
            </a:r>
            <a:endParaRPr sz="2000">
              <a:solidFill>
                <a:schemeClr val="dk1"/>
              </a:solidFill>
            </a:endParaRPr>
          </a:p>
        </p:txBody>
      </p:sp>
      <p:pic>
        <p:nvPicPr>
          <p:cNvPr id="529" name="Google Shape;529;p62"/>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30" name="Google Shape;530;p62"/>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31" name="Google Shape;531;p62"/>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pic>
        <p:nvPicPr>
          <p:cNvPr id="532" name="Google Shape;532;p62"/>
          <p:cNvPicPr preferRelativeResize="0"/>
          <p:nvPr/>
        </p:nvPicPr>
        <p:blipFill>
          <a:blip r:embed="rId4">
            <a:alphaModFix/>
          </a:blip>
          <a:stretch>
            <a:fillRect/>
          </a:stretch>
        </p:blipFill>
        <p:spPr>
          <a:xfrm>
            <a:off x="6446800" y="648235"/>
            <a:ext cx="2487535" cy="39706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3"/>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539" name="Google Shape;539;p63"/>
          <p:cNvSpPr txBox="1">
            <a:spLocks noGrp="1"/>
          </p:cNvSpPr>
          <p:nvPr>
            <p:ph type="body" idx="1"/>
          </p:nvPr>
        </p:nvSpPr>
        <p:spPr>
          <a:xfrm>
            <a:off x="224416" y="596810"/>
            <a:ext cx="8192400" cy="36183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On the whole, not too much was learned from measuring similarity by layer, but may have been too noisy (too few trials) to learn the actual pattern</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Three observations stood out:</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The final feed forward layer really does not matter, and removing data from it almost did not change performance</a:t>
            </a:r>
            <a:endParaRPr sz="2000">
              <a:solidFill>
                <a:schemeClr val="dk1"/>
              </a:solidFill>
            </a:endParaRPr>
          </a:p>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Of the five layers that most changed, all were in the first three transformers, suggesting that the earliest ones may hold the most information</a:t>
            </a:r>
            <a:endParaRPr sz="2000">
              <a:solidFill>
                <a:schemeClr val="dk1"/>
              </a:solidFill>
            </a:endParaRPr>
          </a:p>
        </p:txBody>
      </p:sp>
      <p:pic>
        <p:nvPicPr>
          <p:cNvPr id="540" name="Google Shape;540;p63"/>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41" name="Google Shape;541;p63"/>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42" name="Google Shape;542;p63"/>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4"/>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549" name="Google Shape;549;p64"/>
          <p:cNvSpPr txBox="1">
            <a:spLocks noGrp="1"/>
          </p:cNvSpPr>
          <p:nvPr>
            <p:ph type="body" idx="1"/>
          </p:nvPr>
        </p:nvSpPr>
        <p:spPr>
          <a:xfrm>
            <a:off x="224425" y="781051"/>
            <a:ext cx="8192400" cy="3618300"/>
          </a:xfrm>
          <a:prstGeom prst="rect">
            <a:avLst/>
          </a:prstGeom>
          <a:noFill/>
          <a:ln>
            <a:noFill/>
          </a:ln>
        </p:spPr>
        <p:txBody>
          <a:bodyPr spcFirstLastPara="1" wrap="square" lIns="91425" tIns="45700" rIns="91425" bIns="45700" anchor="t" anchorCtr="0">
            <a:noAutofit/>
          </a:bodyPr>
          <a:lstStyle/>
          <a:p>
            <a:pPr marL="1371600" marR="0" lvl="2" indent="-355600" algn="l" rtl="0">
              <a:lnSpc>
                <a:spcPct val="100000"/>
              </a:lnSpc>
              <a:spcBef>
                <a:spcPts val="2000"/>
              </a:spcBef>
              <a:spcAft>
                <a:spcPts val="0"/>
              </a:spcAft>
              <a:buClr>
                <a:schemeClr val="dk1"/>
              </a:buClr>
              <a:buSzPts val="2000"/>
              <a:buChar char="−"/>
            </a:pPr>
            <a:r>
              <a:rPr lang="en" sz="2000">
                <a:solidFill>
                  <a:schemeClr val="dk1"/>
                </a:solidFill>
              </a:rPr>
              <a:t>The value of </a:t>
            </a:r>
            <a:r>
              <a:rPr lang="en" sz="2000">
                <a:solidFill>
                  <a:schemeClr val="dk1"/>
                </a:solidFill>
                <a:latin typeface="Average"/>
                <a:ea typeface="Average"/>
                <a:cs typeface="Average"/>
                <a:sym typeface="Average"/>
              </a:rPr>
              <a:t>ν</a:t>
            </a:r>
            <a:r>
              <a:rPr lang="en" sz="2000">
                <a:solidFill>
                  <a:schemeClr val="dk1"/>
                </a:solidFill>
              </a:rPr>
              <a:t> almost does not matter, at least for </a:t>
            </a:r>
            <a:r>
              <a:rPr lang="en" sz="2000">
                <a:solidFill>
                  <a:schemeClr val="dk1"/>
                </a:solidFill>
                <a:latin typeface="Average"/>
                <a:ea typeface="Average"/>
                <a:cs typeface="Average"/>
                <a:sym typeface="Average"/>
              </a:rPr>
              <a:t>ν</a:t>
            </a:r>
            <a:r>
              <a:rPr lang="en" sz="2000">
                <a:solidFill>
                  <a:schemeClr val="dk1"/>
                </a:solidFill>
              </a:rPr>
              <a:t> &lt; 0.5, since there was little movement in the average between 0.05 and 0.49</a:t>
            </a:r>
            <a:endParaRPr sz="2000">
              <a:solidFill>
                <a:schemeClr val="dk1"/>
              </a:solidFill>
            </a:endParaRPr>
          </a:p>
          <a:p>
            <a:pPr marL="225425" lvl="1" indent="-250825" algn="l" rtl="0">
              <a:spcBef>
                <a:spcPts val="2000"/>
              </a:spcBef>
              <a:spcAft>
                <a:spcPts val="0"/>
              </a:spcAft>
              <a:buClr>
                <a:schemeClr val="dk1"/>
              </a:buClr>
              <a:buSzPts val="2000"/>
              <a:buChar char="▪"/>
            </a:pPr>
            <a:r>
              <a:rPr lang="en" sz="2000">
                <a:solidFill>
                  <a:schemeClr val="dk1"/>
                </a:solidFill>
              </a:rPr>
              <a:t>For the actual dataset creation, I will choose </a:t>
            </a:r>
            <a:r>
              <a:rPr lang="en" sz="2000">
                <a:solidFill>
                  <a:schemeClr val="dk1"/>
                </a:solidFill>
                <a:latin typeface="Average"/>
                <a:ea typeface="Average"/>
                <a:cs typeface="Average"/>
                <a:sym typeface="Average"/>
              </a:rPr>
              <a:t>ν</a:t>
            </a:r>
            <a:r>
              <a:rPr lang="en" sz="2000">
                <a:solidFill>
                  <a:schemeClr val="dk1"/>
                </a:solidFill>
              </a:rPr>
              <a:t> = 0.3, since that seems to have one of the largest gaps between the best and worst-performing layers (though it likely is noise), and actual performance does not seem to degrade near that point</a:t>
            </a:r>
            <a:endParaRPr sz="2000">
              <a:solidFill>
                <a:schemeClr val="dk1"/>
              </a:solidFill>
            </a:endParaRPr>
          </a:p>
        </p:txBody>
      </p:sp>
      <p:pic>
        <p:nvPicPr>
          <p:cNvPr id="550" name="Google Shape;550;p64"/>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51" name="Google Shape;551;p64"/>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52" name="Google Shape;552;p64"/>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5"/>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559" name="Google Shape;559;p65"/>
          <p:cNvSpPr txBox="1">
            <a:spLocks noGrp="1"/>
          </p:cNvSpPr>
          <p:nvPr>
            <p:ph type="body" idx="1"/>
          </p:nvPr>
        </p:nvSpPr>
        <p:spPr>
          <a:xfrm>
            <a:off x="246775" y="596810"/>
            <a:ext cx="8324700" cy="36183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On training the data, only the questions that originally scored at least 50% on similarity were considered</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This screened out any noise caused by changing a random dissimilar answer to another random dissimilar answer</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On the test data, the predictor accurately assigns 79.72% of the lost meaning to the correct layer</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predictor correctly identifies the most damaging layer 8% of the time, and the layers guessed within the top 5 were among the 5 most damaging layers 27% of the time</a:t>
            </a:r>
            <a:endParaRPr sz="2000">
              <a:solidFill>
                <a:schemeClr val="dk1"/>
              </a:solidFill>
            </a:endParaRPr>
          </a:p>
        </p:txBody>
      </p:sp>
      <p:pic>
        <p:nvPicPr>
          <p:cNvPr id="560" name="Google Shape;560;p65"/>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61" name="Google Shape;561;p65"/>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62" name="Google Shape;562;p65"/>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Motivation</a:t>
            </a:r>
            <a:endParaRPr/>
          </a:p>
        </p:txBody>
      </p:sp>
      <p:sp>
        <p:nvSpPr>
          <p:cNvPr id="179" name="Google Shape;179;p30"/>
          <p:cNvSpPr txBox="1">
            <a:spLocks noGrp="1"/>
          </p:cNvSpPr>
          <p:nvPr>
            <p:ph type="body" idx="1"/>
          </p:nvPr>
        </p:nvSpPr>
        <p:spPr>
          <a:xfrm>
            <a:off x="224416" y="691262"/>
            <a:ext cx="8192400" cy="3618300"/>
          </a:xfrm>
          <a:prstGeom prst="rect">
            <a:avLst/>
          </a:prstGeom>
          <a:noFill/>
          <a:ln>
            <a:noFill/>
          </a:ln>
        </p:spPr>
        <p:txBody>
          <a:bodyPr spcFirstLastPara="1" wrap="square" lIns="91425" tIns="45700" rIns="91425" bIns="45700" anchor="t" anchorCtr="0">
            <a:noAutofit/>
          </a:bodyPr>
          <a:lstStyle/>
          <a:p>
            <a:pPr marL="225425" lvl="1" indent="-250825" algn="l" rtl="0">
              <a:spcBef>
                <a:spcPts val="2000"/>
              </a:spcBef>
              <a:spcAft>
                <a:spcPts val="0"/>
              </a:spcAft>
              <a:buClr>
                <a:schemeClr val="dk1"/>
              </a:buClr>
              <a:buSzPts val="2000"/>
              <a:buChar char="▪"/>
            </a:pPr>
            <a:r>
              <a:rPr lang="en" sz="2000">
                <a:solidFill>
                  <a:schemeClr val="dk1"/>
                </a:solidFill>
              </a:rPr>
              <a:t>Since the only adjustable parts of the models are their parameters, the knowledge must be stored in the parameters somehow</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If we knew which part of the model led to improved behavior, we could focus on that and only increase the size of that area instead of the whole model, leading to a linear increase in model sizes, rather than exponential</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In addition, if we knew what part of the model controlled a certain behavior, we could look at that area specifically instead of having to investigate the entire model (in the best case)</a:t>
            </a:r>
            <a:endParaRPr sz="2000">
              <a:solidFill>
                <a:schemeClr val="dk1"/>
              </a:solidFill>
            </a:endParaRPr>
          </a:p>
        </p:txBody>
      </p:sp>
      <p:pic>
        <p:nvPicPr>
          <p:cNvPr id="180" name="Google Shape;180;p30"/>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181" name="Google Shape;181;p30"/>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182" name="Google Shape;182;p30"/>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6"/>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Results</a:t>
            </a:r>
            <a:endParaRPr/>
          </a:p>
        </p:txBody>
      </p:sp>
      <p:sp>
        <p:nvSpPr>
          <p:cNvPr id="569" name="Google Shape;569;p66"/>
          <p:cNvSpPr txBox="1">
            <a:spLocks noGrp="1"/>
          </p:cNvSpPr>
          <p:nvPr>
            <p:ph type="body" idx="1"/>
          </p:nvPr>
        </p:nvSpPr>
        <p:spPr>
          <a:xfrm>
            <a:off x="224416" y="700530"/>
            <a:ext cx="8324700" cy="36183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most damaging layer, according to the predictor (2nd most damaging by ground truth) is in the 7th transformer, and accounts for 2.72% of the overall change</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least damaging layer, according to the predictor (3rd least by ground truth) is in the 9th transformer, and accounts for 1.06% of the overall change</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Ran out of time to break down predictions by category of change, but would be interesting to see if the predictions change at a more specific type of input, or comparing across different but similar inputs</a:t>
            </a:r>
            <a:endParaRPr sz="2000">
              <a:solidFill>
                <a:schemeClr val="dk1"/>
              </a:solidFill>
            </a:endParaRPr>
          </a:p>
        </p:txBody>
      </p:sp>
      <p:pic>
        <p:nvPicPr>
          <p:cNvPr id="570" name="Google Shape;570;p66"/>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71" name="Google Shape;571;p66"/>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72" name="Google Shape;572;p66"/>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7"/>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Conclusion</a:t>
            </a:r>
            <a:endParaRPr/>
          </a:p>
        </p:txBody>
      </p:sp>
      <p:sp>
        <p:nvSpPr>
          <p:cNvPr id="579" name="Google Shape;579;p67"/>
          <p:cNvSpPr txBox="1">
            <a:spLocks noGrp="1"/>
          </p:cNvSpPr>
          <p:nvPr>
            <p:ph type="body" idx="1"/>
          </p:nvPr>
        </p:nvSpPr>
        <p:spPr>
          <a:xfrm>
            <a:off x="224416" y="656172"/>
            <a:ext cx="8192400" cy="361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000"/>
              </a:spcBef>
              <a:spcAft>
                <a:spcPts val="0"/>
              </a:spcAft>
              <a:buNone/>
            </a:pPr>
            <a:r>
              <a:rPr lang="en" sz="2000">
                <a:solidFill>
                  <a:schemeClr val="dk1"/>
                </a:solidFill>
              </a:rPr>
              <a:t>Discussion, Drawbacks of the Model, and Conclusions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Even with a smaller model like GPT-2, was not able to offer more specific predictions than at the layer level</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There may be specific information coded in weights coming to or from a specific node, which this method would miss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Even separating out key, query, and value would be helpful, because there are presumably different things going on between them (would increase the number of layers analyzed by 48%, and is already fairly unwieldy)</a:t>
            </a:r>
            <a:endParaRPr sz="2000">
              <a:solidFill>
                <a:schemeClr val="dk1"/>
              </a:solidFill>
            </a:endParaRPr>
          </a:p>
        </p:txBody>
      </p:sp>
      <p:pic>
        <p:nvPicPr>
          <p:cNvPr id="580" name="Google Shape;580;p67"/>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81" name="Google Shape;581;p67"/>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82" name="Google Shape;582;p67"/>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68"/>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Conclusion</a:t>
            </a:r>
            <a:endParaRPr/>
          </a:p>
        </p:txBody>
      </p:sp>
      <p:sp>
        <p:nvSpPr>
          <p:cNvPr id="589" name="Google Shape;589;p68"/>
          <p:cNvSpPr txBox="1">
            <a:spLocks noGrp="1"/>
          </p:cNvSpPr>
          <p:nvPr>
            <p:ph type="body" idx="1"/>
          </p:nvPr>
        </p:nvSpPr>
        <p:spPr>
          <a:xfrm>
            <a:off x="290566" y="705438"/>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Similarity value predicted by evaluator might not capture the full extent to whether the two answers are similar or correct</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If expected a numerical answer and was given the wrong numerical answer, it would be marked as very similar even though it was incorrect</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Not able to distinguish between multiple types of dissimilarity - a completely nongrammatical answer would be marked the same as a thoroughly irrelevant answer, even though they display very different behavior</a:t>
            </a:r>
            <a:endParaRPr sz="2000">
              <a:solidFill>
                <a:schemeClr val="dk1"/>
              </a:solidFill>
            </a:endParaRPr>
          </a:p>
        </p:txBody>
      </p:sp>
      <p:pic>
        <p:nvPicPr>
          <p:cNvPr id="590" name="Google Shape;590;p68"/>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591" name="Google Shape;591;p68"/>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592" name="Google Shape;592;p68"/>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9"/>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Conclusion</a:t>
            </a:r>
            <a:endParaRPr/>
          </a:p>
        </p:txBody>
      </p:sp>
      <p:sp>
        <p:nvSpPr>
          <p:cNvPr id="599" name="Google Shape;599;p69"/>
          <p:cNvSpPr txBox="1">
            <a:spLocks noGrp="1"/>
          </p:cNvSpPr>
          <p:nvPr>
            <p:ph type="body" idx="1"/>
          </p:nvPr>
        </p:nvSpPr>
        <p:spPr>
          <a:xfrm>
            <a:off x="224416" y="819468"/>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Generator might also be too small to have consistently useful information about redundant parameters; language is complex, and the 124 million parameters simply may not be enough to encode all the information, so they are all working for all the inputs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In that case, the results derived from this experiment would be somewhat arbitrary, and not scale well to other and larger models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Regardless, it is an interesting first look into the effects and relative impacts of the various features of a large language model</a:t>
            </a:r>
            <a:endParaRPr sz="2000">
              <a:solidFill>
                <a:schemeClr val="dk1"/>
              </a:solidFill>
            </a:endParaRPr>
          </a:p>
        </p:txBody>
      </p:sp>
      <p:pic>
        <p:nvPicPr>
          <p:cNvPr id="600" name="Google Shape;600;p69"/>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601" name="Google Shape;601;p69"/>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602" name="Google Shape;602;p69"/>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71"/>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Appendix - Code</a:t>
            </a:r>
            <a:endParaRPr/>
          </a:p>
        </p:txBody>
      </p:sp>
      <p:sp>
        <p:nvSpPr>
          <p:cNvPr id="614" name="Google Shape;614;p71"/>
          <p:cNvSpPr txBox="1">
            <a:spLocks noGrp="1"/>
          </p:cNvSpPr>
          <p:nvPr>
            <p:ph type="body" idx="1"/>
          </p:nvPr>
        </p:nvSpPr>
        <p:spPr>
          <a:xfrm>
            <a:off x="224425" y="1048338"/>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Code is at </a:t>
            </a:r>
            <a:r>
              <a:rPr lang="en" sz="2000" u="sng">
                <a:solidFill>
                  <a:schemeClr val="hlink"/>
                </a:solidFill>
                <a:hlinkClick r:id="rId3"/>
              </a:rPr>
              <a:t>https://github.com/ACE3R2/TML-Project/blob/main/experiment.py</a:t>
            </a:r>
            <a:r>
              <a:rPr lang="en" sz="2000">
                <a:solidFill>
                  <a:schemeClr val="dk1"/>
                </a:solidFill>
              </a:rPr>
              <a:t> </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The code was run on Google Colab, so the breaks are the spaces between jupyter cells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A condensed version (removes unnecessary cells, comments, cell breaks) that might be runnable on normal python (disclaimer: haven’t tested it) can be found at experiment_condensed.py</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a:solidFill>
                  <a:schemeClr val="dk1"/>
                </a:solidFill>
              </a:rPr>
              <a:t>Old trial versions are found in old/ in that repository</a:t>
            </a:r>
            <a:endParaRPr sz="2000">
              <a:solidFill>
                <a:schemeClr val="dk1"/>
              </a:solidFill>
            </a:endParaRPr>
          </a:p>
        </p:txBody>
      </p:sp>
      <p:pic>
        <p:nvPicPr>
          <p:cNvPr id="615" name="Google Shape;615;p71"/>
          <p:cNvPicPr preferRelativeResize="0"/>
          <p:nvPr/>
        </p:nvPicPr>
        <p:blipFill>
          <a:blip r:embed="rId4">
            <a:alphaModFix/>
          </a:blip>
          <a:stretch>
            <a:fillRect/>
          </a:stretch>
        </p:blipFill>
        <p:spPr>
          <a:xfrm>
            <a:off x="3351925" y="4901675"/>
            <a:ext cx="5538550" cy="200025"/>
          </a:xfrm>
          <a:prstGeom prst="rect">
            <a:avLst/>
          </a:prstGeom>
          <a:noFill/>
          <a:ln>
            <a:noFill/>
          </a:ln>
        </p:spPr>
      </p:pic>
      <p:sp>
        <p:nvSpPr>
          <p:cNvPr id="616" name="Google Shape;616;p71"/>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617" name="Google Shape;617;p71"/>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Related Work</a:t>
            </a:r>
            <a:endParaRPr/>
          </a:p>
        </p:txBody>
      </p:sp>
      <p:sp>
        <p:nvSpPr>
          <p:cNvPr id="189" name="Google Shape;189;p31"/>
          <p:cNvSpPr txBox="1">
            <a:spLocks noGrp="1"/>
          </p:cNvSpPr>
          <p:nvPr>
            <p:ph type="body" idx="1"/>
          </p:nvPr>
        </p:nvSpPr>
        <p:spPr>
          <a:xfrm>
            <a:off x="224416" y="946605"/>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u="sng">
                <a:solidFill>
                  <a:schemeClr val="hlink"/>
                </a:solidFill>
                <a:hlinkClick r:id="rId3"/>
              </a:rPr>
              <a:t>Jiang et al (2020)</a:t>
            </a:r>
            <a:r>
              <a:rPr lang="en" sz="2000">
                <a:solidFill>
                  <a:schemeClr val="dk1"/>
                </a:solidFill>
              </a:rPr>
              <a:t> and </a:t>
            </a:r>
            <a:r>
              <a:rPr lang="en" sz="2000" u="sng">
                <a:solidFill>
                  <a:schemeClr val="hlink"/>
                </a:solidFill>
                <a:hlinkClick r:id="rId4"/>
              </a:rPr>
              <a:t>Petroni et al (2019)</a:t>
            </a:r>
            <a:r>
              <a:rPr lang="en" sz="2000">
                <a:solidFill>
                  <a:schemeClr val="dk1"/>
                </a:solidFill>
              </a:rPr>
              <a:t> attempt to capture the amount of knowledge various LLMs have internalized in their parameters without outside context</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u="sng">
                <a:solidFill>
                  <a:schemeClr val="hlink"/>
                </a:solidFill>
                <a:hlinkClick r:id="rId5"/>
              </a:rPr>
              <a:t>Ha et al (2022)</a:t>
            </a:r>
            <a:r>
              <a:rPr lang="en" sz="2000">
                <a:solidFill>
                  <a:schemeClr val="dk1"/>
                </a:solidFill>
              </a:rPr>
              <a:t> uses a small (recurrent) neural network to generate the weights for a larger neural network to use</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u="sng">
                <a:solidFill>
                  <a:schemeClr val="hlink"/>
                </a:solidFill>
                <a:hlinkClick r:id="rId6"/>
              </a:rPr>
              <a:t>De Cao et al (2021)</a:t>
            </a:r>
            <a:r>
              <a:rPr lang="en" sz="2000">
                <a:solidFill>
                  <a:schemeClr val="dk1"/>
                </a:solidFill>
              </a:rPr>
              <a:t> attempts to predict the change in the parameters that will yield a certain output, given that output</a:t>
            </a:r>
            <a:endParaRPr sz="2000">
              <a:solidFill>
                <a:schemeClr val="dk1"/>
              </a:solidFill>
            </a:endParaRPr>
          </a:p>
        </p:txBody>
      </p:sp>
      <p:pic>
        <p:nvPicPr>
          <p:cNvPr id="190" name="Google Shape;190;p31"/>
          <p:cNvPicPr preferRelativeResize="0"/>
          <p:nvPr/>
        </p:nvPicPr>
        <p:blipFill>
          <a:blip r:embed="rId7">
            <a:alphaModFix/>
          </a:blip>
          <a:stretch>
            <a:fillRect/>
          </a:stretch>
        </p:blipFill>
        <p:spPr>
          <a:xfrm>
            <a:off x="3351925" y="4901675"/>
            <a:ext cx="5538550" cy="200025"/>
          </a:xfrm>
          <a:prstGeom prst="rect">
            <a:avLst/>
          </a:prstGeom>
          <a:noFill/>
          <a:ln>
            <a:noFill/>
          </a:ln>
        </p:spPr>
      </p:pic>
      <p:sp>
        <p:nvSpPr>
          <p:cNvPr id="191" name="Google Shape;191;p31"/>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192" name="Google Shape;192;p31"/>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Related Work</a:t>
            </a:r>
            <a:endParaRPr/>
          </a:p>
        </p:txBody>
      </p:sp>
      <p:sp>
        <p:nvSpPr>
          <p:cNvPr id="199" name="Google Shape;199;p32"/>
          <p:cNvSpPr txBox="1">
            <a:spLocks noGrp="1"/>
          </p:cNvSpPr>
          <p:nvPr>
            <p:ph type="body" idx="1"/>
          </p:nvPr>
        </p:nvSpPr>
        <p:spPr>
          <a:xfrm>
            <a:off x="224416" y="819468"/>
            <a:ext cx="8192400" cy="3351000"/>
          </a:xfrm>
          <a:prstGeom prst="rect">
            <a:avLst/>
          </a:prstGeom>
          <a:noFill/>
          <a:ln>
            <a:noFill/>
          </a:ln>
        </p:spPr>
        <p:txBody>
          <a:bodyPr spcFirstLastPara="1" wrap="square" lIns="91425" tIns="45700" rIns="91425" bIns="45700" anchor="t" anchorCtr="0">
            <a:noAutofit/>
          </a:bodyPr>
          <a:lstStyle/>
          <a:p>
            <a:pPr marL="225425" marR="0" lvl="1" indent="-250825" algn="l" rtl="0">
              <a:lnSpc>
                <a:spcPct val="100000"/>
              </a:lnSpc>
              <a:spcBef>
                <a:spcPts val="2000"/>
              </a:spcBef>
              <a:spcAft>
                <a:spcPts val="0"/>
              </a:spcAft>
              <a:buClr>
                <a:schemeClr val="dk1"/>
              </a:buClr>
              <a:buSzPts val="2000"/>
              <a:buChar char="▪"/>
            </a:pPr>
            <a:r>
              <a:rPr lang="en" sz="2000" u="sng">
                <a:solidFill>
                  <a:schemeClr val="hlink"/>
                </a:solidFill>
                <a:hlinkClick r:id="rId3"/>
              </a:rPr>
              <a:t>Zhu et al (2020)</a:t>
            </a:r>
            <a:r>
              <a:rPr lang="en" sz="2000">
                <a:solidFill>
                  <a:schemeClr val="dk1"/>
                </a:solidFill>
              </a:rPr>
              <a:t> fine-tunes models subject to a maximum ℓ</a:t>
            </a:r>
            <a:r>
              <a:rPr lang="en" sz="2000" baseline="-25000">
                <a:solidFill>
                  <a:schemeClr val="dk1"/>
                </a:solidFill>
              </a:rPr>
              <a:t>2</a:t>
            </a:r>
            <a:r>
              <a:rPr lang="en" sz="2000">
                <a:solidFill>
                  <a:schemeClr val="dk1"/>
                </a:solidFill>
              </a:rPr>
              <a:t> norm to try and retain old facts while learning new facts from a dataset</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u="sng">
                <a:solidFill>
                  <a:schemeClr val="hlink"/>
                </a:solidFill>
                <a:hlinkClick r:id="rId4"/>
              </a:rPr>
              <a:t>Roberts et al (2020)</a:t>
            </a:r>
            <a:r>
              <a:rPr lang="en" sz="2000">
                <a:solidFill>
                  <a:schemeClr val="dk1"/>
                </a:solidFill>
              </a:rPr>
              <a:t> attempts to maximize zero-shot learning capabilities of the model</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u="sng">
                <a:solidFill>
                  <a:schemeClr val="hlink"/>
                </a:solidFill>
                <a:hlinkClick r:id="rId5"/>
              </a:rPr>
              <a:t>Bricken et al (2023)</a:t>
            </a:r>
            <a:r>
              <a:rPr lang="en" sz="2000">
                <a:solidFill>
                  <a:schemeClr val="dk1"/>
                </a:solidFill>
              </a:rPr>
              <a:t> try to map clouds of concepts to features derived from neural network nodes</a:t>
            </a:r>
            <a:endParaRPr sz="2000">
              <a:solidFill>
                <a:schemeClr val="dk1"/>
              </a:solidFill>
            </a:endParaRPr>
          </a:p>
          <a:p>
            <a:pPr marL="225425" marR="0" lvl="1" indent="-250825" algn="l" rtl="0">
              <a:lnSpc>
                <a:spcPct val="100000"/>
              </a:lnSpc>
              <a:spcBef>
                <a:spcPts val="2000"/>
              </a:spcBef>
              <a:spcAft>
                <a:spcPts val="0"/>
              </a:spcAft>
              <a:buClr>
                <a:schemeClr val="dk1"/>
              </a:buClr>
              <a:buSzPts val="2000"/>
              <a:buChar char="▪"/>
            </a:pPr>
            <a:r>
              <a:rPr lang="en" sz="2000" u="sng">
                <a:solidFill>
                  <a:schemeClr val="hlink"/>
                </a:solidFill>
                <a:hlinkClick r:id="rId6"/>
              </a:rPr>
              <a:t>Guu et al (2020)</a:t>
            </a:r>
            <a:r>
              <a:rPr lang="en" sz="2000">
                <a:solidFill>
                  <a:schemeClr val="dk1"/>
                </a:solidFill>
              </a:rPr>
              <a:t> and </a:t>
            </a:r>
            <a:r>
              <a:rPr lang="en" sz="2000" u="sng">
                <a:solidFill>
                  <a:schemeClr val="hlink"/>
                </a:solidFill>
                <a:hlinkClick r:id="rId7"/>
              </a:rPr>
              <a:t>Fevry et al (2020)</a:t>
            </a:r>
            <a:r>
              <a:rPr lang="en" sz="2000">
                <a:solidFill>
                  <a:schemeClr val="dk1"/>
                </a:solidFill>
              </a:rPr>
              <a:t> simply add an explicit knowledge-storing structure inside the transformer</a:t>
            </a:r>
            <a:endParaRPr sz="2000">
              <a:solidFill>
                <a:schemeClr val="dk1"/>
              </a:solidFill>
            </a:endParaRPr>
          </a:p>
        </p:txBody>
      </p:sp>
      <p:pic>
        <p:nvPicPr>
          <p:cNvPr id="200" name="Google Shape;200;p32"/>
          <p:cNvPicPr preferRelativeResize="0"/>
          <p:nvPr/>
        </p:nvPicPr>
        <p:blipFill>
          <a:blip r:embed="rId8">
            <a:alphaModFix/>
          </a:blip>
          <a:stretch>
            <a:fillRect/>
          </a:stretch>
        </p:blipFill>
        <p:spPr>
          <a:xfrm>
            <a:off x="3351925" y="4901675"/>
            <a:ext cx="5538550" cy="200025"/>
          </a:xfrm>
          <a:prstGeom prst="rect">
            <a:avLst/>
          </a:prstGeom>
          <a:noFill/>
          <a:ln>
            <a:noFill/>
          </a:ln>
        </p:spPr>
      </p:pic>
      <p:sp>
        <p:nvSpPr>
          <p:cNvPr id="201" name="Google Shape;201;p32"/>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02" name="Google Shape;202;p32"/>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Contributions</a:t>
            </a:r>
            <a:endParaRPr/>
          </a:p>
        </p:txBody>
      </p:sp>
      <p:sp>
        <p:nvSpPr>
          <p:cNvPr id="209" name="Google Shape;209;p33"/>
          <p:cNvSpPr txBox="1">
            <a:spLocks noGrp="1"/>
          </p:cNvSpPr>
          <p:nvPr>
            <p:ph type="body" idx="1"/>
          </p:nvPr>
        </p:nvSpPr>
        <p:spPr>
          <a:xfrm>
            <a:off x="224425" y="781050"/>
            <a:ext cx="8419800" cy="3618300"/>
          </a:xfrm>
          <a:prstGeom prst="rect">
            <a:avLst/>
          </a:prstGeom>
          <a:noFill/>
          <a:ln>
            <a:noFill/>
          </a:ln>
        </p:spPr>
        <p:txBody>
          <a:bodyPr spcFirstLastPara="1" wrap="square" lIns="91425" tIns="45700" rIns="91425" bIns="45700" anchor="t" anchorCtr="0">
            <a:noAutofit/>
          </a:bodyPr>
          <a:lstStyle/>
          <a:p>
            <a:pPr marL="225425" lvl="1" indent="-250825" algn="l" rtl="0">
              <a:spcBef>
                <a:spcPts val="2000"/>
              </a:spcBef>
              <a:spcAft>
                <a:spcPts val="0"/>
              </a:spcAft>
              <a:buClr>
                <a:schemeClr val="dk1"/>
              </a:buClr>
              <a:buSzPts val="2000"/>
              <a:buChar char="▪"/>
            </a:pPr>
            <a:r>
              <a:rPr lang="en" sz="2000">
                <a:solidFill>
                  <a:schemeClr val="dk1"/>
                </a:solidFill>
              </a:rPr>
              <a:t>This project attempts to capture the effect of specific layers on the output by seeing what happens if they were not there, or at least if their influence on the rest of the model was reduced</a:t>
            </a:r>
            <a:endParaRPr sz="2000">
              <a:solidFill>
                <a:schemeClr val="dk1"/>
              </a:solidFill>
            </a:endParaRPr>
          </a:p>
          <a:p>
            <a:pPr marL="225425" lvl="1" indent="-250825" algn="l" rtl="0">
              <a:spcBef>
                <a:spcPts val="2000"/>
              </a:spcBef>
              <a:spcAft>
                <a:spcPts val="0"/>
              </a:spcAft>
              <a:buClr>
                <a:schemeClr val="dk1"/>
              </a:buClr>
              <a:buSzPts val="2000"/>
              <a:buChar char="▪"/>
            </a:pPr>
            <a:r>
              <a:rPr lang="en" sz="2000">
                <a:solidFill>
                  <a:schemeClr val="dk1"/>
                </a:solidFill>
              </a:rPr>
              <a:t>Specifically, this is done by culling some weights from that layer to the next, proportionally decreasing the influence of the layer and therefore increasing the influence of the rest</a:t>
            </a:r>
            <a:endParaRPr sz="2000">
              <a:solidFill>
                <a:schemeClr val="dk1"/>
              </a:solidFill>
            </a:endParaRPr>
          </a:p>
          <a:p>
            <a:pPr marL="1371600" lvl="2" indent="-355600" algn="l" rtl="0">
              <a:spcBef>
                <a:spcPts val="2000"/>
              </a:spcBef>
              <a:spcAft>
                <a:spcPts val="0"/>
              </a:spcAft>
              <a:buClr>
                <a:schemeClr val="dk1"/>
              </a:buClr>
              <a:buSzPts val="2000"/>
              <a:buChar char="−"/>
            </a:pPr>
            <a:r>
              <a:rPr lang="en" sz="2000">
                <a:solidFill>
                  <a:schemeClr val="dk1"/>
                </a:solidFill>
              </a:rPr>
              <a:t>Residual layers ensure that the meaning of previous layers are preserved</a:t>
            </a:r>
            <a:endParaRPr sz="2000">
              <a:solidFill>
                <a:schemeClr val="dk1"/>
              </a:solidFill>
            </a:endParaRPr>
          </a:p>
        </p:txBody>
      </p:sp>
      <p:pic>
        <p:nvPicPr>
          <p:cNvPr id="210" name="Google Shape;210;p33"/>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11" name="Google Shape;211;p33"/>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12" name="Google Shape;212;p33"/>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Contributions</a:t>
            </a:r>
            <a:endParaRPr/>
          </a:p>
        </p:txBody>
      </p:sp>
      <p:sp>
        <p:nvSpPr>
          <p:cNvPr id="219" name="Google Shape;219;p34"/>
          <p:cNvSpPr txBox="1">
            <a:spLocks noGrp="1"/>
          </p:cNvSpPr>
          <p:nvPr>
            <p:ph type="body" idx="1"/>
          </p:nvPr>
        </p:nvSpPr>
        <p:spPr>
          <a:xfrm>
            <a:off x="224425" y="882725"/>
            <a:ext cx="8419800" cy="3516600"/>
          </a:xfrm>
          <a:prstGeom prst="rect">
            <a:avLst/>
          </a:prstGeom>
          <a:noFill/>
          <a:ln>
            <a:noFill/>
          </a:ln>
        </p:spPr>
        <p:txBody>
          <a:bodyPr spcFirstLastPara="1" wrap="square" lIns="91425" tIns="45700" rIns="91425" bIns="45700" anchor="t" anchorCtr="0">
            <a:noAutofit/>
          </a:bodyPr>
          <a:lstStyle/>
          <a:p>
            <a:pPr marL="225425" lvl="1" indent="-250825" algn="l" rtl="0">
              <a:spcBef>
                <a:spcPts val="2000"/>
              </a:spcBef>
              <a:spcAft>
                <a:spcPts val="0"/>
              </a:spcAft>
              <a:buClr>
                <a:schemeClr val="dk1"/>
              </a:buClr>
              <a:buSzPts val="2000"/>
              <a:buChar char="▪"/>
            </a:pPr>
            <a:r>
              <a:rPr lang="en" sz="2000">
                <a:solidFill>
                  <a:schemeClr val="dk1"/>
                </a:solidFill>
              </a:rPr>
              <a:t>If the layer is important in constructing the output, removing it should impact the semantics of the output, while if it isn’t, removing it should have little effect</a:t>
            </a:r>
            <a:endParaRPr sz="2000">
              <a:solidFill>
                <a:schemeClr val="dk1"/>
              </a:solidFill>
            </a:endParaRPr>
          </a:p>
          <a:p>
            <a:pPr marL="225425" lvl="1" indent="-250825" algn="l" rtl="0">
              <a:spcBef>
                <a:spcPts val="2000"/>
              </a:spcBef>
              <a:spcAft>
                <a:spcPts val="0"/>
              </a:spcAft>
              <a:buClr>
                <a:schemeClr val="dk1"/>
              </a:buClr>
              <a:buSzPts val="2000"/>
              <a:buChar char="▪"/>
            </a:pPr>
            <a:r>
              <a:rPr lang="en" sz="2000">
                <a:solidFill>
                  <a:schemeClr val="dk1"/>
                </a:solidFill>
              </a:rPr>
              <a:t>Then, a machine learning model is trained to predict which layers would have the most impact after being removed, allowing us to generalize about which layers would affect which inputs</a:t>
            </a:r>
            <a:endParaRPr sz="2000">
              <a:solidFill>
                <a:schemeClr val="dk1"/>
              </a:solidFill>
            </a:endParaRPr>
          </a:p>
        </p:txBody>
      </p:sp>
      <p:pic>
        <p:nvPicPr>
          <p:cNvPr id="220" name="Google Shape;220;p34"/>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21" name="Google Shape;221;p34"/>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22" name="Google Shape;222;p34"/>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body" idx="1"/>
          </p:nvPr>
        </p:nvSpPr>
        <p:spPr>
          <a:xfrm>
            <a:off x="224416" y="202610"/>
            <a:ext cx="8324700" cy="39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
              <a:t>Contributions</a:t>
            </a:r>
            <a:endParaRPr/>
          </a:p>
        </p:txBody>
      </p:sp>
      <p:sp>
        <p:nvSpPr>
          <p:cNvPr id="229" name="Google Shape;229;p35"/>
          <p:cNvSpPr txBox="1">
            <a:spLocks noGrp="1"/>
          </p:cNvSpPr>
          <p:nvPr>
            <p:ph type="body" idx="1"/>
          </p:nvPr>
        </p:nvSpPr>
        <p:spPr>
          <a:xfrm>
            <a:off x="224416" y="561431"/>
            <a:ext cx="8419800" cy="3618300"/>
          </a:xfrm>
          <a:prstGeom prst="rect">
            <a:avLst/>
          </a:prstGeom>
          <a:noFill/>
          <a:ln>
            <a:noFill/>
          </a:ln>
        </p:spPr>
        <p:txBody>
          <a:bodyPr spcFirstLastPara="1" wrap="square" lIns="91425" tIns="45700" rIns="91425" bIns="45700" anchor="t" anchorCtr="0">
            <a:noAutofit/>
          </a:bodyPr>
          <a:lstStyle/>
          <a:p>
            <a:pPr marL="225425" lvl="1" indent="-250825" algn="l" rtl="0">
              <a:spcBef>
                <a:spcPts val="2000"/>
              </a:spcBef>
              <a:spcAft>
                <a:spcPts val="0"/>
              </a:spcAft>
              <a:buClr>
                <a:schemeClr val="dk1"/>
              </a:buClr>
              <a:buSzPts val="2000"/>
              <a:buChar char="▪"/>
            </a:pPr>
            <a:r>
              <a:rPr lang="en" sz="2000" dirty="0">
                <a:solidFill>
                  <a:schemeClr val="dk1"/>
                </a:solidFill>
              </a:rPr>
              <a:t>Previous papers using hypernetworks (networks that predict networks) mostly used active learning</a:t>
            </a:r>
            <a:endParaRPr sz="2000" dirty="0">
              <a:solidFill>
                <a:schemeClr val="dk1"/>
              </a:solidFill>
            </a:endParaRPr>
          </a:p>
          <a:p>
            <a:pPr marL="225425" lvl="1" indent="-250825" algn="l" rtl="0">
              <a:spcBef>
                <a:spcPts val="2000"/>
              </a:spcBef>
              <a:spcAft>
                <a:spcPts val="0"/>
              </a:spcAft>
              <a:buClr>
                <a:schemeClr val="dk1"/>
              </a:buClr>
              <a:buSzPts val="2000"/>
              <a:buChar char="▪"/>
            </a:pPr>
            <a:r>
              <a:rPr lang="en" sz="2000" dirty="0">
                <a:solidFill>
                  <a:schemeClr val="dk1"/>
                </a:solidFill>
              </a:rPr>
              <a:t>This allows for more flexibility, but the method used in this project addresses a few problems with active learning:</a:t>
            </a:r>
            <a:endParaRPr sz="2000" dirty="0">
              <a:solidFill>
                <a:schemeClr val="dk1"/>
              </a:solidFill>
            </a:endParaRPr>
          </a:p>
          <a:p>
            <a:pPr marL="1371600" lvl="2" indent="-355600" algn="l" rtl="0">
              <a:spcBef>
                <a:spcPts val="2000"/>
              </a:spcBef>
              <a:spcAft>
                <a:spcPts val="0"/>
              </a:spcAft>
              <a:buClr>
                <a:schemeClr val="dk1"/>
              </a:buClr>
              <a:buSzPts val="2000"/>
              <a:buChar char="−"/>
            </a:pPr>
            <a:r>
              <a:rPr lang="en" sz="2000" dirty="0">
                <a:solidFill>
                  <a:schemeClr val="dk1"/>
                </a:solidFill>
              </a:rPr>
              <a:t>It is faster, since there are a predefined set of perturbations to the model weights instead of having to recalculate every output at every iteration</a:t>
            </a:r>
            <a:endParaRPr sz="2000" dirty="0">
              <a:solidFill>
                <a:schemeClr val="dk1"/>
              </a:solidFill>
            </a:endParaRPr>
          </a:p>
          <a:p>
            <a:pPr marL="1371600" lvl="2" indent="-355600" algn="l" rtl="0">
              <a:spcBef>
                <a:spcPts val="2000"/>
              </a:spcBef>
              <a:spcAft>
                <a:spcPts val="0"/>
              </a:spcAft>
              <a:buClr>
                <a:schemeClr val="dk1"/>
              </a:buClr>
              <a:buSzPts val="2000"/>
              <a:buChar char="−"/>
            </a:pPr>
            <a:r>
              <a:rPr lang="en" sz="2000" dirty="0">
                <a:solidFill>
                  <a:schemeClr val="dk1"/>
                </a:solidFill>
              </a:rPr>
              <a:t>This allows for more localized effects, since viewing the gradient will cause every weight to get changed</a:t>
            </a:r>
            <a:endParaRPr sz="2000" dirty="0">
              <a:solidFill>
                <a:schemeClr val="dk1"/>
              </a:solidFill>
            </a:endParaRPr>
          </a:p>
        </p:txBody>
      </p:sp>
      <p:pic>
        <p:nvPicPr>
          <p:cNvPr id="230" name="Google Shape;230;p35"/>
          <p:cNvPicPr preferRelativeResize="0"/>
          <p:nvPr/>
        </p:nvPicPr>
        <p:blipFill>
          <a:blip r:embed="rId3">
            <a:alphaModFix/>
          </a:blip>
          <a:stretch>
            <a:fillRect/>
          </a:stretch>
        </p:blipFill>
        <p:spPr>
          <a:xfrm>
            <a:off x="3351925" y="4901675"/>
            <a:ext cx="5538550" cy="200025"/>
          </a:xfrm>
          <a:prstGeom prst="rect">
            <a:avLst/>
          </a:prstGeom>
          <a:noFill/>
          <a:ln>
            <a:noFill/>
          </a:ln>
        </p:spPr>
      </p:pic>
      <p:sp>
        <p:nvSpPr>
          <p:cNvPr id="231" name="Google Shape;231;p35"/>
          <p:cNvSpPr txBox="1"/>
          <p:nvPr/>
        </p:nvSpPr>
        <p:spPr>
          <a:xfrm>
            <a:off x="3351925" y="4647400"/>
            <a:ext cx="26463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Trustworthy Machine Learning - Project</a:t>
            </a:r>
            <a:endParaRPr sz="1000">
              <a:solidFill>
                <a:schemeClr val="lt1"/>
              </a:solidFill>
            </a:endParaRPr>
          </a:p>
        </p:txBody>
      </p:sp>
      <p:sp>
        <p:nvSpPr>
          <p:cNvPr id="232" name="Google Shape;232;p35"/>
          <p:cNvSpPr txBox="1"/>
          <p:nvPr/>
        </p:nvSpPr>
        <p:spPr>
          <a:xfrm>
            <a:off x="8208625" y="4872250"/>
            <a:ext cx="7257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04/05/2024</a:t>
            </a:r>
            <a:endParaRPr sz="8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2015TemplateColors">
      <a:dk1>
        <a:srgbClr val="000000"/>
      </a:dk1>
      <a:lt1>
        <a:srgbClr val="FFFFFF"/>
      </a:lt1>
      <a:dk2>
        <a:srgbClr val="323232"/>
      </a:dk2>
      <a:lt2>
        <a:srgbClr val="EEECE1"/>
      </a:lt2>
      <a:accent1>
        <a:srgbClr val="D00016"/>
      </a:accent1>
      <a:accent2>
        <a:srgbClr val="32323C"/>
      </a:accent2>
      <a:accent3>
        <a:srgbClr val="B9B5AD"/>
      </a:accent3>
      <a:accent4>
        <a:srgbClr val="325A9C"/>
      </a:accent4>
      <a:accent5>
        <a:srgbClr val="EFE793"/>
      </a:accent5>
      <a:accent6>
        <a:srgbClr val="2F3C6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3463</Words>
  <Application>Microsoft Office PowerPoint</Application>
  <PresentationFormat>On-screen Show (16:9)</PresentationFormat>
  <Paragraphs>328</Paragraphs>
  <Slides>45</Slides>
  <Notes>45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45</vt:i4>
      </vt:variant>
    </vt:vector>
  </HeadingPairs>
  <TitlesOfParts>
    <vt:vector size="50" baseType="lpstr">
      <vt:lpstr>Average</vt:lpstr>
      <vt:lpstr>Noto Sans Symbols</vt:lpstr>
      <vt:lpstr>Arial</vt:lpstr>
      <vt:lpstr>Simple Light</vt:lpstr>
      <vt:lpstr>Office Theme</vt:lpstr>
      <vt:lpstr>Trustworthy Machine Learning -  Final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Trustworthy Machine Learning -  Final Presentation</dc:title>
  <cp:lastModifiedBy>Avrahami, Benjamin</cp:lastModifiedBy>
  <cp:revision>1</cp:revision>
  <dcterms:modified xsi:type="dcterms:W3CDTF">2024-04-19T03:35:42Z</dcterms:modified>
</cp:coreProperties>
</file>