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368"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62" r:id="rId21"/>
    <p:sldId id="328" r:id="rId22"/>
    <p:sldId id="329" r:id="rId23"/>
    <p:sldId id="330" r:id="rId24"/>
    <p:sldId id="331" r:id="rId25"/>
    <p:sldId id="332" r:id="rId26"/>
    <p:sldId id="363" r:id="rId27"/>
    <p:sldId id="334" r:id="rId28"/>
    <p:sldId id="335" r:id="rId29"/>
    <p:sldId id="336" r:id="rId30"/>
    <p:sldId id="337" r:id="rId31"/>
    <p:sldId id="338" r:id="rId32"/>
    <p:sldId id="339" r:id="rId33"/>
    <p:sldId id="403" r:id="rId34"/>
    <p:sldId id="404" r:id="rId35"/>
    <p:sldId id="402" r:id="rId36"/>
    <p:sldId id="364" r:id="rId37"/>
    <p:sldId id="365" r:id="rId38"/>
    <p:sldId id="366" r:id="rId39"/>
  </p:sldIdLst>
  <p:sldSz cx="9144000" cy="6858000" type="screen4x3"/>
  <p:notesSz cx="7099300" cy="10234295"/>
  <p:defaultTextStyle>
    <a:defPPr>
      <a:defRPr lang="zh-CN"/>
    </a:defPPr>
    <a:lvl1pPr algn="l" rtl="0" fontAlgn="base">
      <a:spcBef>
        <a:spcPct val="0"/>
      </a:spcBef>
      <a:spcAft>
        <a:spcPct val="0"/>
      </a:spcAft>
      <a:defRPr sz="2800" i="1" kern="1200">
        <a:solidFill>
          <a:schemeClr val="tx1"/>
        </a:solidFill>
        <a:latin typeface="Bookman Old Style" panose="02050604050505020204" pitchFamily="18" charset="0"/>
        <a:ea typeface="宋体" panose="02010600030101010101" pitchFamily="2" charset="-122"/>
        <a:cs typeface="+mn-cs"/>
      </a:defRPr>
    </a:lvl1pPr>
    <a:lvl2pPr marL="457200" algn="l" rtl="0" fontAlgn="base">
      <a:spcBef>
        <a:spcPct val="0"/>
      </a:spcBef>
      <a:spcAft>
        <a:spcPct val="0"/>
      </a:spcAft>
      <a:defRPr sz="2800" i="1" kern="1200">
        <a:solidFill>
          <a:schemeClr val="tx1"/>
        </a:solidFill>
        <a:latin typeface="Bookman Old Style" panose="02050604050505020204" pitchFamily="18" charset="0"/>
        <a:ea typeface="宋体" panose="02010600030101010101" pitchFamily="2" charset="-122"/>
        <a:cs typeface="+mn-cs"/>
      </a:defRPr>
    </a:lvl2pPr>
    <a:lvl3pPr marL="914400" algn="l" rtl="0" fontAlgn="base">
      <a:spcBef>
        <a:spcPct val="0"/>
      </a:spcBef>
      <a:spcAft>
        <a:spcPct val="0"/>
      </a:spcAft>
      <a:defRPr sz="2800" i="1" kern="1200">
        <a:solidFill>
          <a:schemeClr val="tx1"/>
        </a:solidFill>
        <a:latin typeface="Bookman Old Style" panose="02050604050505020204" pitchFamily="18" charset="0"/>
        <a:ea typeface="宋体" panose="02010600030101010101" pitchFamily="2" charset="-122"/>
        <a:cs typeface="+mn-cs"/>
      </a:defRPr>
    </a:lvl3pPr>
    <a:lvl4pPr marL="1371600" algn="l" rtl="0" fontAlgn="base">
      <a:spcBef>
        <a:spcPct val="0"/>
      </a:spcBef>
      <a:spcAft>
        <a:spcPct val="0"/>
      </a:spcAft>
      <a:defRPr sz="2800" i="1" kern="1200">
        <a:solidFill>
          <a:schemeClr val="tx1"/>
        </a:solidFill>
        <a:latin typeface="Bookman Old Style" panose="02050604050505020204" pitchFamily="18" charset="0"/>
        <a:ea typeface="宋体" panose="02010600030101010101" pitchFamily="2" charset="-122"/>
        <a:cs typeface="+mn-cs"/>
      </a:defRPr>
    </a:lvl4pPr>
    <a:lvl5pPr marL="1828800" algn="l" rtl="0" fontAlgn="base">
      <a:spcBef>
        <a:spcPct val="0"/>
      </a:spcBef>
      <a:spcAft>
        <a:spcPct val="0"/>
      </a:spcAft>
      <a:defRPr sz="2800" i="1" kern="1200">
        <a:solidFill>
          <a:schemeClr val="tx1"/>
        </a:solidFill>
        <a:latin typeface="Bookman Old Style" panose="02050604050505020204" pitchFamily="18" charset="0"/>
        <a:ea typeface="宋体" panose="02010600030101010101" pitchFamily="2" charset="-122"/>
        <a:cs typeface="+mn-cs"/>
      </a:defRPr>
    </a:lvl5pPr>
    <a:lvl6pPr marL="2286000" algn="l" defTabSz="914400" rtl="0" eaLnBrk="1" latinLnBrk="0" hangingPunct="1">
      <a:defRPr sz="2800" i="1" kern="1200">
        <a:solidFill>
          <a:schemeClr val="tx1"/>
        </a:solidFill>
        <a:latin typeface="Bookman Old Style" panose="02050604050505020204" pitchFamily="18" charset="0"/>
        <a:ea typeface="宋体" panose="02010600030101010101" pitchFamily="2" charset="-122"/>
        <a:cs typeface="+mn-cs"/>
      </a:defRPr>
    </a:lvl6pPr>
    <a:lvl7pPr marL="2743200" algn="l" defTabSz="914400" rtl="0" eaLnBrk="1" latinLnBrk="0" hangingPunct="1">
      <a:defRPr sz="2800" i="1" kern="1200">
        <a:solidFill>
          <a:schemeClr val="tx1"/>
        </a:solidFill>
        <a:latin typeface="Bookman Old Style" panose="02050604050505020204" pitchFamily="18" charset="0"/>
        <a:ea typeface="宋体" panose="02010600030101010101" pitchFamily="2" charset="-122"/>
        <a:cs typeface="+mn-cs"/>
      </a:defRPr>
    </a:lvl7pPr>
    <a:lvl8pPr marL="3200400" algn="l" defTabSz="914400" rtl="0" eaLnBrk="1" latinLnBrk="0" hangingPunct="1">
      <a:defRPr sz="2800" i="1" kern="1200">
        <a:solidFill>
          <a:schemeClr val="tx1"/>
        </a:solidFill>
        <a:latin typeface="Bookman Old Style" panose="02050604050505020204" pitchFamily="18" charset="0"/>
        <a:ea typeface="宋体" panose="02010600030101010101" pitchFamily="2" charset="-122"/>
        <a:cs typeface="+mn-cs"/>
      </a:defRPr>
    </a:lvl8pPr>
    <a:lvl9pPr marL="3657600" algn="l" defTabSz="914400" rtl="0" eaLnBrk="1" latinLnBrk="0" hangingPunct="1">
      <a:defRPr sz="2800" i="1" kern="1200">
        <a:solidFill>
          <a:schemeClr val="tx1"/>
        </a:solidFill>
        <a:latin typeface="Bookman Old Style" panose="020506040505050202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99"/>
    <a:srgbClr val="990000"/>
    <a:srgbClr val="00CC66"/>
    <a:srgbClr val="FFFF00"/>
    <a:srgbClr val="FF0000"/>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7" autoAdjust="0"/>
    <p:restoredTop sz="94719" autoAdjust="0"/>
  </p:normalViewPr>
  <p:slideViewPr>
    <p:cSldViewPr snapToGrid="0">
      <p:cViewPr>
        <p:scale>
          <a:sx n="75" d="100"/>
          <a:sy n="75" d="100"/>
        </p:scale>
        <p:origin x="-1146"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kumimoji="1" sz="1300" i="0">
                <a:latin typeface="Times New Roman" panose="02020603050405020304" pitchFamily="18" charset="0"/>
              </a:defRPr>
            </a:lvl1pPr>
          </a:lstStyle>
          <a:p>
            <a:endParaRPr lang="en-US" altLang="zh-CN"/>
          </a:p>
        </p:txBody>
      </p:sp>
      <p:sp>
        <p:nvSpPr>
          <p:cNvPr id="56323"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kumimoji="1" sz="1300" i="0">
                <a:latin typeface="Times New Roman" panose="02020603050405020304" pitchFamily="18" charset="0"/>
              </a:defRPr>
            </a:lvl1pPr>
          </a:lstStyle>
          <a:p>
            <a:endParaRPr lang="en-US" altLang="zh-CN"/>
          </a:p>
        </p:txBody>
      </p:sp>
      <p:sp>
        <p:nvSpPr>
          <p:cNvPr id="56324"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kumimoji="1" sz="1300" i="0">
                <a:latin typeface="Times New Roman" panose="02020603050405020304" pitchFamily="18" charset="0"/>
              </a:defRPr>
            </a:lvl1pPr>
          </a:lstStyle>
          <a:p>
            <a:endParaRPr lang="en-US" altLang="zh-CN"/>
          </a:p>
        </p:txBody>
      </p:sp>
      <p:sp>
        <p:nvSpPr>
          <p:cNvPr id="56325"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kumimoji="1" sz="1300" i="0">
                <a:latin typeface="Times New Roman" panose="02020603050405020304" pitchFamily="18" charset="0"/>
              </a:defRPr>
            </a:lvl1pPr>
          </a:lstStyle>
          <a:p>
            <a:fld id="{0FC1964B-57E6-430D-92C4-3D65FB58233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kumimoji="1" sz="1300" i="0">
                <a:latin typeface="Times New Roman" panose="02020603050405020304" pitchFamily="18" charset="0"/>
              </a:defRPr>
            </a:lvl1pPr>
          </a:lstStyle>
          <a:p>
            <a:endParaRPr lang="en-US" altLang="zh-CN"/>
          </a:p>
        </p:txBody>
      </p:sp>
      <p:sp>
        <p:nvSpPr>
          <p:cNvPr id="14339"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kumimoji="1" sz="1300" i="0">
                <a:latin typeface="Times New Roman" panose="02020603050405020304" pitchFamily="18" charset="0"/>
              </a:defRPr>
            </a:lvl1pPr>
          </a:lstStyle>
          <a:p>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p:spPr>
      </p:sp>
      <p:sp>
        <p:nvSpPr>
          <p:cNvPr id="14341"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342"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kumimoji="1" sz="1300" i="0">
                <a:latin typeface="Times New Roman" panose="02020603050405020304" pitchFamily="18" charset="0"/>
              </a:defRPr>
            </a:lvl1pPr>
          </a:lstStyle>
          <a:p>
            <a:endParaRPr lang="en-US" altLang="zh-CN"/>
          </a:p>
        </p:txBody>
      </p:sp>
      <p:sp>
        <p:nvSpPr>
          <p:cNvPr id="14343"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kumimoji="1" sz="1300" i="0">
                <a:latin typeface="Times New Roman" panose="02020603050405020304" pitchFamily="18" charset="0"/>
              </a:defRPr>
            </a:lvl1pPr>
          </a:lstStyle>
          <a:p>
            <a:fld id="{B30B76F4-2F56-484E-9A2E-39AE9172887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286B78-1AB7-4221-9889-2D8C76A58C53}" type="slidenum">
              <a:rPr lang="en-US" altLang="zh-CN"/>
            </a:fld>
            <a:endParaRPr lang="en-US" altLang="zh-CN"/>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B4A699-659D-41F5-B6B8-4EC75847A920}" type="slidenum">
              <a:rPr lang="en-US" altLang="zh-CN"/>
            </a:fld>
            <a:endParaRPr lang="en-US" altLang="zh-CN"/>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246E4EE-6A1A-4D2B-BA8B-D598CBD2467A}" type="slidenum">
              <a:rPr lang="en-US" altLang="zh-CN"/>
            </a:fld>
            <a:endParaRPr lang="en-US" altLang="zh-CN"/>
          </a:p>
        </p:txBody>
      </p:sp>
    </p:spTree>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D4BE59F-AC7B-4C50-9C3C-5C369B28D4A2}" type="slidenum">
              <a:rPr lang="en-US" altLang="zh-CN"/>
            </a:fld>
            <a:endParaRPr lang="en-US" altLang="zh-CN"/>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A12874-5A14-4904-AF98-DC4A4C8B11C4}" type="slidenum">
              <a:rPr lang="en-US" altLang="zh-CN"/>
            </a:fld>
            <a:endParaRPr lang="en-US" altLang="zh-CN"/>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A1CB9C4-342F-41E7-B2F4-FD9D09A529DE}" type="slidenum">
              <a:rPr lang="en-US" altLang="zh-CN"/>
            </a:fld>
            <a:endParaRPr lang="en-US" altLang="zh-CN"/>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0A63AE4-2B90-4E5F-A1C2-E1A3EB486E47}" type="slidenum">
              <a:rPr lang="en-US" altLang="zh-CN"/>
            </a:fld>
            <a:endParaRPr lang="en-US" altLang="zh-CN"/>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D94B303-F22C-4016-B443-82273E9200B1}" type="slidenum">
              <a:rPr lang="en-US" altLang="zh-CN"/>
            </a:fld>
            <a:endParaRPr lang="en-US" altLang="zh-CN"/>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13F81B3-A7F3-453D-AB12-98ED9BA88A18}" type="slidenum">
              <a:rPr lang="en-US" altLang="zh-CN"/>
            </a:fld>
            <a:endParaRPr lang="en-US" altLang="zh-CN"/>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1F1C269-3BAF-4C66-91E0-95C7FBDC68DA}" type="slidenum">
              <a:rPr lang="en-US" altLang="zh-CN"/>
            </a:fld>
            <a:endParaRPr lang="en-US" altLang="zh-CN"/>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AF5ADD1-6E7F-414F-9354-0FC1D4CF5641}" type="slidenum">
              <a:rPr lang="en-US" altLang="zh-CN"/>
            </a:fld>
            <a:endParaRPr lang="en-US" altLang="zh-CN"/>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kumimoji="1" sz="1400" i="0">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kumimoji="1" sz="1400" i="0">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400" i="0">
                <a:latin typeface="+mn-lt"/>
              </a:defRPr>
            </a:lvl1pPr>
          </a:lstStyle>
          <a:p>
            <a:fld id="{838EE084-6B3D-43E3-8D16-E7682CF01E3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random/>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4.bin"/><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8.wmf"/><Relationship Id="rId3" Type="http://schemas.openxmlformats.org/officeDocument/2006/relationships/oleObject" Target="../embeddings/oleObject5.bin"/><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2.wmf"/><Relationship Id="rId7" Type="http://schemas.openxmlformats.org/officeDocument/2006/relationships/oleObject" Target="../embeddings/oleObject9.bin"/><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 Id="rId3" Type="http://schemas.openxmlformats.org/officeDocument/2006/relationships/oleObject" Target="../embeddings/oleObject7.bin"/><Relationship Id="rId2" Type="http://schemas.openxmlformats.org/officeDocument/2006/relationships/image" Target="../media/image19.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23.wmf"/><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 Id="rId3" Type="http://schemas.openxmlformats.org/officeDocument/2006/relationships/oleObject" Target="../embeddings/oleObject12.bin"/><Relationship Id="rId2" Type="http://schemas.openxmlformats.org/officeDocument/2006/relationships/image" Target="../media/image24.w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30.wmf"/><Relationship Id="rId7" Type="http://schemas.openxmlformats.org/officeDocument/2006/relationships/oleObject" Target="../embeddings/oleObject17.bin"/><Relationship Id="rId6" Type="http://schemas.openxmlformats.org/officeDocument/2006/relationships/image" Target="../media/image29.wmf"/><Relationship Id="rId5" Type="http://schemas.openxmlformats.org/officeDocument/2006/relationships/oleObject" Target="../embeddings/oleObject16.bin"/><Relationship Id="rId4" Type="http://schemas.openxmlformats.org/officeDocument/2006/relationships/image" Target="../media/image28.wmf"/><Relationship Id="rId3" Type="http://schemas.openxmlformats.org/officeDocument/2006/relationships/oleObject" Target="../embeddings/oleObject15.bin"/><Relationship Id="rId2" Type="http://schemas.openxmlformats.org/officeDocument/2006/relationships/image" Target="../media/image27.wmf"/><Relationship Id="rId13" Type="http://schemas.openxmlformats.org/officeDocument/2006/relationships/vmlDrawing" Target="../drawings/vmlDrawing6.vml"/><Relationship Id="rId12" Type="http://schemas.openxmlformats.org/officeDocument/2006/relationships/slideLayout" Target="../slideLayouts/slideLayout2.xml"/><Relationship Id="rId11" Type="http://schemas.openxmlformats.org/officeDocument/2006/relationships/image" Target="../media/image31.wmf"/><Relationship Id="rId10" Type="http://schemas.openxmlformats.org/officeDocument/2006/relationships/oleObject" Target="../embeddings/oleObject19.bin"/><Relationship Id="rId1"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oleObject" Target="../embeddings/Document1.doc"/></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2.bin"/><Relationship Id="rId4" Type="http://schemas.openxmlformats.org/officeDocument/2006/relationships/image" Target="../media/image35.wmf"/><Relationship Id="rId3" Type="http://schemas.openxmlformats.org/officeDocument/2006/relationships/oleObject" Target="../embeddings/oleObject21.bin"/><Relationship Id="rId2" Type="http://schemas.openxmlformats.org/officeDocument/2006/relationships/image" Target="../media/image34.wmf"/><Relationship Id="rId1"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38.jpeg"/><Relationship Id="rId2" Type="http://schemas.openxmlformats.org/officeDocument/2006/relationships/image" Target="../media/image37.wmf"/><Relationship Id="rId1"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2.wmf"/><Relationship Id="rId7" Type="http://schemas.openxmlformats.org/officeDocument/2006/relationships/oleObject" Target="../embeddings/oleObject27.bin"/><Relationship Id="rId6" Type="http://schemas.openxmlformats.org/officeDocument/2006/relationships/image" Target="../media/image41.wmf"/><Relationship Id="rId5" Type="http://schemas.openxmlformats.org/officeDocument/2006/relationships/oleObject" Target="../embeddings/oleObject26.bin"/><Relationship Id="rId4" Type="http://schemas.openxmlformats.org/officeDocument/2006/relationships/image" Target="../media/image40.wmf"/><Relationship Id="rId3" Type="http://schemas.openxmlformats.org/officeDocument/2006/relationships/oleObject" Target="../embeddings/oleObject25.bin"/><Relationship Id="rId2" Type="http://schemas.openxmlformats.org/officeDocument/2006/relationships/image" Target="../media/image39.wmf"/><Relationship Id="rId10" Type="http://schemas.openxmlformats.org/officeDocument/2006/relationships/vmlDrawing" Target="../drawings/vmlDrawing10.vml"/><Relationship Id="rId1"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45.wmf"/><Relationship Id="rId5" Type="http://schemas.openxmlformats.org/officeDocument/2006/relationships/oleObject" Target="../embeddings/oleObject30.bin"/><Relationship Id="rId4" Type="http://schemas.openxmlformats.org/officeDocument/2006/relationships/image" Target="../media/image44.wmf"/><Relationship Id="rId3" Type="http://schemas.openxmlformats.org/officeDocument/2006/relationships/oleObject" Target="../embeddings/oleObject29.bin"/><Relationship Id="rId2" Type="http://schemas.openxmlformats.org/officeDocument/2006/relationships/image" Target="../media/image43.wmf"/><Relationship Id="rId1"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49.wmf"/><Relationship Id="rId7" Type="http://schemas.openxmlformats.org/officeDocument/2006/relationships/oleObject" Target="../embeddings/oleObject34.bin"/><Relationship Id="rId6" Type="http://schemas.openxmlformats.org/officeDocument/2006/relationships/image" Target="../media/image48.wmf"/><Relationship Id="rId5" Type="http://schemas.openxmlformats.org/officeDocument/2006/relationships/oleObject" Target="../embeddings/oleObject33.bin"/><Relationship Id="rId4" Type="http://schemas.openxmlformats.org/officeDocument/2006/relationships/image" Target="../media/image47.wmf"/><Relationship Id="rId3" Type="http://schemas.openxmlformats.org/officeDocument/2006/relationships/oleObject" Target="../embeddings/oleObject32.bin"/><Relationship Id="rId2" Type="http://schemas.openxmlformats.org/officeDocument/2006/relationships/image" Target="../media/image46.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50.wmf"/><Relationship Id="rId1"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9" Type="http://schemas.openxmlformats.org/officeDocument/2006/relationships/image" Target="../media/image55.jpeg"/><Relationship Id="rId8" Type="http://schemas.openxmlformats.org/officeDocument/2006/relationships/image" Target="../media/image54.wmf"/><Relationship Id="rId7" Type="http://schemas.openxmlformats.org/officeDocument/2006/relationships/oleObject" Target="../embeddings/oleObject39.bin"/><Relationship Id="rId6" Type="http://schemas.openxmlformats.org/officeDocument/2006/relationships/image" Target="../media/image53.wmf"/><Relationship Id="rId5" Type="http://schemas.openxmlformats.org/officeDocument/2006/relationships/oleObject" Target="../embeddings/oleObject38.bin"/><Relationship Id="rId4" Type="http://schemas.openxmlformats.org/officeDocument/2006/relationships/image" Target="../media/image52.wmf"/><Relationship Id="rId3" Type="http://schemas.openxmlformats.org/officeDocument/2006/relationships/oleObject" Target="../embeddings/oleObject37.bin"/><Relationship Id="rId2" Type="http://schemas.openxmlformats.org/officeDocument/2006/relationships/image" Target="../media/image51.wmf"/><Relationship Id="rId11" Type="http://schemas.openxmlformats.org/officeDocument/2006/relationships/vmlDrawing" Target="../drawings/vmlDrawing13.vml"/><Relationship Id="rId10" Type="http://schemas.openxmlformats.org/officeDocument/2006/relationships/slideLayout" Target="../slideLayouts/slideLayout2.xml"/><Relationship Id="rId1"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9.wmf"/><Relationship Id="rId7" Type="http://schemas.openxmlformats.org/officeDocument/2006/relationships/oleObject" Target="../embeddings/oleObject43.bin"/><Relationship Id="rId6" Type="http://schemas.openxmlformats.org/officeDocument/2006/relationships/image" Target="../media/image58.wmf"/><Relationship Id="rId5" Type="http://schemas.openxmlformats.org/officeDocument/2006/relationships/oleObject" Target="../embeddings/oleObject42.bin"/><Relationship Id="rId4" Type="http://schemas.openxmlformats.org/officeDocument/2006/relationships/image" Target="../media/image57.wmf"/><Relationship Id="rId3" Type="http://schemas.openxmlformats.org/officeDocument/2006/relationships/oleObject" Target="../embeddings/oleObject41.bin"/><Relationship Id="rId2" Type="http://schemas.openxmlformats.org/officeDocument/2006/relationships/image" Target="../media/image56.wmf"/><Relationship Id="rId10" Type="http://schemas.openxmlformats.org/officeDocument/2006/relationships/vmlDrawing" Target="../drawings/vmlDrawing14.vml"/><Relationship Id="rId1"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2.xml"/><Relationship Id="rId7" Type="http://schemas.openxmlformats.org/officeDocument/2006/relationships/image" Target="../media/image63.wmf"/><Relationship Id="rId6" Type="http://schemas.openxmlformats.org/officeDocument/2006/relationships/oleObject" Target="../embeddings/oleObject46.bin"/><Relationship Id="rId5" Type="http://schemas.openxmlformats.org/officeDocument/2006/relationships/image" Target="../media/image62.wmf"/><Relationship Id="rId4" Type="http://schemas.openxmlformats.org/officeDocument/2006/relationships/oleObject" Target="../embeddings/oleObject45.bin"/><Relationship Id="rId3" Type="http://schemas.openxmlformats.org/officeDocument/2006/relationships/image" Target="../media/image61.wmf"/><Relationship Id="rId2" Type="http://schemas.openxmlformats.org/officeDocument/2006/relationships/oleObject" Target="../embeddings/oleObject44.bin"/><Relationship Id="rId1" Type="http://schemas.openxmlformats.org/officeDocument/2006/relationships/image" Target="../media/image60.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66.wmf"/><Relationship Id="rId3" Type="http://schemas.openxmlformats.org/officeDocument/2006/relationships/oleObject" Target="../embeddings/oleObject48.bin"/><Relationship Id="rId2" Type="http://schemas.openxmlformats.org/officeDocument/2006/relationships/image" Target="../media/image65.wmf"/><Relationship Id="rId1" Type="http://schemas.openxmlformats.org/officeDocument/2006/relationships/oleObject" Target="../embeddings/oleObject47.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67.wmf"/><Relationship Id="rId1" Type="http://schemas.openxmlformats.org/officeDocument/2006/relationships/oleObject" Target="../embeddings/oleObject49.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71.wmf"/><Relationship Id="rId5" Type="http://schemas.openxmlformats.org/officeDocument/2006/relationships/oleObject" Target="../embeddings/oleObject52.bin"/><Relationship Id="rId4" Type="http://schemas.openxmlformats.org/officeDocument/2006/relationships/image" Target="../media/image70.wmf"/><Relationship Id="rId3" Type="http://schemas.openxmlformats.org/officeDocument/2006/relationships/oleObject" Target="../embeddings/oleObject51.bin"/><Relationship Id="rId2" Type="http://schemas.openxmlformats.org/officeDocument/2006/relationships/image" Target="../media/image69.wmf"/><Relationship Id="rId1"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73.wmf"/><Relationship Id="rId3" Type="http://schemas.openxmlformats.org/officeDocument/2006/relationships/oleObject" Target="../embeddings/oleObject54.bin"/><Relationship Id="rId2" Type="http://schemas.openxmlformats.org/officeDocument/2006/relationships/image" Target="../media/image72.wmf"/><Relationship Id="rId1"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6735BA3-F313-4255-8E44-E52430EB4B3C}" type="slidenum">
              <a:rPr lang="en-US" altLang="zh-CN"/>
            </a:fld>
            <a:endParaRPr lang="en-US" altLang="zh-CN"/>
          </a:p>
        </p:txBody>
      </p:sp>
      <p:sp>
        <p:nvSpPr>
          <p:cNvPr id="64514" name="Text Box 2"/>
          <p:cNvSpPr txBox="1">
            <a:spLocks noChangeArrowheads="1"/>
          </p:cNvSpPr>
          <p:nvPr/>
        </p:nvSpPr>
        <p:spPr bwMode="auto">
          <a:xfrm>
            <a:off x="349250" y="357188"/>
            <a:ext cx="7583488" cy="5262245"/>
          </a:xfrm>
          <a:prstGeom prst="rect">
            <a:avLst/>
          </a:prstGeom>
          <a:noFill/>
          <a:ln w="12700">
            <a:noFill/>
            <a:miter lim="800000"/>
            <a:headEnd type="none" w="sm" len="sm"/>
            <a:tailEnd type="none" w="sm" len="sm"/>
          </a:ln>
          <a:effectLst/>
        </p:spPr>
        <p:txBody>
          <a:bodyPr>
            <a:spAutoFit/>
          </a:bodyPr>
          <a:lstStyle/>
          <a:p>
            <a:pPr algn="ctr">
              <a:spcBef>
                <a:spcPct val="50000"/>
              </a:spcBef>
            </a:pPr>
            <a:r>
              <a:rPr kumimoji="1" lang="zh-CN" altLang="en-US" sz="3200" b="1" i="0" dirty="0">
                <a:solidFill>
                  <a:srgbClr val="003399"/>
                </a:solidFill>
                <a:latin typeface="Times New Roman" panose="02020603050405020304" pitchFamily="18" charset="0"/>
              </a:rPr>
              <a:t>第 </a:t>
            </a:r>
            <a:r>
              <a:rPr kumimoji="1" lang="zh-CN" altLang="en-US" sz="3200" b="1" i="0" dirty="0" smtClean="0">
                <a:solidFill>
                  <a:srgbClr val="003399"/>
                </a:solidFill>
                <a:latin typeface="Times New Roman" panose="02020603050405020304" pitchFamily="18" charset="0"/>
              </a:rPr>
              <a:t>十三 </a:t>
            </a:r>
            <a:r>
              <a:rPr kumimoji="1" lang="zh-CN" altLang="en-US" sz="3200" b="1" i="0" dirty="0">
                <a:solidFill>
                  <a:srgbClr val="003399"/>
                </a:solidFill>
                <a:latin typeface="Times New Roman" panose="02020603050405020304" pitchFamily="18" charset="0"/>
              </a:rPr>
              <a:t>周</a:t>
            </a:r>
            <a:r>
              <a:rPr kumimoji="1" lang="zh-CN" altLang="en-US" i="0" dirty="0">
                <a:latin typeface="Times New Roman" panose="02020603050405020304" pitchFamily="18" charset="0"/>
              </a:rPr>
              <a:t>  </a:t>
            </a:r>
            <a:r>
              <a:rPr kumimoji="1" lang="zh-CN" altLang="en-US" sz="3200" i="0" dirty="0">
                <a:solidFill>
                  <a:srgbClr val="000099"/>
                </a:solidFill>
                <a:latin typeface="Times New Roman" panose="02020603050405020304" pitchFamily="18" charset="0"/>
              </a:rPr>
              <a:t>    </a:t>
            </a:r>
            <a:endParaRPr kumimoji="1" lang="zh-CN" altLang="en-US" sz="3200" i="0" dirty="0">
              <a:solidFill>
                <a:srgbClr val="000099"/>
              </a:solidFill>
              <a:latin typeface="Times New Roman" panose="02020603050405020304" pitchFamily="18" charset="0"/>
            </a:endParaRPr>
          </a:p>
          <a:p>
            <a:pPr>
              <a:spcBef>
                <a:spcPct val="50000"/>
              </a:spcBef>
            </a:pPr>
            <a:r>
              <a:rPr lang="zh-CN" altLang="en-US" sz="3200" dirty="0" smtClean="0">
                <a:solidFill>
                  <a:srgbClr val="000099"/>
                </a:solidFill>
                <a:latin typeface="宋体" panose="02010600030101010101" pitchFamily="2" charset="-122"/>
              </a:rPr>
              <a:t>第</a:t>
            </a:r>
            <a:r>
              <a:rPr lang="en-US" altLang="zh-CN" sz="3200" dirty="0" smtClean="0">
                <a:solidFill>
                  <a:srgbClr val="000099"/>
                </a:solidFill>
                <a:latin typeface="宋体" panose="02010600030101010101" pitchFamily="2" charset="-122"/>
              </a:rPr>
              <a:t>24</a:t>
            </a:r>
            <a:r>
              <a:rPr lang="zh-CN" altLang="en-US" sz="3200" dirty="0" smtClean="0">
                <a:solidFill>
                  <a:srgbClr val="000099"/>
                </a:solidFill>
                <a:latin typeface="宋体" panose="02010600030101010101" pitchFamily="2" charset="-122"/>
              </a:rPr>
              <a:t>章 原子的玻尔理论          §</a:t>
            </a:r>
            <a:r>
              <a:rPr lang="en-US" altLang="zh-CN" sz="3200" dirty="0" smtClean="0">
                <a:solidFill>
                  <a:srgbClr val="000099"/>
                </a:solidFill>
                <a:latin typeface="宋体" panose="02010600030101010101" pitchFamily="2" charset="-122"/>
              </a:rPr>
              <a:t>24.1</a:t>
            </a: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24.2</a:t>
            </a: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24.3</a:t>
            </a:r>
            <a:endParaRPr lang="en-US" altLang="zh-CN" sz="3200" dirty="0" smtClean="0">
              <a:solidFill>
                <a:srgbClr val="000099"/>
              </a:solidFill>
              <a:latin typeface="宋体" panose="02010600030101010101" pitchFamily="2" charset="-122"/>
            </a:endParaRPr>
          </a:p>
          <a:p>
            <a:pPr>
              <a:spcBef>
                <a:spcPct val="50000"/>
              </a:spcBef>
            </a:pPr>
            <a:r>
              <a:rPr lang="zh-CN" altLang="en-US" sz="3200" dirty="0" smtClean="0">
                <a:solidFill>
                  <a:srgbClr val="000099"/>
                </a:solidFill>
                <a:latin typeface="宋体" panose="02010600030101010101" pitchFamily="2" charset="-122"/>
              </a:rPr>
              <a:t>作业： </a:t>
            </a:r>
            <a:r>
              <a:rPr lang="en-US" altLang="zh-CN" sz="3200" dirty="0" smtClean="0">
                <a:solidFill>
                  <a:srgbClr val="000099"/>
                </a:solidFill>
                <a:latin typeface="宋体" panose="02010600030101010101" pitchFamily="2" charset="-122"/>
              </a:rPr>
              <a:t>P432 24-1</a:t>
            </a: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24-3</a:t>
            </a: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24-5</a:t>
            </a:r>
            <a:r>
              <a:rPr lang="zh-CN" altLang="en-US" sz="3200" dirty="0" smtClean="0">
                <a:solidFill>
                  <a:srgbClr val="000099"/>
                </a:solidFill>
                <a:latin typeface="宋体" panose="02010600030101010101" pitchFamily="2" charset="-122"/>
              </a:rPr>
              <a:t>，       </a:t>
            </a:r>
            <a:r>
              <a:rPr lang="en-US" altLang="zh-CN" sz="3200" dirty="0" smtClean="0">
                <a:solidFill>
                  <a:schemeClr val="bg1"/>
                </a:solidFill>
                <a:latin typeface="宋体" panose="02010600030101010101" pitchFamily="2" charset="-122"/>
              </a:rPr>
              <a:t>*</a:t>
            </a:r>
            <a:r>
              <a:rPr lang="en-US" altLang="zh-CN" sz="3200" dirty="0" smtClean="0">
                <a:solidFill>
                  <a:srgbClr val="000099"/>
                </a:solidFill>
                <a:latin typeface="宋体" panose="02010600030101010101" pitchFamily="2" charset="-122"/>
              </a:rPr>
              <a:t>           24-7</a:t>
            </a: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24-10</a:t>
            </a: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24-11</a:t>
            </a:r>
            <a:endParaRPr lang="en-US" altLang="zh-CN" sz="3200" dirty="0" smtClean="0">
              <a:solidFill>
                <a:srgbClr val="000099"/>
              </a:solidFill>
              <a:latin typeface="宋体" panose="02010600030101010101" pitchFamily="2" charset="-122"/>
            </a:endParaRPr>
          </a:p>
          <a:p>
            <a:pPr>
              <a:spcBef>
                <a:spcPct val="50000"/>
              </a:spcBef>
            </a:pPr>
            <a:r>
              <a:rPr lang="zh-CN" altLang="en-US" sz="3200" b="1" dirty="0" smtClean="0">
                <a:solidFill>
                  <a:srgbClr val="0000CC"/>
                </a:solidFill>
              </a:rPr>
              <a:t>第二十五章</a:t>
            </a:r>
            <a:r>
              <a:rPr lang="zh-CN" altLang="en-US" sz="3200" dirty="0" smtClean="0">
                <a:solidFill>
                  <a:srgbClr val="0000CC"/>
                </a:solidFill>
              </a:rPr>
              <a:t>    </a:t>
            </a:r>
            <a:r>
              <a:rPr lang="zh-CN" altLang="en-US" sz="3200" b="1" dirty="0" smtClean="0">
                <a:solidFill>
                  <a:srgbClr val="0000CC"/>
                </a:solidFill>
              </a:rPr>
              <a:t>量子力学</a:t>
            </a:r>
            <a:r>
              <a:rPr lang="zh-CN" altLang="en-US" sz="3200" b="1" dirty="0" smtClean="0">
                <a:solidFill>
                  <a:srgbClr val="0000CC"/>
                </a:solidFill>
              </a:rPr>
              <a:t>简介</a:t>
            </a:r>
            <a:endParaRPr lang="en-US" altLang="zh-CN" sz="3200" b="1" dirty="0" smtClean="0">
              <a:solidFill>
                <a:srgbClr val="0000CC"/>
              </a:solidFill>
            </a:endParaRPr>
          </a:p>
          <a:p>
            <a:pPr>
              <a:spcBef>
                <a:spcPct val="50000"/>
              </a:spcBef>
            </a:pPr>
            <a:r>
              <a:rPr lang="zh-CN" altLang="en-US" sz="3200" dirty="0" smtClean="0">
                <a:solidFill>
                  <a:srgbClr val="000099"/>
                </a:solidFill>
                <a:latin typeface="宋体" panose="02010600030101010101" pitchFamily="2" charset="-122"/>
              </a:rPr>
              <a:t>§</a:t>
            </a:r>
            <a:r>
              <a:rPr lang="en-US" altLang="zh-CN" sz="3200" dirty="0" smtClean="0">
                <a:solidFill>
                  <a:srgbClr val="000099"/>
                </a:solidFill>
                <a:latin typeface="宋体" panose="02010600030101010101" pitchFamily="2" charset="-122"/>
              </a:rPr>
              <a:t>25.1</a:t>
            </a:r>
            <a:endParaRPr lang="zh-CN" altLang="en-US" sz="3200" b="1" dirty="0" smtClean="0">
              <a:solidFill>
                <a:srgbClr val="0000CC"/>
              </a:solidFill>
            </a:endParaRPr>
          </a:p>
          <a:p>
            <a:pPr>
              <a:spcBef>
                <a:spcPct val="50000"/>
              </a:spcBef>
            </a:pPr>
            <a:endParaRPr lang="en-US" altLang="zh-CN" sz="3200" dirty="0" smtClean="0">
              <a:solidFill>
                <a:srgbClr val="000099"/>
              </a:solidFill>
              <a:latin typeface="宋体" panose="02010600030101010101" pitchFamily="2" charset="-122"/>
            </a:endParaRPr>
          </a:p>
        </p:txBody>
      </p:sp>
      <p:grpSp>
        <p:nvGrpSpPr>
          <p:cNvPr id="2" name="Group 3"/>
          <p:cNvGrpSpPr/>
          <p:nvPr/>
        </p:nvGrpSpPr>
        <p:grpSpPr bwMode="auto">
          <a:xfrm>
            <a:off x="6965950" y="473075"/>
            <a:ext cx="1924050" cy="484188"/>
            <a:chOff x="4388" y="298"/>
            <a:chExt cx="1212" cy="305"/>
          </a:xfrm>
        </p:grpSpPr>
        <p:sp>
          <p:nvSpPr>
            <p:cNvPr id="64516" name="AutoShape 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64517" name="Text Box 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ln>
          </p:spPr>
          <p:txBody>
            <a:bodyPr lIns="0" tIns="0" rIns="0" bIns="0"/>
            <a:lstStyle/>
            <a:p>
              <a:pPr algn="just" eaLnBrk="0" hangingPunct="0"/>
              <a:r>
                <a:rPr lang="zh-CN" altLang="en-US" sz="20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楷体_GB2312" pitchFamily="49" charset="-122"/>
                </a:rPr>
                <a:t>普通物理教案</a:t>
              </a:r>
              <a:endPar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2" descr="38_Figure14-P"/>
          <p:cNvPicPr>
            <a:picLocks noChangeAspect="1" noChangeArrowheads="1"/>
          </p:cNvPicPr>
          <p:nvPr/>
        </p:nvPicPr>
        <p:blipFill>
          <a:blip r:embed="rId1"/>
          <a:srcRect/>
          <a:stretch>
            <a:fillRect/>
          </a:stretch>
        </p:blipFill>
        <p:spPr bwMode="auto">
          <a:xfrm>
            <a:off x="323850" y="836613"/>
            <a:ext cx="3467100" cy="3600450"/>
          </a:xfrm>
          <a:prstGeom prst="rect">
            <a:avLst/>
          </a:prstGeom>
          <a:noFill/>
          <a:ln w="9525">
            <a:noFill/>
            <a:miter lim="800000"/>
            <a:headEnd/>
            <a:tailEnd/>
          </a:ln>
        </p:spPr>
      </p:pic>
      <p:pic>
        <p:nvPicPr>
          <p:cNvPr id="10242" name="Picture 3" descr="38_Figure16-I"/>
          <p:cNvPicPr>
            <a:picLocks noChangeAspect="1" noChangeArrowheads="1"/>
          </p:cNvPicPr>
          <p:nvPr/>
        </p:nvPicPr>
        <p:blipFill>
          <a:blip r:embed="rId2"/>
          <a:srcRect/>
          <a:stretch>
            <a:fillRect/>
          </a:stretch>
        </p:blipFill>
        <p:spPr bwMode="auto">
          <a:xfrm>
            <a:off x="4284663" y="981075"/>
            <a:ext cx="3948112" cy="4516438"/>
          </a:xfrm>
          <a:prstGeom prst="rect">
            <a:avLst/>
          </a:prstGeom>
          <a:noFill/>
          <a:ln w="9525">
            <a:noFill/>
            <a:miter lim="800000"/>
            <a:headEnd/>
            <a:tailEnd/>
          </a:ln>
        </p:spPr>
      </p:pic>
    </p:spTree>
  </p:cSld>
  <p:clrMapOvr>
    <a:masterClrMapping/>
  </p:clrMapOvr>
  <p:transition spd="slow" advTm="16992">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idx="1"/>
          </p:nvPr>
        </p:nvSpPr>
        <p:spPr bwMode="auto">
          <a:xfrm>
            <a:off x="684213" y="620713"/>
            <a:ext cx="7772400" cy="5113337"/>
          </a:xfrm>
          <a:solidFill>
            <a:srgbClr val="FFCC99"/>
          </a:solidFill>
          <a:ln cap="rnd">
            <a:solidFill>
              <a:srgbClr val="FFCC99"/>
            </a:solidFill>
            <a:prstDash val="sysDot"/>
            <a:miter lim="800000"/>
          </a:ln>
        </p:spPr>
        <p:txBody>
          <a:bodyPr vert="horz" wrap="square" lIns="91440" tIns="45720" rIns="91440" bIns="45720" numCol="1" anchor="t" anchorCtr="0" compatLnSpc="1"/>
          <a:lstStyle/>
          <a:p>
            <a:pPr eaLnBrk="1" hangingPunct="1">
              <a:lnSpc>
                <a:spcPct val="110000"/>
              </a:lnSpc>
              <a:buFontTx/>
              <a:buNone/>
            </a:pP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但是任何重大发现的背后，往往又孕育着新的问题，甚至是一种灾难。卢瑟福模型也不例外。主要问题是无法解释原子的稳定性和原子有一定的大小。因为按照经典电磁学理论，当带电粒子作加速运动时，会发射电磁波（波长连续） ，放出能量。因此，绕核运动的电子辐射而损失能量最后导致落到原子核上。（这个过程非常短暂，大约</a:t>
            </a:r>
            <a:r>
              <a:rPr lang="en-US" altLang="zh-CN" sz="2400" b="1" dirty="0" smtClean="0">
                <a:latin typeface="宋体" panose="02010600030101010101" pitchFamily="2" charset="-122"/>
              </a:rPr>
              <a:t>10</a:t>
            </a:r>
            <a:r>
              <a:rPr lang="en-US" altLang="zh-CN" sz="2400" b="1" baseline="30000" dirty="0" smtClean="0">
                <a:latin typeface="宋体" panose="02010600030101010101" pitchFamily="2" charset="-122"/>
              </a:rPr>
              <a:t>-8</a:t>
            </a:r>
            <a:r>
              <a:rPr lang="zh-CN" altLang="en-US" sz="2400" b="1" dirty="0" smtClean="0">
                <a:latin typeface="宋体" panose="02010600030101010101" pitchFamily="2" charset="-122"/>
              </a:rPr>
              <a:t>秒。）</a:t>
            </a:r>
            <a:endParaRPr lang="zh-CN" altLang="en-US" sz="2400" b="1" dirty="0" smtClean="0">
              <a:latin typeface="宋体" panose="02010600030101010101" pitchFamily="2" charset="-122"/>
            </a:endParaRPr>
          </a:p>
          <a:p>
            <a:pPr eaLnBrk="1" hangingPunct="1">
              <a:lnSpc>
                <a:spcPct val="110000"/>
              </a:lnSpc>
              <a:buFontTx/>
              <a:buNone/>
            </a:pPr>
            <a:r>
              <a:rPr lang="zh-CN" altLang="en-US" sz="2400" b="1" dirty="0" smtClean="0">
                <a:latin typeface="宋体" panose="02010600030101010101" pitchFamily="2" charset="-122"/>
              </a:rPr>
              <a:t>      这样的原子就都是不稳定的了。后果不堪设想！有人开玩笑说，物理学家</a:t>
            </a:r>
            <a:endParaRPr lang="zh-CN" altLang="en-US" sz="2400" b="1" dirty="0" smtClean="0">
              <a:latin typeface="宋体" panose="02010600030101010101" pitchFamily="2" charset="-122"/>
            </a:endParaRPr>
          </a:p>
          <a:p>
            <a:pPr eaLnBrk="1" hangingPunct="1">
              <a:lnSpc>
                <a:spcPct val="90000"/>
              </a:lnSpc>
              <a:buFontTx/>
              <a:buNone/>
            </a:pPr>
            <a:r>
              <a:rPr lang="zh-CN" altLang="en-US" sz="2400" b="1" dirty="0" smtClean="0">
                <a:latin typeface="宋体" panose="02010600030101010101" pitchFamily="2" charset="-122"/>
              </a:rPr>
              <a:t>  不知道为什么自己住的楼</a:t>
            </a:r>
            <a:endParaRPr lang="zh-CN" altLang="en-US" sz="2400" b="1" dirty="0" smtClean="0">
              <a:latin typeface="宋体" panose="02010600030101010101" pitchFamily="2" charset="-122"/>
            </a:endParaRPr>
          </a:p>
          <a:p>
            <a:pPr eaLnBrk="1" hangingPunct="1">
              <a:lnSpc>
                <a:spcPct val="90000"/>
              </a:lnSpc>
              <a:buFontTx/>
              <a:buNone/>
            </a:pPr>
            <a:r>
              <a:rPr lang="zh-CN" altLang="en-US" sz="2400" b="1" dirty="0" smtClean="0">
                <a:latin typeface="宋体" panose="02010600030101010101" pitchFamily="2" charset="-122"/>
              </a:rPr>
              <a:t>  没有倒塌掉！ </a:t>
            </a:r>
            <a:endParaRPr lang="zh-CN" altLang="en-US" sz="2400" b="1" dirty="0" smtClean="0">
              <a:latin typeface="宋体" panose="02010600030101010101" pitchFamily="2" charset="-122"/>
            </a:endParaRPr>
          </a:p>
        </p:txBody>
      </p:sp>
      <p:grpSp>
        <p:nvGrpSpPr>
          <p:cNvPr id="2" name="Group 3"/>
          <p:cNvGrpSpPr/>
          <p:nvPr/>
        </p:nvGrpSpPr>
        <p:grpSpPr bwMode="auto">
          <a:xfrm>
            <a:off x="5148263" y="4221163"/>
            <a:ext cx="2900362" cy="2079625"/>
            <a:chOff x="1973" y="2432"/>
            <a:chExt cx="1872" cy="1536"/>
          </a:xfrm>
        </p:grpSpPr>
        <p:sp>
          <p:nvSpPr>
            <p:cNvPr id="11267" name="Rectangle 4"/>
            <p:cNvSpPr>
              <a:spLocks noChangeArrowheads="1"/>
            </p:cNvSpPr>
            <p:nvPr/>
          </p:nvSpPr>
          <p:spPr bwMode="auto">
            <a:xfrm>
              <a:off x="1973" y="2432"/>
              <a:ext cx="1872" cy="1536"/>
            </a:xfrm>
            <a:prstGeom prst="rect">
              <a:avLst/>
            </a:prstGeom>
            <a:solidFill>
              <a:schemeClr val="bg1"/>
            </a:solidFill>
            <a:ln w="9525">
              <a:solidFill>
                <a:schemeClr val="tx2"/>
              </a:solidFill>
              <a:miter lim="800000"/>
              <a:tailEnd type="none" w="sm" len="lg"/>
            </a:ln>
          </p:spPr>
          <p:txBody>
            <a:bodyPr wrap="none" anchor="ctr"/>
            <a:lstStyle/>
            <a:p>
              <a:endParaRPr lang="zh-CN" altLang="en-US"/>
            </a:p>
          </p:txBody>
        </p:sp>
        <p:sp>
          <p:nvSpPr>
            <p:cNvPr id="11268" name="Freeform 5"/>
            <p:cNvSpPr>
              <a:spLocks noChangeArrowheads="1"/>
            </p:cNvSpPr>
            <p:nvPr/>
          </p:nvSpPr>
          <p:spPr bwMode="auto">
            <a:xfrm>
              <a:off x="2213" y="2869"/>
              <a:ext cx="1399" cy="905"/>
            </a:xfrm>
            <a:custGeom>
              <a:avLst/>
              <a:gdLst/>
              <a:ahLst/>
              <a:cxnLst>
                <a:cxn ang="0">
                  <a:pos x="0" y="4"/>
                </a:cxn>
                <a:cxn ang="0">
                  <a:pos x="66" y="277"/>
                </a:cxn>
                <a:cxn ang="0">
                  <a:pos x="198" y="559"/>
                </a:cxn>
                <a:cxn ang="0">
                  <a:pos x="504" y="817"/>
                </a:cxn>
                <a:cxn ang="0">
                  <a:pos x="972" y="883"/>
                </a:cxn>
                <a:cxn ang="0">
                  <a:pos x="1314" y="685"/>
                </a:cxn>
                <a:cxn ang="0">
                  <a:pos x="1398" y="403"/>
                </a:cxn>
                <a:cxn ang="0">
                  <a:pos x="1308" y="127"/>
                </a:cxn>
                <a:cxn ang="0">
                  <a:pos x="1134" y="19"/>
                </a:cxn>
                <a:cxn ang="0">
                  <a:pos x="954" y="13"/>
                </a:cxn>
                <a:cxn ang="0">
                  <a:pos x="828" y="91"/>
                </a:cxn>
                <a:cxn ang="0">
                  <a:pos x="774" y="199"/>
                </a:cxn>
                <a:cxn ang="0">
                  <a:pos x="774" y="319"/>
                </a:cxn>
                <a:cxn ang="0">
                  <a:pos x="821" y="475"/>
                </a:cxn>
              </a:cxnLst>
              <a:rect l="0" t="0" r="r" b="b"/>
              <a:pathLst>
                <a:path w="1399" h="905">
                  <a:moveTo>
                    <a:pt x="0" y="4"/>
                  </a:moveTo>
                  <a:cubicBezTo>
                    <a:pt x="11" y="49"/>
                    <a:pt x="33" y="185"/>
                    <a:pt x="66" y="277"/>
                  </a:cubicBezTo>
                  <a:cubicBezTo>
                    <a:pt x="99" y="369"/>
                    <a:pt x="125" y="469"/>
                    <a:pt x="198" y="559"/>
                  </a:cubicBezTo>
                  <a:cubicBezTo>
                    <a:pt x="271" y="649"/>
                    <a:pt x="375" y="763"/>
                    <a:pt x="504" y="817"/>
                  </a:cubicBezTo>
                  <a:cubicBezTo>
                    <a:pt x="633" y="871"/>
                    <a:pt x="837" y="905"/>
                    <a:pt x="972" y="883"/>
                  </a:cubicBezTo>
                  <a:cubicBezTo>
                    <a:pt x="1107" y="861"/>
                    <a:pt x="1243" y="765"/>
                    <a:pt x="1314" y="685"/>
                  </a:cubicBezTo>
                  <a:cubicBezTo>
                    <a:pt x="1385" y="605"/>
                    <a:pt x="1399" y="496"/>
                    <a:pt x="1398" y="403"/>
                  </a:cubicBezTo>
                  <a:cubicBezTo>
                    <a:pt x="1397" y="310"/>
                    <a:pt x="1352" y="191"/>
                    <a:pt x="1308" y="127"/>
                  </a:cubicBezTo>
                  <a:cubicBezTo>
                    <a:pt x="1264" y="63"/>
                    <a:pt x="1193" y="38"/>
                    <a:pt x="1134" y="19"/>
                  </a:cubicBezTo>
                  <a:cubicBezTo>
                    <a:pt x="1075" y="0"/>
                    <a:pt x="1005" y="1"/>
                    <a:pt x="954" y="13"/>
                  </a:cubicBezTo>
                  <a:cubicBezTo>
                    <a:pt x="903" y="25"/>
                    <a:pt x="858" y="60"/>
                    <a:pt x="828" y="91"/>
                  </a:cubicBezTo>
                  <a:cubicBezTo>
                    <a:pt x="798" y="122"/>
                    <a:pt x="783" y="161"/>
                    <a:pt x="774" y="199"/>
                  </a:cubicBezTo>
                  <a:cubicBezTo>
                    <a:pt x="765" y="237"/>
                    <a:pt x="766" y="273"/>
                    <a:pt x="774" y="319"/>
                  </a:cubicBezTo>
                  <a:cubicBezTo>
                    <a:pt x="782" y="365"/>
                    <a:pt x="811" y="443"/>
                    <a:pt x="821" y="475"/>
                  </a:cubicBezTo>
                </a:path>
              </a:pathLst>
            </a:custGeom>
            <a:noFill/>
            <a:ln w="28575">
              <a:solidFill>
                <a:srgbClr val="0000FF"/>
              </a:solidFill>
              <a:round/>
              <a:tailEnd type="triangle" w="sm" len="lg"/>
            </a:ln>
          </p:spPr>
          <p:txBody>
            <a:bodyPr wrap="none" anchor="ctr"/>
            <a:lstStyle/>
            <a:p>
              <a:endParaRPr lang="zh-CN" altLang="en-US"/>
            </a:p>
          </p:txBody>
        </p:sp>
        <p:graphicFrame>
          <p:nvGraphicFramePr>
            <p:cNvPr id="11269" name="Object 6"/>
            <p:cNvGraphicFramePr/>
            <p:nvPr/>
          </p:nvGraphicFramePr>
          <p:xfrm>
            <a:off x="2058" y="2562"/>
            <a:ext cx="443" cy="256"/>
          </p:xfrm>
          <a:graphic>
            <a:graphicData uri="http://schemas.openxmlformats.org/presentationml/2006/ole">
              <mc:AlternateContent xmlns:mc="http://schemas.openxmlformats.org/markup-compatibility/2006">
                <mc:Choice xmlns:v="urn:schemas-microsoft-com:vml" Requires="v">
                  <p:oleObj spid="_x0000_s2049" name="" r:id="rId1" imgW="7924800" imgH="4572000" progId="Equation.3">
                    <p:embed/>
                  </p:oleObj>
                </mc:Choice>
                <mc:Fallback>
                  <p:oleObj name="" r:id="rId1" imgW="7924800" imgH="4572000" progId="Equation.3">
                    <p:embed/>
                    <p:pic>
                      <p:nvPicPr>
                        <p:cNvPr id="0" name="Object 6"/>
                        <p:cNvPicPr preferRelativeResize="0"/>
                        <p:nvPr/>
                      </p:nvPicPr>
                      <p:blipFill>
                        <a:blip r:embed="rId2"/>
                        <a:stretch>
                          <a:fillRect/>
                        </a:stretch>
                      </p:blipFill>
                      <p:spPr>
                        <a:xfrm>
                          <a:off x="2058" y="2562"/>
                          <a:ext cx="443" cy="256"/>
                        </a:xfrm>
                        <a:prstGeom prst="rect">
                          <a:avLst/>
                        </a:prstGeom>
                        <a:noFill/>
                        <a:ln w="38100">
                          <a:noFill/>
                        </a:ln>
                      </p:spPr>
                    </p:pic>
                  </p:oleObj>
                </mc:Fallback>
              </mc:AlternateContent>
            </a:graphicData>
          </a:graphic>
        </p:graphicFrame>
        <p:grpSp>
          <p:nvGrpSpPr>
            <p:cNvPr id="3" name="Group 7"/>
            <p:cNvGrpSpPr/>
            <p:nvPr/>
          </p:nvGrpSpPr>
          <p:grpSpPr bwMode="auto">
            <a:xfrm>
              <a:off x="2948" y="3296"/>
              <a:ext cx="231" cy="337"/>
              <a:chOff x="4416" y="1536"/>
              <a:chExt cx="231" cy="337"/>
            </a:xfrm>
          </p:grpSpPr>
          <p:sp>
            <p:nvSpPr>
              <p:cNvPr id="11271" name="Oval 8"/>
              <p:cNvSpPr>
                <a:spLocks noChangeArrowheads="1"/>
              </p:cNvSpPr>
              <p:nvPr/>
            </p:nvSpPr>
            <p:spPr bwMode="auto">
              <a:xfrm>
                <a:off x="4423" y="1584"/>
                <a:ext cx="192" cy="192"/>
              </a:xfrm>
              <a:prstGeom prst="ellipse">
                <a:avLst/>
              </a:prstGeom>
              <a:gradFill rotWithShape="0">
                <a:gsLst>
                  <a:gs pos="0">
                    <a:schemeClr val="bg1"/>
                  </a:gs>
                  <a:gs pos="100000">
                    <a:srgbClr val="FF9999"/>
                  </a:gs>
                </a:gsLst>
                <a:path path="shape">
                  <a:fillToRect l="50000" t="50000" r="50000" b="50000"/>
                </a:path>
              </a:gradFill>
              <a:ln w="9525">
                <a:solidFill>
                  <a:schemeClr val="tx1"/>
                </a:solidFill>
                <a:round/>
              </a:ln>
            </p:spPr>
            <p:txBody>
              <a:bodyPr wrap="none" anchor="ctr"/>
              <a:lstStyle/>
              <a:p>
                <a:endParaRPr lang="zh-CN" altLang="en-US"/>
              </a:p>
            </p:txBody>
          </p:sp>
          <p:sp>
            <p:nvSpPr>
              <p:cNvPr id="11272" name="Text Box 9"/>
              <p:cNvSpPr txBox="1">
                <a:spLocks noChangeArrowheads="1"/>
              </p:cNvSpPr>
              <p:nvPr/>
            </p:nvSpPr>
            <p:spPr bwMode="auto">
              <a:xfrm>
                <a:off x="4416" y="1536"/>
                <a:ext cx="231" cy="337"/>
              </a:xfrm>
              <a:prstGeom prst="rect">
                <a:avLst/>
              </a:prstGeom>
              <a:noFill/>
              <a:ln w="9525">
                <a:noFill/>
                <a:miter lim="800000"/>
              </a:ln>
            </p:spPr>
            <p:txBody>
              <a:bodyPr wrap="none">
                <a:spAutoFit/>
              </a:bodyPr>
              <a:lstStyle/>
              <a:p>
                <a:pPr>
                  <a:spcBef>
                    <a:spcPct val="50000"/>
                  </a:spcBef>
                </a:pPr>
                <a:r>
                  <a:rPr lang="en-US" altLang="zh-CN" b="1"/>
                  <a:t>+</a:t>
                </a:r>
                <a:endParaRPr lang="en-US" altLang="zh-CN" b="1"/>
              </a:p>
            </p:txBody>
          </p:sp>
        </p:grpSp>
        <p:sp>
          <p:nvSpPr>
            <p:cNvPr id="11273" name="Oval 10"/>
            <p:cNvSpPr>
              <a:spLocks noChangeArrowheads="1"/>
            </p:cNvSpPr>
            <p:nvPr/>
          </p:nvSpPr>
          <p:spPr bwMode="auto">
            <a:xfrm>
              <a:off x="2165" y="2816"/>
              <a:ext cx="96" cy="96"/>
            </a:xfrm>
            <a:prstGeom prst="ellipse">
              <a:avLst/>
            </a:prstGeom>
            <a:gradFill rotWithShape="0">
              <a:gsLst>
                <a:gs pos="0">
                  <a:schemeClr val="bg1"/>
                </a:gs>
                <a:gs pos="100000">
                  <a:srgbClr val="CCECFF"/>
                </a:gs>
              </a:gsLst>
              <a:path path="shape">
                <a:fillToRect l="50000" t="50000" r="50000" b="50000"/>
              </a:path>
            </a:gradFill>
            <a:ln w="28575">
              <a:solidFill>
                <a:srgbClr val="FF6600"/>
              </a:solidFill>
              <a:round/>
            </a:ln>
          </p:spPr>
          <p:txBody>
            <a:bodyPr wrap="none" anchor="ctr"/>
            <a:lstStyle/>
            <a:p>
              <a:endParaRPr lang="zh-CN" altLang="en-US"/>
            </a:p>
          </p:txBody>
        </p:sp>
        <p:graphicFrame>
          <p:nvGraphicFramePr>
            <p:cNvPr id="11274" name="Object 11"/>
            <p:cNvGraphicFramePr/>
            <p:nvPr/>
          </p:nvGraphicFramePr>
          <p:xfrm>
            <a:off x="2501" y="3200"/>
            <a:ext cx="441" cy="260"/>
          </p:xfrm>
          <a:graphic>
            <a:graphicData uri="http://schemas.openxmlformats.org/presentationml/2006/ole">
              <mc:AlternateContent xmlns:mc="http://schemas.openxmlformats.org/markup-compatibility/2006">
                <mc:Choice xmlns:v="urn:schemas-microsoft-com:vml" Requires="v">
                  <p:oleObj spid="_x0000_s2050" name="" r:id="rId3" imgW="8229600" imgH="4876800" progId="Equation.3">
                    <p:embed/>
                  </p:oleObj>
                </mc:Choice>
                <mc:Fallback>
                  <p:oleObj name="" r:id="rId3" imgW="8229600" imgH="4876800" progId="Equation.3">
                    <p:embed/>
                    <p:pic>
                      <p:nvPicPr>
                        <p:cNvPr id="0" name="Object 11"/>
                        <p:cNvPicPr preferRelativeResize="0"/>
                        <p:nvPr/>
                      </p:nvPicPr>
                      <p:blipFill>
                        <a:blip r:embed="rId4"/>
                        <a:stretch>
                          <a:fillRect/>
                        </a:stretch>
                      </p:blipFill>
                      <p:spPr>
                        <a:xfrm>
                          <a:off x="2501" y="3200"/>
                          <a:ext cx="441" cy="260"/>
                        </a:xfrm>
                        <a:prstGeom prst="rect">
                          <a:avLst/>
                        </a:prstGeom>
                        <a:noFill/>
                        <a:ln w="38100">
                          <a:noFill/>
                        </a:ln>
                      </p:spPr>
                    </p:pic>
                  </p:oleObj>
                </mc:Fallback>
              </mc:AlternateContent>
            </a:graphicData>
          </a:graphic>
        </p:graphicFrame>
      </p:gr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descr="4205"/>
          <p:cNvPicPr>
            <a:picLocks noChangeAspect="1" noChangeArrowheads="1"/>
          </p:cNvPicPr>
          <p:nvPr/>
        </p:nvPicPr>
        <p:blipFill>
          <a:blip r:embed="rId1"/>
          <a:srcRect/>
          <a:stretch>
            <a:fillRect/>
          </a:stretch>
        </p:blipFill>
        <p:spPr bwMode="auto">
          <a:xfrm>
            <a:off x="611188" y="836613"/>
            <a:ext cx="5386387" cy="5318125"/>
          </a:xfrm>
          <a:prstGeom prst="rect">
            <a:avLst/>
          </a:prstGeom>
          <a:noFill/>
          <a:ln w="9525">
            <a:noFill/>
            <a:miter lim="800000"/>
            <a:headEnd/>
            <a:tailEnd/>
          </a:ln>
        </p:spPr>
      </p:pic>
      <p:sp>
        <p:nvSpPr>
          <p:cNvPr id="167939" name="Text Box 3"/>
          <p:cNvSpPr txBox="1">
            <a:spLocks noChangeArrowheads="1"/>
          </p:cNvSpPr>
          <p:nvPr/>
        </p:nvSpPr>
        <p:spPr bwMode="auto">
          <a:xfrm>
            <a:off x="6588125" y="2492375"/>
            <a:ext cx="1098550" cy="822325"/>
          </a:xfrm>
          <a:prstGeom prst="rect">
            <a:avLst/>
          </a:prstGeom>
          <a:noFill/>
          <a:ln w="9525">
            <a:noFill/>
            <a:miter lim="800000"/>
          </a:ln>
        </p:spPr>
        <p:txBody>
          <a:bodyPr wrap="none">
            <a:spAutoFit/>
          </a:bodyPr>
          <a:lstStyle/>
          <a:p>
            <a:r>
              <a:rPr lang="zh-CN" altLang="en-US" b="1">
                <a:solidFill>
                  <a:srgbClr val="FF0000"/>
                </a:solidFill>
              </a:rPr>
              <a:t>问题：</a:t>
            </a:r>
            <a:endParaRPr lang="zh-CN" altLang="en-US" b="1">
              <a:solidFill>
                <a:srgbClr val="FF0000"/>
              </a:solidFill>
            </a:endParaRPr>
          </a:p>
          <a:p>
            <a:r>
              <a:rPr lang="zh-CN" altLang="en-US"/>
              <a:t>        </a:t>
            </a:r>
            <a:endParaRPr lang="zh-CN" altLang="en-US"/>
          </a:p>
        </p:txBody>
      </p:sp>
      <p:sp>
        <p:nvSpPr>
          <p:cNvPr id="167940" name="Text Box 4"/>
          <p:cNvSpPr txBox="1">
            <a:spLocks noChangeArrowheads="1"/>
          </p:cNvSpPr>
          <p:nvPr/>
        </p:nvSpPr>
        <p:spPr bwMode="auto">
          <a:xfrm>
            <a:off x="6372225" y="3284538"/>
            <a:ext cx="1860550" cy="1187450"/>
          </a:xfrm>
          <a:prstGeom prst="rect">
            <a:avLst/>
          </a:prstGeom>
          <a:noFill/>
          <a:ln w="9525">
            <a:noFill/>
            <a:miter lim="800000"/>
          </a:ln>
        </p:spPr>
        <p:txBody>
          <a:bodyPr wrap="none">
            <a:spAutoFit/>
          </a:bodyPr>
          <a:lstStyle/>
          <a:p>
            <a:endParaRPr lang="en-US" altLang="zh-CN"/>
          </a:p>
          <a:p>
            <a:r>
              <a:rPr lang="en-US" altLang="zh-CN"/>
              <a:t>        1</a:t>
            </a:r>
            <a:r>
              <a:rPr lang="zh-CN" altLang="en-US"/>
              <a:t>连续谱</a:t>
            </a:r>
            <a:endParaRPr lang="zh-CN" altLang="en-US"/>
          </a:p>
          <a:p>
            <a:r>
              <a:rPr lang="zh-CN" altLang="en-US"/>
              <a:t>        </a:t>
            </a:r>
            <a:r>
              <a:rPr lang="en-US" altLang="zh-CN"/>
              <a:t>2</a:t>
            </a:r>
            <a:r>
              <a:rPr lang="zh-CN" altLang="en-US"/>
              <a:t>不稳定</a:t>
            </a:r>
            <a:endParaRPr lang="zh-CN" altLang="en-US"/>
          </a:p>
        </p:txBody>
      </p:sp>
    </p:spTree>
  </p:cSld>
  <p:clrMapOvr>
    <a:masterClrMapping/>
  </p:clrMapOvr>
  <p:transition spd="slow" advTm="16992">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linds(horizontal)">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 calcmode="lin" valueType="num">
                                      <p:cBhvr additive="base">
                                        <p:cTn id="12" dur="500" fill="hold"/>
                                        <p:tgtEl>
                                          <p:spTgt spid="167939"/>
                                        </p:tgtEl>
                                        <p:attrNameLst>
                                          <p:attrName>ppt_x</p:attrName>
                                        </p:attrNameLst>
                                      </p:cBhvr>
                                      <p:tavLst>
                                        <p:tav tm="0">
                                          <p:val>
                                            <p:strVal val="#ppt_x"/>
                                          </p:val>
                                        </p:tav>
                                        <p:tav tm="100000">
                                          <p:val>
                                            <p:strVal val="#ppt_x"/>
                                          </p:val>
                                        </p:tav>
                                      </p:tavLst>
                                    </p:anim>
                                    <p:anim calcmode="lin" valueType="num">
                                      <p:cBhvr additive="base">
                                        <p:cTn id="13" dur="500" fill="hold"/>
                                        <p:tgtEl>
                                          <p:spTgt spid="1679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7940"/>
                                        </p:tgtEl>
                                        <p:attrNameLst>
                                          <p:attrName>style.visibility</p:attrName>
                                        </p:attrNameLst>
                                      </p:cBhvr>
                                      <p:to>
                                        <p:strVal val="visible"/>
                                      </p:to>
                                    </p:set>
                                    <p:anim calcmode="lin" valueType="num">
                                      <p:cBhvr additive="base">
                                        <p:cTn id="18" dur="500" fill="hold"/>
                                        <p:tgtEl>
                                          <p:spTgt spid="167940"/>
                                        </p:tgtEl>
                                        <p:attrNameLst>
                                          <p:attrName>ppt_x</p:attrName>
                                        </p:attrNameLst>
                                      </p:cBhvr>
                                      <p:tavLst>
                                        <p:tav tm="0">
                                          <p:val>
                                            <p:strVal val="#ppt_x"/>
                                          </p:val>
                                        </p:tav>
                                        <p:tav tm="100000">
                                          <p:val>
                                            <p:strVal val="#ppt_x"/>
                                          </p:val>
                                        </p:tav>
                                      </p:tavLst>
                                    </p:anim>
                                    <p:anim calcmode="lin" valueType="num">
                                      <p:cBhvr additive="base">
                                        <p:cTn id="19" dur="500" fill="hold"/>
                                        <p:tgtEl>
                                          <p:spTgt spid="167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idx="1"/>
          </p:nvPr>
        </p:nvSpPr>
        <p:spPr bwMode="auto">
          <a:xfrm>
            <a:off x="788988" y="1489075"/>
            <a:ext cx="7993062" cy="4319588"/>
          </a:xfrm>
          <a:solidFill>
            <a:srgbClr val="FFCC99"/>
          </a:solidFill>
          <a:ln>
            <a:solidFill>
              <a:srgbClr val="FFCC99"/>
            </a:solidFill>
            <a:miter lim="800000"/>
          </a:ln>
        </p:spPr>
        <p:txBody>
          <a:bodyPr vert="horz" wrap="square" lIns="91440" tIns="45720" rIns="91440" bIns="45720" numCol="1" anchor="t" anchorCtr="0" compatLnSpc="1"/>
          <a:lstStyle/>
          <a:p>
            <a:pPr eaLnBrk="1" hangingPunct="1">
              <a:lnSpc>
                <a:spcPct val="110000"/>
              </a:lnSpc>
              <a:buFontTx/>
              <a:buNone/>
            </a:pPr>
            <a:r>
              <a:rPr lang="en-US" altLang="zh-CN" sz="2400" b="1" smtClean="0"/>
              <a:t>             </a:t>
            </a:r>
            <a:r>
              <a:rPr lang="zh-CN" altLang="en-US" sz="2400" b="1" smtClean="0"/>
              <a:t>面对这样的困难，卢瑟福还是勇敢地宣布了他的原子模型</a:t>
            </a:r>
            <a:r>
              <a:rPr lang="en-US" altLang="zh-CN" sz="2400" b="1" smtClean="0"/>
              <a:t>:</a:t>
            </a:r>
            <a:endParaRPr lang="en-US" altLang="zh-CN" sz="2400" b="1" smtClean="0"/>
          </a:p>
          <a:p>
            <a:pPr eaLnBrk="1" hangingPunct="1">
              <a:lnSpc>
                <a:spcPct val="110000"/>
              </a:lnSpc>
              <a:buFontTx/>
              <a:buNone/>
            </a:pPr>
            <a:r>
              <a:rPr lang="en-US" altLang="zh-CN" sz="2400" b="1" smtClean="0"/>
              <a:t>            </a:t>
            </a:r>
            <a:r>
              <a:rPr lang="en-US" altLang="zh-CN" sz="2400" b="1" smtClean="0">
                <a:latin typeface="宋体" panose="02010600030101010101" pitchFamily="2" charset="-122"/>
                <a:ea typeface="楷体_GB2312" pitchFamily="49" charset="-122"/>
              </a:rPr>
              <a:t>“</a:t>
            </a:r>
            <a:r>
              <a:rPr lang="zh-CN" altLang="en-US" sz="2400" b="1" smtClean="0">
                <a:latin typeface="楷体_GB2312" pitchFamily="49" charset="-122"/>
                <a:ea typeface="楷体_GB2312" pitchFamily="49" charset="-122"/>
              </a:rPr>
              <a:t>关于所提的原子稳定性问题，现阶段尚未考虑进行研究</a:t>
            </a:r>
            <a:r>
              <a:rPr lang="en-US" altLang="zh-CN" sz="2400" b="1" smtClean="0">
                <a:latin typeface="宋体" panose="02010600030101010101" pitchFamily="2" charset="-122"/>
                <a:ea typeface="楷体_GB2312" pitchFamily="49" charset="-122"/>
              </a:rPr>
              <a:t>……</a:t>
            </a:r>
            <a:r>
              <a:rPr lang="zh-CN" altLang="en-US" sz="2400" b="1" smtClean="0">
                <a:latin typeface="楷体_GB2312" pitchFamily="49" charset="-122"/>
                <a:ea typeface="楷体_GB2312" pitchFamily="49" charset="-122"/>
              </a:rPr>
              <a:t>但是，我们的科学事业除了今天还有明天！</a:t>
            </a:r>
            <a:r>
              <a:rPr lang="zh-CN" altLang="en-US" sz="2400" b="1" smtClean="0">
                <a:latin typeface="宋体" panose="02010600030101010101" pitchFamily="2" charset="-122"/>
                <a:ea typeface="楷体_GB2312" pitchFamily="49" charset="-122"/>
              </a:rPr>
              <a:t>”</a:t>
            </a:r>
            <a:endParaRPr lang="zh-CN" altLang="en-US" sz="2400" b="1" smtClean="0">
              <a:latin typeface="楷体_GB2312" pitchFamily="49" charset="-122"/>
              <a:ea typeface="楷体_GB2312" pitchFamily="49" charset="-122"/>
            </a:endParaRPr>
          </a:p>
          <a:p>
            <a:pPr eaLnBrk="1" hangingPunct="1">
              <a:lnSpc>
                <a:spcPct val="110000"/>
              </a:lnSpc>
              <a:buFontTx/>
              <a:buNone/>
            </a:pPr>
            <a:r>
              <a:rPr lang="zh-CN" altLang="en-US" sz="2400" b="1" smtClean="0">
                <a:latin typeface="楷体_GB2312" pitchFamily="49" charset="-122"/>
                <a:ea typeface="楷体_GB2312" pitchFamily="49" charset="-122"/>
              </a:rPr>
              <a:t>      </a:t>
            </a:r>
            <a:r>
              <a:rPr lang="zh-CN" altLang="en-US" sz="2400" b="1" smtClean="0">
                <a:latin typeface="宋体" panose="02010600030101010101" pitchFamily="2" charset="-122"/>
                <a:ea typeface="楷体_GB2312" pitchFamily="49" charset="-122"/>
              </a:rPr>
              <a:t>“</a:t>
            </a:r>
            <a:r>
              <a:rPr lang="zh-CN" altLang="en-US" sz="2400" b="1" smtClean="0">
                <a:latin typeface="楷体_GB2312" pitchFamily="49" charset="-122"/>
                <a:ea typeface="楷体_GB2312" pitchFamily="49" charset="-122"/>
              </a:rPr>
              <a:t>显然，原子的稳定性与原子精细结构有关，并且与其中带电粒子的运动有关。</a:t>
            </a:r>
            <a:r>
              <a:rPr lang="zh-CN" altLang="en-US" sz="2400" b="1" smtClean="0">
                <a:latin typeface="宋体" panose="02010600030101010101" pitchFamily="2" charset="-122"/>
                <a:ea typeface="楷体_GB2312" pitchFamily="49" charset="-122"/>
              </a:rPr>
              <a:t>”</a:t>
            </a:r>
            <a:r>
              <a:rPr lang="zh-CN" altLang="en-US" b="1" smtClean="0">
                <a:latin typeface="楷体_GB2312" pitchFamily="49" charset="-122"/>
                <a:ea typeface="楷体_GB2312" pitchFamily="49" charset="-122"/>
              </a:rPr>
              <a:t> </a:t>
            </a:r>
            <a:endParaRPr lang="zh-CN" altLang="en-US" b="1" smtClean="0">
              <a:latin typeface="楷体_GB2312" pitchFamily="49" charset="-122"/>
              <a:ea typeface="楷体_GB2312" pitchFamily="49" charset="-122"/>
            </a:endParaRPr>
          </a:p>
        </p:txBody>
      </p:sp>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050"/>
          <p:cNvSpPr txBox="1">
            <a:spLocks noChangeArrowheads="1"/>
          </p:cNvSpPr>
          <p:nvPr/>
        </p:nvSpPr>
        <p:spPr bwMode="auto">
          <a:xfrm>
            <a:off x="609600" y="914400"/>
            <a:ext cx="2439988" cy="460375"/>
          </a:xfrm>
          <a:prstGeom prst="rect">
            <a:avLst/>
          </a:prstGeom>
          <a:noFill/>
          <a:ln w="9525">
            <a:noFill/>
            <a:miter lim="800000"/>
          </a:ln>
        </p:spPr>
        <p:txBody>
          <a:bodyPr wrap="none">
            <a:spAutoFit/>
          </a:bodyPr>
          <a:lstStyle/>
          <a:p>
            <a:r>
              <a:rPr lang="zh-CN" altLang="en-US" b="1"/>
              <a:t>三 </a:t>
            </a:r>
            <a:r>
              <a:rPr lang="en-US" altLang="zh-CN" b="1"/>
              <a:t>N.Bohr</a:t>
            </a:r>
            <a:r>
              <a:rPr lang="zh-CN" altLang="en-US" b="1"/>
              <a:t>模型：</a:t>
            </a:r>
            <a:endParaRPr lang="zh-CN" altLang="en-US"/>
          </a:p>
        </p:txBody>
      </p:sp>
      <p:pic>
        <p:nvPicPr>
          <p:cNvPr id="77827" name="Picture 2051" descr="atom-b-model"/>
          <p:cNvPicPr>
            <a:picLocks noChangeAspect="1" noChangeArrowheads="1"/>
          </p:cNvPicPr>
          <p:nvPr/>
        </p:nvPicPr>
        <p:blipFill>
          <a:blip r:embed="rId1">
            <a:lum contrast="-6000"/>
          </a:blip>
          <a:srcRect/>
          <a:stretch>
            <a:fillRect/>
          </a:stretch>
        </p:blipFill>
        <p:spPr bwMode="auto">
          <a:xfrm>
            <a:off x="179388" y="3141663"/>
            <a:ext cx="8534400" cy="3048000"/>
          </a:xfrm>
          <a:prstGeom prst="rect">
            <a:avLst/>
          </a:prstGeom>
          <a:noFill/>
          <a:ln w="9525">
            <a:noFill/>
            <a:miter lim="800000"/>
            <a:headEnd/>
            <a:tailEnd/>
          </a:ln>
        </p:spPr>
      </p:pic>
      <p:pic>
        <p:nvPicPr>
          <p:cNvPr id="14339" name="Picture 2053" descr="N"/>
          <p:cNvPicPr>
            <a:picLocks noChangeAspect="1" noChangeArrowheads="1"/>
          </p:cNvPicPr>
          <p:nvPr/>
        </p:nvPicPr>
        <p:blipFill>
          <a:blip r:embed="rId2"/>
          <a:srcRect/>
          <a:stretch>
            <a:fillRect/>
          </a:stretch>
        </p:blipFill>
        <p:spPr bwMode="auto">
          <a:xfrm>
            <a:off x="3635375" y="549275"/>
            <a:ext cx="1971675" cy="25146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0-#ppt_w/2"/>
                                          </p:val>
                                        </p:tav>
                                        <p:tav tm="100000">
                                          <p:val>
                                            <p:strVal val="#ppt_x"/>
                                          </p:val>
                                        </p:tav>
                                      </p:tavLst>
                                    </p:anim>
                                    <p:anim calcmode="lin" valueType="num">
                                      <p:cBhvr additive="base">
                                        <p:cTn id="8" dur="500" fill="hold"/>
                                        <p:tgtEl>
                                          <p:spTgt spid="778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Effect transition="in" filter="blinds(horizontal)">
                                      <p:cBhvr>
                                        <p:cTn id="13"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idx="1"/>
          </p:nvPr>
        </p:nvSpPr>
        <p:spPr bwMode="auto">
          <a:xfrm>
            <a:off x="611188" y="404813"/>
            <a:ext cx="7772400" cy="3673475"/>
          </a:xfrm>
          <a:solidFill>
            <a:srgbClr val="FFCC99"/>
          </a:solidFill>
          <a:ln>
            <a:solidFill>
              <a:srgbClr val="000000"/>
            </a:solidFill>
            <a:miter lim="800000"/>
          </a:ln>
        </p:spPr>
        <p:txBody>
          <a:bodyPr vert="horz" wrap="square" lIns="91440" tIns="45720" rIns="91440" bIns="45720" numCol="1" anchor="t" anchorCtr="0" compatLnSpc="1"/>
          <a:lstStyle/>
          <a:p>
            <a:pPr eaLnBrk="1" hangingPunct="1">
              <a:buFontTx/>
              <a:buNone/>
            </a:pPr>
            <a:r>
              <a:rPr lang="en-US" altLang="zh-CN" sz="2800" smtClean="0">
                <a:latin typeface="黑体" panose="02010609060101010101" pitchFamily="49" charset="-122"/>
                <a:ea typeface="黑体" panose="02010609060101010101" pitchFamily="49" charset="-122"/>
              </a:rPr>
              <a:t>  </a:t>
            </a:r>
            <a:r>
              <a:rPr lang="zh-CN" altLang="en-US" sz="2800" smtClean="0">
                <a:latin typeface="黑体" panose="02010609060101010101" pitchFamily="49" charset="-122"/>
                <a:ea typeface="黑体" panose="02010609060101010101" pitchFamily="49" charset="-122"/>
              </a:rPr>
              <a:t>行星模型的鉴赏家</a:t>
            </a:r>
            <a:endParaRPr lang="zh-CN" altLang="en-US" sz="2800" smtClean="0">
              <a:latin typeface="黑体" panose="02010609060101010101" pitchFamily="49" charset="-122"/>
              <a:ea typeface="黑体" panose="02010609060101010101" pitchFamily="49" charset="-122"/>
            </a:endParaRPr>
          </a:p>
          <a:p>
            <a:pPr eaLnBrk="1" hangingPunct="1">
              <a:buFontTx/>
              <a:buNone/>
            </a:pPr>
            <a:r>
              <a:rPr lang="zh-CN" altLang="en-US" b="1" smtClean="0"/>
              <a:t>   </a:t>
            </a:r>
            <a:r>
              <a:rPr lang="zh-CN" altLang="en-US" sz="2400" b="1" smtClean="0">
                <a:latin typeface="宋体" panose="02010600030101010101" pitchFamily="2" charset="-122"/>
              </a:rPr>
              <a:t>谁是卢瑟福濒临失败的原子模型的救星呢？</a:t>
            </a:r>
            <a:endParaRPr lang="zh-CN" altLang="en-US" sz="2400" b="1" smtClean="0">
              <a:latin typeface="宋体" panose="02010600030101010101" pitchFamily="2" charset="-122"/>
            </a:endParaRPr>
          </a:p>
          <a:p>
            <a:pPr eaLnBrk="1" hangingPunct="1">
              <a:buFontTx/>
              <a:buNone/>
            </a:pPr>
            <a:r>
              <a:rPr lang="zh-CN" altLang="en-US" sz="2400" b="1" smtClean="0">
                <a:latin typeface="宋体" panose="02010600030101010101" pitchFamily="2" charset="-122"/>
              </a:rPr>
              <a:t>  不是他自己，而是尼尔斯</a:t>
            </a:r>
            <a:r>
              <a:rPr lang="en-US" altLang="zh-CN" sz="2400" b="1" smtClean="0">
                <a:latin typeface="宋体" panose="02010600030101010101" pitchFamily="2" charset="-122"/>
              </a:rPr>
              <a:t>·</a:t>
            </a:r>
            <a:r>
              <a:rPr lang="zh-CN" altLang="en-US" sz="2400" b="1" smtClean="0">
                <a:latin typeface="宋体" panose="02010600030101010101" pitchFamily="2" charset="-122"/>
              </a:rPr>
              <a:t>玻尔。</a:t>
            </a:r>
            <a:endParaRPr lang="zh-CN" altLang="en-US" sz="2400" b="1" smtClean="0">
              <a:latin typeface="宋体" panose="02010600030101010101" pitchFamily="2" charset="-122"/>
            </a:endParaRPr>
          </a:p>
          <a:p>
            <a:pPr eaLnBrk="1" hangingPunct="1">
              <a:buFontTx/>
              <a:buNone/>
            </a:pPr>
            <a:r>
              <a:rPr lang="zh-CN" altLang="en-US" sz="2400" b="1" smtClean="0">
                <a:latin typeface="宋体" panose="02010600030101010101" pitchFamily="2" charset="-122"/>
              </a:rPr>
              <a:t>  后来，史学家问过玻尔：</a:t>
            </a:r>
            <a:endParaRPr lang="zh-CN" altLang="en-US" sz="2400" b="1" smtClean="0">
              <a:latin typeface="宋体" panose="02010600030101010101" pitchFamily="2" charset="-122"/>
            </a:endParaRPr>
          </a:p>
          <a:p>
            <a:pPr eaLnBrk="1" hangingPunct="1">
              <a:buFontTx/>
              <a:buNone/>
            </a:pPr>
            <a:r>
              <a:rPr lang="zh-CN" altLang="en-US" sz="2400" b="1" smtClean="0">
                <a:latin typeface="宋体" panose="02010600030101010101" pitchFamily="2" charset="-122"/>
              </a:rPr>
              <a:t>  “当时是不是只有你一个人感兴趣呢？”</a:t>
            </a:r>
            <a:endParaRPr lang="zh-CN" altLang="en-US" sz="2400" b="1" smtClean="0">
              <a:latin typeface="宋体" panose="02010600030101010101" pitchFamily="2" charset="-122"/>
            </a:endParaRPr>
          </a:p>
          <a:p>
            <a:pPr eaLnBrk="1" hangingPunct="1">
              <a:buFontTx/>
              <a:buNone/>
            </a:pPr>
            <a:r>
              <a:rPr lang="zh-CN" altLang="en-US" sz="2400" b="1" smtClean="0">
                <a:latin typeface="宋体" panose="02010600030101010101" pitchFamily="2" charset="-122"/>
              </a:rPr>
              <a:t>  玻尔回答说：</a:t>
            </a:r>
            <a:endParaRPr lang="zh-CN" altLang="en-US" sz="2400" b="1" smtClean="0">
              <a:latin typeface="宋体" panose="02010600030101010101" pitchFamily="2" charset="-122"/>
            </a:endParaRPr>
          </a:p>
          <a:p>
            <a:pPr eaLnBrk="1" hangingPunct="1">
              <a:buFontTx/>
              <a:buNone/>
            </a:pPr>
            <a:r>
              <a:rPr lang="zh-CN" altLang="en-US" sz="2400" b="1" smtClean="0">
                <a:latin typeface="宋体" panose="02010600030101010101" pitchFamily="2" charset="-122"/>
              </a:rPr>
              <a:t>  “是的，不过你们知道，我主要不是感兴趣，我只是相信它。” </a:t>
            </a:r>
            <a:endParaRPr lang="zh-CN" altLang="en-US" sz="2400" b="1" smtClean="0">
              <a:latin typeface="宋体" panose="02010600030101010101" pitchFamily="2" charset="-122"/>
            </a:endParaRPr>
          </a:p>
        </p:txBody>
      </p:sp>
      <p:pic>
        <p:nvPicPr>
          <p:cNvPr id="182275" name="Picture 3" descr="玻尔"/>
          <p:cNvPicPr>
            <a:picLocks noChangeAspect="1" noChangeArrowheads="1"/>
          </p:cNvPicPr>
          <p:nvPr/>
        </p:nvPicPr>
        <p:blipFill>
          <a:blip r:embed="rId1"/>
          <a:srcRect/>
          <a:stretch>
            <a:fillRect/>
          </a:stretch>
        </p:blipFill>
        <p:spPr bwMode="auto">
          <a:xfrm>
            <a:off x="611188" y="4149725"/>
            <a:ext cx="1746250" cy="2492375"/>
          </a:xfrm>
          <a:prstGeom prst="rect">
            <a:avLst/>
          </a:prstGeom>
          <a:noFill/>
          <a:ln w="9525">
            <a:noFill/>
            <a:miter lim="800000"/>
            <a:headEnd/>
            <a:tailEnd/>
          </a:ln>
        </p:spPr>
      </p:pic>
      <p:sp>
        <p:nvSpPr>
          <p:cNvPr id="182276" name="Text Box 4"/>
          <p:cNvSpPr txBox="1">
            <a:spLocks noChangeArrowheads="1"/>
          </p:cNvSpPr>
          <p:nvPr/>
        </p:nvSpPr>
        <p:spPr bwMode="auto">
          <a:xfrm>
            <a:off x="2411413" y="4149725"/>
            <a:ext cx="6408737" cy="2225675"/>
          </a:xfrm>
          <a:prstGeom prst="rect">
            <a:avLst/>
          </a:prstGeom>
          <a:noFill/>
          <a:ln w="9525">
            <a:noFill/>
            <a:miter lim="800000"/>
          </a:ln>
        </p:spPr>
        <p:txBody>
          <a:bodyPr>
            <a:spAutoFit/>
          </a:bodyPr>
          <a:lstStyle/>
          <a:p>
            <a:pPr>
              <a:spcBef>
                <a:spcPct val="50000"/>
              </a:spcBef>
            </a:pPr>
            <a:r>
              <a:rPr lang="en-US" altLang="zh-CN" sz="2000" b="1"/>
              <a:t>        </a:t>
            </a:r>
            <a:r>
              <a:rPr lang="zh-CN" altLang="en-US" sz="2000" b="1"/>
              <a:t>玻尔（</a:t>
            </a:r>
            <a:r>
              <a:rPr lang="en-US" altLang="zh-CN" sz="2000" b="1"/>
              <a:t>1885</a:t>
            </a:r>
            <a:r>
              <a:rPr lang="zh-CN" altLang="en-US" sz="2000" b="1"/>
              <a:t>－</a:t>
            </a:r>
            <a:r>
              <a:rPr lang="en-US" altLang="zh-CN" sz="2000" b="1"/>
              <a:t>1962</a:t>
            </a:r>
            <a:r>
              <a:rPr lang="zh-CN" altLang="en-US" sz="2000" b="1"/>
              <a:t>），丹麦物理学家，哥本哈根学派的创始人，量子物理学的奠基者之一。</a:t>
            </a:r>
            <a:r>
              <a:rPr lang="en-US" altLang="zh-CN" sz="2000" b="1"/>
              <a:t>1916</a:t>
            </a:r>
            <a:r>
              <a:rPr lang="zh-CN" altLang="en-US" sz="2000" b="1"/>
              <a:t>年任哥本哈根大学物理学教授；</a:t>
            </a:r>
            <a:r>
              <a:rPr lang="en-US" altLang="zh-CN" sz="2000" b="1"/>
              <a:t>1917</a:t>
            </a:r>
            <a:r>
              <a:rPr lang="zh-CN" altLang="en-US" sz="2000" b="1"/>
              <a:t>年当选为丹麦皇家科学院院士；</a:t>
            </a:r>
            <a:r>
              <a:rPr lang="en-US" altLang="zh-CN" sz="2000" b="1"/>
              <a:t>1922</a:t>
            </a:r>
            <a:r>
              <a:rPr lang="zh-CN" altLang="en-US" sz="2000" b="1"/>
              <a:t>年荣获诺贝尔物理学奖；</a:t>
            </a:r>
            <a:r>
              <a:rPr lang="en-US" altLang="zh-CN" sz="2000" b="1"/>
              <a:t>1939</a:t>
            </a:r>
            <a:r>
              <a:rPr lang="zh-CN" altLang="en-US" sz="2000" b="1"/>
              <a:t>年任丹麦皇家科学院院长；</a:t>
            </a:r>
            <a:r>
              <a:rPr lang="en-US" altLang="zh-CN" sz="2000" b="1"/>
              <a:t>1944</a:t>
            </a:r>
            <a:r>
              <a:rPr lang="zh-CN" altLang="en-US" sz="2000" b="1"/>
              <a:t>年玻尔在美国参加了和原子弹有关的理论研究；</a:t>
            </a:r>
            <a:r>
              <a:rPr lang="en-US" altLang="zh-CN" sz="2000" b="1"/>
              <a:t>1947</a:t>
            </a:r>
            <a:r>
              <a:rPr lang="zh-CN" altLang="en-US" sz="2000" b="1"/>
              <a:t>年丹麦政府为了表彰玻尔的功绩，封他为</a:t>
            </a:r>
            <a:r>
              <a:rPr lang="zh-CN" altLang="en-US" sz="2000" b="1">
                <a:latin typeface="宋体" panose="02010600030101010101" pitchFamily="2" charset="-122"/>
              </a:rPr>
              <a:t>“</a:t>
            </a:r>
            <a:r>
              <a:rPr lang="zh-CN" altLang="en-US" sz="2000" b="1"/>
              <a:t>骑象勋爵</a:t>
            </a:r>
            <a:r>
              <a:rPr lang="zh-CN" altLang="en-US" sz="2000" b="1">
                <a:latin typeface="宋体" panose="02010600030101010101" pitchFamily="2" charset="-122"/>
              </a:rPr>
              <a:t>”</a:t>
            </a:r>
            <a:r>
              <a:rPr lang="zh-CN" altLang="en-US" sz="2000" b="1"/>
              <a:t>。 </a:t>
            </a:r>
            <a:endParaRPr lang="zh-CN" altLang="en-US" sz="2000" b="1"/>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2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22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2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2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22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22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82275"/>
                                        </p:tgtEl>
                                        <p:attrNameLst>
                                          <p:attrName>style.visibility</p:attrName>
                                        </p:attrNameLst>
                                      </p:cBhvr>
                                      <p:to>
                                        <p:strVal val="visible"/>
                                      </p:to>
                                    </p:set>
                                    <p:animEffect transition="in" filter="checkerboard(across)">
                                      <p:cBhvr>
                                        <p:cTn id="35" dur="500"/>
                                        <p:tgtEl>
                                          <p:spTgt spid="18227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82276"/>
                                        </p:tgtEl>
                                        <p:attrNameLst>
                                          <p:attrName>style.visibility</p:attrName>
                                        </p:attrNameLst>
                                      </p:cBhvr>
                                      <p:to>
                                        <p:strVal val="visible"/>
                                      </p:to>
                                    </p:set>
                                    <p:animEffect transition="in" filter="checkerboard(across)">
                                      <p:cBhvr>
                                        <p:cTn id="38"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build="p"/>
      <p:bldP spid="18227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Text Box 2"/>
          <p:cNvSpPr txBox="1">
            <a:spLocks noChangeArrowheads="1"/>
          </p:cNvSpPr>
          <p:nvPr/>
        </p:nvSpPr>
        <p:spPr bwMode="auto">
          <a:xfrm>
            <a:off x="0" y="0"/>
            <a:ext cx="9144000" cy="549275"/>
          </a:xfrm>
          <a:prstGeom prst="rect">
            <a:avLst/>
          </a:prstGeom>
          <a:noFill/>
          <a:ln w="9525">
            <a:noFill/>
            <a:miter lim="800000"/>
          </a:ln>
          <a:effectLst>
            <a:outerShdw dist="35921" dir="2700000" algn="ctr" rotWithShape="0">
              <a:schemeClr val="bg2"/>
            </a:outerShdw>
          </a:effectLst>
        </p:spPr>
        <p:txBody>
          <a:bodyPr>
            <a:spAutoFit/>
          </a:bodyPr>
          <a:lstStyle/>
          <a:p>
            <a:pPr>
              <a:spcBef>
                <a:spcPct val="50000"/>
              </a:spcBef>
            </a:pPr>
            <a:r>
              <a:rPr lang="en-US" altLang="zh-CN" sz="3000" b="1" i="0" dirty="0" smtClean="0">
                <a:solidFill>
                  <a:srgbClr val="0000FF"/>
                </a:solidFill>
              </a:rPr>
              <a:t>§24-1  </a:t>
            </a:r>
            <a:r>
              <a:rPr lang="zh-CN" altLang="en-US" sz="3000" b="1" i="0" dirty="0">
                <a:solidFill>
                  <a:srgbClr val="0000FF"/>
                </a:solidFill>
              </a:rPr>
              <a:t>氢原子光谱  玻尔的氢原子理论</a:t>
            </a:r>
            <a:endParaRPr lang="zh-CN" altLang="en-US" sz="3000" b="1" i="0" dirty="0">
              <a:solidFill>
                <a:srgbClr val="0000FF"/>
              </a:solidFill>
            </a:endParaRPr>
          </a:p>
        </p:txBody>
      </p:sp>
      <p:sp>
        <p:nvSpPr>
          <p:cNvPr id="169987" name="Text Box 3"/>
          <p:cNvSpPr txBox="1">
            <a:spLocks noChangeArrowheads="1"/>
          </p:cNvSpPr>
          <p:nvPr/>
        </p:nvSpPr>
        <p:spPr bwMode="auto">
          <a:xfrm>
            <a:off x="533400" y="609600"/>
            <a:ext cx="4533900" cy="523220"/>
          </a:xfrm>
          <a:prstGeom prst="rect">
            <a:avLst/>
          </a:prstGeom>
          <a:noFill/>
          <a:ln w="9525">
            <a:noFill/>
            <a:miter lim="800000"/>
          </a:ln>
          <a:effectLst>
            <a:outerShdw dist="35921" dir="2700000" algn="ctr" rotWithShape="0">
              <a:schemeClr val="bg2"/>
            </a:outerShdw>
          </a:effectLst>
        </p:spPr>
        <p:txBody>
          <a:bodyPr wrap="square">
            <a:spAutoFit/>
          </a:bodyPr>
          <a:lstStyle/>
          <a:p>
            <a:pPr>
              <a:spcBef>
                <a:spcPct val="50000"/>
              </a:spcBef>
            </a:pPr>
            <a:r>
              <a:rPr lang="en-US" altLang="zh-CN" b="1" dirty="0">
                <a:solidFill>
                  <a:srgbClr val="FF0000"/>
                </a:solidFill>
                <a:latin typeface="宋体" panose="02010600030101010101" pitchFamily="2" charset="-122"/>
              </a:rPr>
              <a:t>1. </a:t>
            </a:r>
            <a:r>
              <a:rPr lang="zh-CN" altLang="en-US" b="1" dirty="0">
                <a:solidFill>
                  <a:srgbClr val="FF0000"/>
                </a:solidFill>
                <a:latin typeface="宋体" panose="02010600030101010101" pitchFamily="2" charset="-122"/>
              </a:rPr>
              <a:t>氢原子光谱的规律性 </a:t>
            </a:r>
            <a:endParaRPr lang="zh-CN" altLang="en-US" b="1" dirty="0">
              <a:solidFill>
                <a:srgbClr val="FF0000"/>
              </a:solidFill>
              <a:latin typeface="宋体" panose="02010600030101010101" pitchFamily="2" charset="-122"/>
            </a:endParaRPr>
          </a:p>
        </p:txBody>
      </p:sp>
      <p:sp>
        <p:nvSpPr>
          <p:cNvPr id="169988" name="Text Box 4"/>
          <p:cNvSpPr txBox="1">
            <a:spLocks noChangeArrowheads="1"/>
          </p:cNvSpPr>
          <p:nvPr/>
        </p:nvSpPr>
        <p:spPr bwMode="auto">
          <a:xfrm>
            <a:off x="179388" y="1412875"/>
            <a:ext cx="6840537" cy="519113"/>
          </a:xfrm>
          <a:prstGeom prst="rect">
            <a:avLst/>
          </a:prstGeom>
          <a:noFill/>
          <a:ln w="9525">
            <a:noFill/>
            <a:miter lim="800000"/>
          </a:ln>
        </p:spPr>
        <p:txBody>
          <a:bodyPr>
            <a:spAutoFit/>
          </a:bodyPr>
          <a:lstStyle/>
          <a:p>
            <a:pPr>
              <a:spcBef>
                <a:spcPct val="50000"/>
              </a:spcBef>
            </a:pPr>
            <a:r>
              <a:rPr lang="en-US" altLang="zh-CN" sz="2800" b="1">
                <a:solidFill>
                  <a:srgbClr val="000066"/>
                </a:solidFill>
              </a:rPr>
              <a:t>         </a:t>
            </a:r>
            <a:r>
              <a:rPr lang="zh-CN" altLang="en-US" sz="2800" b="1">
                <a:solidFill>
                  <a:srgbClr val="000066"/>
                </a:solidFill>
                <a:latin typeface="楷体_GB2312" pitchFamily="49" charset="-122"/>
                <a:ea typeface="楷体_GB2312" pitchFamily="49" charset="-122"/>
              </a:rPr>
              <a:t>原子发光是重要的原子现象之一。</a:t>
            </a:r>
            <a:endParaRPr lang="zh-CN" altLang="en-US" sz="2800" b="1">
              <a:solidFill>
                <a:srgbClr val="000066"/>
              </a:solidFill>
              <a:latin typeface="楷体_GB2312" pitchFamily="49" charset="-122"/>
              <a:ea typeface="楷体_GB2312" pitchFamily="49" charset="-122"/>
            </a:endParaRPr>
          </a:p>
        </p:txBody>
      </p:sp>
      <p:pic>
        <p:nvPicPr>
          <p:cNvPr id="169997" name="Picture 13" descr="tu17-15"/>
          <p:cNvPicPr>
            <a:picLocks noChangeAspect="1" noChangeArrowheads="1"/>
          </p:cNvPicPr>
          <p:nvPr/>
        </p:nvPicPr>
        <p:blipFill>
          <a:blip r:embed="rId1"/>
          <a:srcRect/>
          <a:stretch>
            <a:fillRect/>
          </a:stretch>
        </p:blipFill>
        <p:spPr bwMode="auto">
          <a:xfrm>
            <a:off x="684213" y="3573463"/>
            <a:ext cx="3438525" cy="409575"/>
          </a:xfrm>
          <a:prstGeom prst="rect">
            <a:avLst/>
          </a:prstGeom>
          <a:noFill/>
          <a:ln w="9525">
            <a:noFill/>
            <a:miter lim="800000"/>
            <a:headEnd/>
            <a:tailEnd/>
          </a:ln>
        </p:spPr>
      </p:pic>
      <p:sp>
        <p:nvSpPr>
          <p:cNvPr id="169998" name="Text Box 14"/>
          <p:cNvSpPr txBox="1">
            <a:spLocks noChangeArrowheads="1"/>
          </p:cNvSpPr>
          <p:nvPr/>
        </p:nvSpPr>
        <p:spPr bwMode="auto">
          <a:xfrm>
            <a:off x="468313" y="2349500"/>
            <a:ext cx="3240087" cy="457200"/>
          </a:xfrm>
          <a:prstGeom prst="rect">
            <a:avLst/>
          </a:prstGeom>
          <a:noFill/>
          <a:ln w="9525">
            <a:noFill/>
            <a:miter lim="800000"/>
          </a:ln>
        </p:spPr>
        <p:txBody>
          <a:bodyPr>
            <a:spAutoFit/>
          </a:bodyPr>
          <a:lstStyle/>
          <a:p>
            <a:r>
              <a:rPr lang="en-US" altLang="zh-CN"/>
              <a:t>   </a:t>
            </a:r>
            <a:r>
              <a:rPr lang="en-US" altLang="zh-CN" b="1"/>
              <a:t>1885</a:t>
            </a:r>
            <a:r>
              <a:rPr lang="zh-CN" altLang="en-US" b="1"/>
              <a:t>年，巴尔末公式：</a:t>
            </a:r>
            <a:endParaRPr lang="zh-CN" altLang="en-US"/>
          </a:p>
        </p:txBody>
      </p:sp>
      <p:pic>
        <p:nvPicPr>
          <p:cNvPr id="169999" name="Picture 15" descr="wl2101"/>
          <p:cNvPicPr>
            <a:picLocks noChangeAspect="1" noChangeArrowheads="1"/>
          </p:cNvPicPr>
          <p:nvPr/>
        </p:nvPicPr>
        <p:blipFill>
          <a:blip r:embed="rId2"/>
          <a:srcRect/>
          <a:stretch>
            <a:fillRect/>
          </a:stretch>
        </p:blipFill>
        <p:spPr bwMode="auto">
          <a:xfrm>
            <a:off x="468313" y="4221163"/>
            <a:ext cx="6484937" cy="2017712"/>
          </a:xfrm>
          <a:prstGeom prst="rect">
            <a:avLst/>
          </a:prstGeom>
          <a:noFill/>
          <a:ln w="9525">
            <a:noFill/>
            <a:miter lim="800000"/>
            <a:headEnd/>
            <a:tailEnd/>
          </a:ln>
        </p:spPr>
      </p:pic>
      <p:graphicFrame>
        <p:nvGraphicFramePr>
          <p:cNvPr id="170000" name="Object 16"/>
          <p:cNvGraphicFramePr/>
          <p:nvPr/>
        </p:nvGraphicFramePr>
        <p:xfrm>
          <a:off x="3924300" y="2205038"/>
          <a:ext cx="3962400" cy="1230312"/>
        </p:xfrm>
        <a:graphic>
          <a:graphicData uri="http://schemas.openxmlformats.org/presentationml/2006/ole">
            <mc:AlternateContent xmlns:mc="http://schemas.openxmlformats.org/markup-compatibility/2006">
              <mc:Choice xmlns:v="urn:schemas-microsoft-com:vml" Requires="v">
                <p:oleObj spid="_x0000_s3073" name="" r:id="rId3" imgW="95097600" imgH="29565600" progId="Equation.3">
                  <p:embed/>
                </p:oleObj>
              </mc:Choice>
              <mc:Fallback>
                <p:oleObj name="" r:id="rId3" imgW="95097600" imgH="29565600" progId="Equation.3">
                  <p:embed/>
                  <p:pic>
                    <p:nvPicPr>
                      <p:cNvPr id="0" name="Object 16"/>
                      <p:cNvPicPr/>
                      <p:nvPr/>
                    </p:nvPicPr>
                    <p:blipFill>
                      <a:blip r:embed="rId4"/>
                      <a:stretch>
                        <a:fillRect/>
                      </a:stretch>
                    </p:blipFill>
                    <p:spPr>
                      <a:xfrm>
                        <a:off x="3924300" y="2205038"/>
                        <a:ext cx="3962400" cy="1230312"/>
                      </a:xfrm>
                      <a:prstGeom prst="rect">
                        <a:avLst/>
                      </a:prstGeom>
                      <a:noFill/>
                      <a:ln w="9525" cap="flat" cmpd="sng">
                        <a:solidFill>
                          <a:srgbClr val="FF5050"/>
                        </a:solidFill>
                        <a:prstDash val="solid"/>
                        <a:miter/>
                        <a:headEnd type="none" w="med" len="med"/>
                        <a:tailEnd type="none" w="med" len="med"/>
                      </a:ln>
                    </p:spPr>
                  </p:pic>
                </p:oleObj>
              </mc:Fallback>
            </mc:AlternateContent>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transition="in" filter="randombar(horizontal)">
                                      <p:cBhvr>
                                        <p:cTn id="7" dur="500"/>
                                        <p:tgtEl>
                                          <p:spTgt spid="169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8">
                                            <p:txEl>
                                              <p:pRg st="0" end="0"/>
                                            </p:txEl>
                                          </p:spTgt>
                                        </p:tgtEl>
                                        <p:attrNameLst>
                                          <p:attrName>style.visibility</p:attrName>
                                        </p:attrNameLst>
                                      </p:cBhvr>
                                      <p:to>
                                        <p:strVal val="visible"/>
                                      </p:to>
                                    </p:set>
                                    <p:animEffect transition="in" filter="wipe(left)">
                                      <p:cBhvr>
                                        <p:cTn id="12" dur="500"/>
                                        <p:tgtEl>
                                          <p:spTgt spid="1699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69997"/>
                                        </p:tgtEl>
                                        <p:attrNameLst>
                                          <p:attrName>style.visibility</p:attrName>
                                        </p:attrNameLst>
                                      </p:cBhvr>
                                      <p:to>
                                        <p:strVal val="visible"/>
                                      </p:to>
                                    </p:set>
                                    <p:animEffect transition="in" filter="box(out)">
                                      <p:cBhvr>
                                        <p:cTn id="17" dur="500"/>
                                        <p:tgtEl>
                                          <p:spTgt spid="1699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9998"/>
                                        </p:tgtEl>
                                        <p:attrNameLst>
                                          <p:attrName>style.visibility</p:attrName>
                                        </p:attrNameLst>
                                      </p:cBhvr>
                                      <p:to>
                                        <p:strVal val="visible"/>
                                      </p:to>
                                    </p:set>
                                    <p:animEffect transition="in" filter="wipe(up)">
                                      <p:cBhvr>
                                        <p:cTn id="22" dur="500"/>
                                        <p:tgtEl>
                                          <p:spTgt spid="16999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9999"/>
                                        </p:tgtEl>
                                        <p:attrNameLst>
                                          <p:attrName>style.visibility</p:attrName>
                                        </p:attrNameLst>
                                      </p:cBhvr>
                                      <p:to>
                                        <p:strVal val="visible"/>
                                      </p:to>
                                    </p:set>
                                    <p:animEffect transition="in" filter="box(in)">
                                      <p:cBhvr>
                                        <p:cTn id="27" dur="500"/>
                                        <p:tgtEl>
                                          <p:spTgt spid="16999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nodeType="clickEffect">
                                  <p:stCondLst>
                                    <p:cond delay="0"/>
                                  </p:stCondLst>
                                  <p:childTnLst>
                                    <p:set>
                                      <p:cBhvr>
                                        <p:cTn id="31" dur="1" fill="hold">
                                          <p:stCondLst>
                                            <p:cond delay="0"/>
                                          </p:stCondLst>
                                        </p:cTn>
                                        <p:tgtEl>
                                          <p:spTgt spid="170000"/>
                                        </p:tgtEl>
                                        <p:attrNameLst>
                                          <p:attrName>style.visibility</p:attrName>
                                        </p:attrNameLst>
                                      </p:cBhvr>
                                      <p:to>
                                        <p:strVal val="visible"/>
                                      </p:to>
                                    </p:set>
                                    <p:animEffect transition="in" filter="randombar(vertical)">
                                      <p:cBhvr>
                                        <p:cTn id="32" dur="500"/>
                                        <p:tgtEl>
                                          <p:spTgt spid="170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p:bldP spid="169988" grpId="0" build="p"/>
      <p:bldP spid="16999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1014" name="Object 6"/>
          <p:cNvGraphicFramePr/>
          <p:nvPr/>
        </p:nvGraphicFramePr>
        <p:xfrm>
          <a:off x="755650" y="2060575"/>
          <a:ext cx="2654300" cy="1028700"/>
        </p:xfrm>
        <a:graphic>
          <a:graphicData uri="http://schemas.openxmlformats.org/presentationml/2006/ole">
            <mc:AlternateContent xmlns:mc="http://schemas.openxmlformats.org/markup-compatibility/2006">
              <mc:Choice xmlns:v="urn:schemas-microsoft-com:vml" Requires="v">
                <p:oleObj spid="_x0000_s4097" name="" r:id="rId1" imgW="63703200" imgH="24688800" progId="Equation.3">
                  <p:embed/>
                </p:oleObj>
              </mc:Choice>
              <mc:Fallback>
                <p:oleObj name="" r:id="rId1" imgW="63703200" imgH="24688800" progId="Equation.3">
                  <p:embed/>
                  <p:pic>
                    <p:nvPicPr>
                      <p:cNvPr id="0" name="Object 6"/>
                      <p:cNvPicPr/>
                      <p:nvPr/>
                    </p:nvPicPr>
                    <p:blipFill>
                      <a:blip r:embed="rId2"/>
                      <a:stretch>
                        <a:fillRect/>
                      </a:stretch>
                    </p:blipFill>
                    <p:spPr>
                      <a:xfrm>
                        <a:off x="755650" y="2060575"/>
                        <a:ext cx="2654300" cy="1028700"/>
                      </a:xfrm>
                      <a:prstGeom prst="rect">
                        <a:avLst/>
                      </a:prstGeom>
                      <a:noFill/>
                      <a:ln w="38100">
                        <a:noFill/>
                      </a:ln>
                    </p:spPr>
                  </p:pic>
                </p:oleObj>
              </mc:Fallback>
            </mc:AlternateContent>
          </a:graphicData>
        </a:graphic>
      </p:graphicFrame>
      <p:graphicFrame>
        <p:nvGraphicFramePr>
          <p:cNvPr id="171015" name="Object 7"/>
          <p:cNvGraphicFramePr/>
          <p:nvPr/>
        </p:nvGraphicFramePr>
        <p:xfrm>
          <a:off x="3995738" y="2276475"/>
          <a:ext cx="2019300" cy="444500"/>
        </p:xfrm>
        <a:graphic>
          <a:graphicData uri="http://schemas.openxmlformats.org/presentationml/2006/ole">
            <mc:AlternateContent xmlns:mc="http://schemas.openxmlformats.org/markup-compatibility/2006">
              <mc:Choice xmlns:v="urn:schemas-microsoft-com:vml" Requires="v">
                <p:oleObj spid="_x0000_s4098" name="" r:id="rId3" imgW="48463200" imgH="10668000" progId="Equation.3">
                  <p:embed/>
                </p:oleObj>
              </mc:Choice>
              <mc:Fallback>
                <p:oleObj name="" r:id="rId3" imgW="48463200" imgH="10668000" progId="Equation.3">
                  <p:embed/>
                  <p:pic>
                    <p:nvPicPr>
                      <p:cNvPr id="0" name="Object 7"/>
                      <p:cNvPicPr/>
                      <p:nvPr/>
                    </p:nvPicPr>
                    <p:blipFill>
                      <a:blip r:embed="rId4"/>
                      <a:stretch>
                        <a:fillRect/>
                      </a:stretch>
                    </p:blipFill>
                    <p:spPr>
                      <a:xfrm>
                        <a:off x="3995738" y="2276475"/>
                        <a:ext cx="2019300" cy="444500"/>
                      </a:xfrm>
                      <a:prstGeom prst="rect">
                        <a:avLst/>
                      </a:prstGeom>
                      <a:noFill/>
                      <a:ln w="38100">
                        <a:noFill/>
                      </a:ln>
                    </p:spPr>
                  </p:pic>
                </p:oleObj>
              </mc:Fallback>
            </mc:AlternateContent>
          </a:graphicData>
        </a:graphic>
      </p:graphicFrame>
      <p:graphicFrame>
        <p:nvGraphicFramePr>
          <p:cNvPr id="171016" name="Object 8"/>
          <p:cNvGraphicFramePr/>
          <p:nvPr/>
        </p:nvGraphicFramePr>
        <p:xfrm>
          <a:off x="3779838" y="2997200"/>
          <a:ext cx="4038600" cy="444500"/>
        </p:xfrm>
        <a:graphic>
          <a:graphicData uri="http://schemas.openxmlformats.org/presentationml/2006/ole">
            <mc:AlternateContent xmlns:mc="http://schemas.openxmlformats.org/markup-compatibility/2006">
              <mc:Choice xmlns:v="urn:schemas-microsoft-com:vml" Requires="v">
                <p:oleObj spid="_x0000_s4099" name="" r:id="rId5" imgW="96926400" imgH="10668000" progId="Equation.3">
                  <p:embed/>
                </p:oleObj>
              </mc:Choice>
              <mc:Fallback>
                <p:oleObj name="" r:id="rId5" imgW="96926400" imgH="10668000" progId="Equation.3">
                  <p:embed/>
                  <p:pic>
                    <p:nvPicPr>
                      <p:cNvPr id="0" name="Object 8"/>
                      <p:cNvPicPr/>
                      <p:nvPr/>
                    </p:nvPicPr>
                    <p:blipFill>
                      <a:blip r:embed="rId6"/>
                      <a:stretch>
                        <a:fillRect/>
                      </a:stretch>
                    </p:blipFill>
                    <p:spPr>
                      <a:xfrm>
                        <a:off x="3779838" y="2997200"/>
                        <a:ext cx="4038600" cy="444500"/>
                      </a:xfrm>
                      <a:prstGeom prst="rect">
                        <a:avLst/>
                      </a:prstGeom>
                      <a:noFill/>
                      <a:ln w="38100">
                        <a:noFill/>
                      </a:ln>
                    </p:spPr>
                  </p:pic>
                </p:oleObj>
              </mc:Fallback>
            </mc:AlternateContent>
          </a:graphicData>
        </a:graphic>
      </p:graphicFrame>
      <p:graphicFrame>
        <p:nvGraphicFramePr>
          <p:cNvPr id="171017" name="Object 9"/>
          <p:cNvGraphicFramePr/>
          <p:nvPr/>
        </p:nvGraphicFramePr>
        <p:xfrm>
          <a:off x="684213" y="4941888"/>
          <a:ext cx="3924300" cy="469900"/>
        </p:xfrm>
        <a:graphic>
          <a:graphicData uri="http://schemas.openxmlformats.org/presentationml/2006/ole">
            <mc:AlternateContent xmlns:mc="http://schemas.openxmlformats.org/markup-compatibility/2006">
              <mc:Choice xmlns:v="urn:schemas-microsoft-com:vml" Requires="v">
                <p:oleObj spid="_x0000_s4100" name="" r:id="rId7" imgW="94183200" imgH="11277600" progId="Equation.3">
                  <p:embed/>
                </p:oleObj>
              </mc:Choice>
              <mc:Fallback>
                <p:oleObj name="" r:id="rId7" imgW="94183200" imgH="11277600" progId="Equation.3">
                  <p:embed/>
                  <p:pic>
                    <p:nvPicPr>
                      <p:cNvPr id="0" name="Object 9"/>
                      <p:cNvPicPr/>
                      <p:nvPr/>
                    </p:nvPicPr>
                    <p:blipFill>
                      <a:blip r:embed="rId8"/>
                      <a:stretch>
                        <a:fillRect/>
                      </a:stretch>
                    </p:blipFill>
                    <p:spPr>
                      <a:xfrm>
                        <a:off x="684213" y="4941888"/>
                        <a:ext cx="3924300" cy="469900"/>
                      </a:xfrm>
                      <a:prstGeom prst="rect">
                        <a:avLst/>
                      </a:prstGeom>
                      <a:noFill/>
                      <a:ln w="38100">
                        <a:noFill/>
                      </a:ln>
                    </p:spPr>
                  </p:pic>
                </p:oleObj>
              </mc:Fallback>
            </mc:AlternateContent>
          </a:graphicData>
        </a:graphic>
      </p:graphicFrame>
      <p:sp>
        <p:nvSpPr>
          <p:cNvPr id="171018" name="Text Box 10"/>
          <p:cNvSpPr txBox="1">
            <a:spLocks noChangeArrowheads="1"/>
          </p:cNvSpPr>
          <p:nvPr/>
        </p:nvSpPr>
        <p:spPr bwMode="auto">
          <a:xfrm>
            <a:off x="5292725" y="5013325"/>
            <a:ext cx="2971800" cy="519113"/>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里德伯常量</a:t>
            </a:r>
            <a:endParaRPr lang="zh-CN" altLang="en-US" sz="2800" b="1">
              <a:solidFill>
                <a:srgbClr val="000066"/>
              </a:solidFill>
              <a:ea typeface="楷体_GB2312" pitchFamily="49" charset="-122"/>
            </a:endParaRPr>
          </a:p>
        </p:txBody>
      </p:sp>
      <p:graphicFrame>
        <p:nvGraphicFramePr>
          <p:cNvPr id="171019" name="Object 11"/>
          <p:cNvGraphicFramePr/>
          <p:nvPr/>
        </p:nvGraphicFramePr>
        <p:xfrm>
          <a:off x="900113" y="3500438"/>
          <a:ext cx="1041400" cy="1028700"/>
        </p:xfrm>
        <a:graphic>
          <a:graphicData uri="http://schemas.openxmlformats.org/presentationml/2006/ole">
            <mc:AlternateContent xmlns:mc="http://schemas.openxmlformats.org/markup-compatibility/2006">
              <mc:Choice xmlns:v="urn:schemas-microsoft-com:vml" Requires="v">
                <p:oleObj spid="_x0000_s4101" name="" r:id="rId9" imgW="24993600" imgH="24688800" progId="Equation.3">
                  <p:embed/>
                </p:oleObj>
              </mc:Choice>
              <mc:Fallback>
                <p:oleObj name="" r:id="rId9" imgW="24993600" imgH="24688800" progId="Equation.3">
                  <p:embed/>
                  <p:pic>
                    <p:nvPicPr>
                      <p:cNvPr id="0" name="Object 11"/>
                      <p:cNvPicPr/>
                      <p:nvPr/>
                    </p:nvPicPr>
                    <p:blipFill>
                      <a:blip r:embed="rId10"/>
                      <a:stretch>
                        <a:fillRect/>
                      </a:stretch>
                    </p:blipFill>
                    <p:spPr>
                      <a:xfrm>
                        <a:off x="900113" y="3500438"/>
                        <a:ext cx="1041400" cy="1028700"/>
                      </a:xfrm>
                      <a:prstGeom prst="rect">
                        <a:avLst/>
                      </a:prstGeom>
                      <a:noFill/>
                      <a:ln w="38100">
                        <a:noFill/>
                      </a:ln>
                    </p:spPr>
                  </p:pic>
                </p:oleObj>
              </mc:Fallback>
            </mc:AlternateContent>
          </a:graphicData>
        </a:graphic>
      </p:graphicFrame>
      <p:sp>
        <p:nvSpPr>
          <p:cNvPr id="171020" name="Text Box 12"/>
          <p:cNvSpPr txBox="1">
            <a:spLocks noChangeArrowheads="1"/>
          </p:cNvSpPr>
          <p:nvPr/>
        </p:nvSpPr>
        <p:spPr bwMode="auto">
          <a:xfrm>
            <a:off x="2916238" y="3789363"/>
            <a:ext cx="2667000" cy="519112"/>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波数</a:t>
            </a:r>
            <a:endParaRPr lang="zh-CN" altLang="en-US" sz="2800" b="1">
              <a:solidFill>
                <a:srgbClr val="000066"/>
              </a:solidFill>
              <a:ea typeface="楷体_GB2312" pitchFamily="49" charset="-122"/>
            </a:endParaRPr>
          </a:p>
        </p:txBody>
      </p:sp>
      <p:sp>
        <p:nvSpPr>
          <p:cNvPr id="171022" name="Text Box 14"/>
          <p:cNvSpPr txBox="1">
            <a:spLocks noChangeArrowheads="1"/>
          </p:cNvSpPr>
          <p:nvPr/>
        </p:nvSpPr>
        <p:spPr bwMode="auto">
          <a:xfrm>
            <a:off x="395288" y="1125538"/>
            <a:ext cx="5111750" cy="457200"/>
          </a:xfrm>
          <a:prstGeom prst="rect">
            <a:avLst/>
          </a:prstGeom>
          <a:noFill/>
          <a:ln w="9525">
            <a:noFill/>
            <a:miter lim="800000"/>
          </a:ln>
        </p:spPr>
        <p:txBody>
          <a:bodyPr wrap="none">
            <a:spAutoFit/>
          </a:bodyPr>
          <a:lstStyle/>
          <a:p>
            <a:r>
              <a:rPr lang="zh-CN" altLang="en-US" b="1"/>
              <a:t>后来，</a:t>
            </a:r>
            <a:r>
              <a:rPr lang="en-US" altLang="zh-CN" b="1"/>
              <a:t>J.R.Rydlerg</a:t>
            </a:r>
            <a:r>
              <a:rPr lang="zh-CN" altLang="en-US" b="1"/>
              <a:t>推广巴尔末公式：</a:t>
            </a: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wipe(left)">
                                      <p:cBhvr>
                                        <p:cTn id="7" dur="500"/>
                                        <p:tgtEl>
                                          <p:spTgt spid="1710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1015"/>
                                        </p:tgtEl>
                                        <p:attrNameLst>
                                          <p:attrName>style.visibility</p:attrName>
                                        </p:attrNameLst>
                                      </p:cBhvr>
                                      <p:to>
                                        <p:strVal val="visible"/>
                                      </p:to>
                                    </p:set>
                                    <p:animEffect transition="in" filter="wipe(left)">
                                      <p:cBhvr>
                                        <p:cTn id="12" dur="500"/>
                                        <p:tgtEl>
                                          <p:spTgt spid="1710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1016"/>
                                        </p:tgtEl>
                                        <p:attrNameLst>
                                          <p:attrName>style.visibility</p:attrName>
                                        </p:attrNameLst>
                                      </p:cBhvr>
                                      <p:to>
                                        <p:strVal val="visible"/>
                                      </p:to>
                                    </p:set>
                                    <p:animEffect transition="in" filter="wipe(left)">
                                      <p:cBhvr>
                                        <p:cTn id="17" dur="500"/>
                                        <p:tgtEl>
                                          <p:spTgt spid="1710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1019"/>
                                        </p:tgtEl>
                                        <p:attrNameLst>
                                          <p:attrName>style.visibility</p:attrName>
                                        </p:attrNameLst>
                                      </p:cBhvr>
                                      <p:to>
                                        <p:strVal val="visible"/>
                                      </p:to>
                                    </p:set>
                                    <p:animEffect transition="in" filter="wipe(left)">
                                      <p:cBhvr>
                                        <p:cTn id="22" dur="500"/>
                                        <p:tgtEl>
                                          <p:spTgt spid="1710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20">
                                            <p:txEl>
                                              <p:pRg st="0" end="0"/>
                                            </p:txEl>
                                          </p:spTgt>
                                        </p:tgtEl>
                                        <p:attrNameLst>
                                          <p:attrName>style.visibility</p:attrName>
                                        </p:attrNameLst>
                                      </p:cBhvr>
                                      <p:to>
                                        <p:strVal val="visible"/>
                                      </p:to>
                                    </p:set>
                                    <p:animEffect transition="in" filter="wipe(left)">
                                      <p:cBhvr>
                                        <p:cTn id="27" dur="500"/>
                                        <p:tgtEl>
                                          <p:spTgt spid="17102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1017"/>
                                        </p:tgtEl>
                                        <p:attrNameLst>
                                          <p:attrName>style.visibility</p:attrName>
                                        </p:attrNameLst>
                                      </p:cBhvr>
                                      <p:to>
                                        <p:strVal val="visible"/>
                                      </p:to>
                                    </p:set>
                                    <p:animEffect transition="in" filter="wipe(left)">
                                      <p:cBhvr>
                                        <p:cTn id="32" dur="500"/>
                                        <p:tgtEl>
                                          <p:spTgt spid="1710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018">
                                            <p:txEl>
                                              <p:pRg st="0" end="0"/>
                                            </p:txEl>
                                          </p:spTgt>
                                        </p:tgtEl>
                                        <p:attrNameLst>
                                          <p:attrName>style.visibility</p:attrName>
                                        </p:attrNameLst>
                                      </p:cBhvr>
                                      <p:to>
                                        <p:strVal val="visible"/>
                                      </p:to>
                                    </p:set>
                                    <p:animEffect transition="in" filter="wipe(left)">
                                      <p:cBhvr>
                                        <p:cTn id="37" dur="500"/>
                                        <p:tgtEl>
                                          <p:spTgt spid="1710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71022"/>
                                        </p:tgtEl>
                                        <p:attrNameLst>
                                          <p:attrName>style.visibility</p:attrName>
                                        </p:attrNameLst>
                                      </p:cBhvr>
                                      <p:to>
                                        <p:strVal val="visible"/>
                                      </p:to>
                                    </p:set>
                                    <p:anim calcmode="lin" valueType="num">
                                      <p:cBhvr additive="base">
                                        <p:cTn id="42" dur="500" fill="hold"/>
                                        <p:tgtEl>
                                          <p:spTgt spid="171022"/>
                                        </p:tgtEl>
                                        <p:attrNameLst>
                                          <p:attrName>ppt_x</p:attrName>
                                        </p:attrNameLst>
                                      </p:cBhvr>
                                      <p:tavLst>
                                        <p:tav tm="0">
                                          <p:val>
                                            <p:strVal val="0-#ppt_w/2"/>
                                          </p:val>
                                        </p:tav>
                                        <p:tav tm="100000">
                                          <p:val>
                                            <p:strVal val="#ppt_x"/>
                                          </p:val>
                                        </p:tav>
                                      </p:tavLst>
                                    </p:anim>
                                    <p:anim calcmode="lin" valueType="num">
                                      <p:cBhvr additive="base">
                                        <p:cTn id="43" dur="500" fill="hold"/>
                                        <p:tgtEl>
                                          <p:spTgt spid="1710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8" grpId="0" build="p"/>
      <p:bldP spid="171020" grpId="0" build="p"/>
      <p:bldP spid="1710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4" name="Object 2048"/>
          <p:cNvGraphicFramePr/>
          <p:nvPr/>
        </p:nvGraphicFramePr>
        <p:xfrm>
          <a:off x="858838" y="762000"/>
          <a:ext cx="2628900" cy="444500"/>
        </p:xfrm>
        <a:graphic>
          <a:graphicData uri="http://schemas.openxmlformats.org/presentationml/2006/ole">
            <mc:AlternateContent xmlns:mc="http://schemas.openxmlformats.org/markup-compatibility/2006">
              <mc:Choice xmlns:v="urn:schemas-microsoft-com:vml" Requires="v">
                <p:oleObj spid="_x0000_s5121" name="" r:id="rId1" imgW="63093600" imgH="10668000" progId="Equation.3">
                  <p:embed/>
                </p:oleObj>
              </mc:Choice>
              <mc:Fallback>
                <p:oleObj name="" r:id="rId1" imgW="63093600" imgH="10668000" progId="Equation.3">
                  <p:embed/>
                  <p:pic>
                    <p:nvPicPr>
                      <p:cNvPr id="0" name="Object 2048"/>
                      <p:cNvPicPr/>
                      <p:nvPr/>
                    </p:nvPicPr>
                    <p:blipFill>
                      <a:blip r:embed="rId2"/>
                      <a:stretch>
                        <a:fillRect/>
                      </a:stretch>
                    </p:blipFill>
                    <p:spPr>
                      <a:xfrm>
                        <a:off x="858838" y="762000"/>
                        <a:ext cx="2628900" cy="444500"/>
                      </a:xfrm>
                      <a:prstGeom prst="rect">
                        <a:avLst/>
                      </a:prstGeom>
                      <a:noFill/>
                      <a:ln w="38100">
                        <a:noFill/>
                      </a:ln>
                    </p:spPr>
                  </p:pic>
                </p:oleObj>
              </mc:Fallback>
            </mc:AlternateContent>
          </a:graphicData>
        </a:graphic>
      </p:graphicFrame>
      <p:sp>
        <p:nvSpPr>
          <p:cNvPr id="3075" name="Text Box 3"/>
          <p:cNvSpPr txBox="1">
            <a:spLocks noChangeArrowheads="1"/>
          </p:cNvSpPr>
          <p:nvPr/>
        </p:nvSpPr>
        <p:spPr bwMode="auto">
          <a:xfrm>
            <a:off x="4225925" y="685800"/>
            <a:ext cx="4343400" cy="519113"/>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赖曼系，紫外区</a:t>
            </a:r>
            <a:endParaRPr lang="zh-CN" altLang="en-US" sz="2800" b="1">
              <a:solidFill>
                <a:srgbClr val="000066"/>
              </a:solidFill>
              <a:ea typeface="楷体_GB2312" pitchFamily="49" charset="-122"/>
            </a:endParaRPr>
          </a:p>
        </p:txBody>
      </p:sp>
      <p:graphicFrame>
        <p:nvGraphicFramePr>
          <p:cNvPr id="205825" name="Object 2049"/>
          <p:cNvGraphicFramePr/>
          <p:nvPr/>
        </p:nvGraphicFramePr>
        <p:xfrm>
          <a:off x="850900" y="1460500"/>
          <a:ext cx="2806700" cy="444500"/>
        </p:xfrm>
        <a:graphic>
          <a:graphicData uri="http://schemas.openxmlformats.org/presentationml/2006/ole">
            <mc:AlternateContent xmlns:mc="http://schemas.openxmlformats.org/markup-compatibility/2006">
              <mc:Choice xmlns:v="urn:schemas-microsoft-com:vml" Requires="v">
                <p:oleObj spid="_x0000_s5122" name="" r:id="rId3" imgW="67360800" imgH="10668000" progId="Equation.3">
                  <p:embed/>
                </p:oleObj>
              </mc:Choice>
              <mc:Fallback>
                <p:oleObj name="" r:id="rId3" imgW="67360800" imgH="10668000" progId="Equation.3">
                  <p:embed/>
                  <p:pic>
                    <p:nvPicPr>
                      <p:cNvPr id="0" name="Object 2049"/>
                      <p:cNvPicPr/>
                      <p:nvPr/>
                    </p:nvPicPr>
                    <p:blipFill>
                      <a:blip r:embed="rId4"/>
                      <a:stretch>
                        <a:fillRect/>
                      </a:stretch>
                    </p:blipFill>
                    <p:spPr>
                      <a:xfrm>
                        <a:off x="850900" y="1460500"/>
                        <a:ext cx="2806700" cy="444500"/>
                      </a:xfrm>
                      <a:prstGeom prst="rect">
                        <a:avLst/>
                      </a:prstGeom>
                      <a:noFill/>
                      <a:ln w="38100">
                        <a:noFill/>
                      </a:ln>
                    </p:spPr>
                  </p:pic>
                </p:oleObj>
              </mc:Fallback>
            </mc:AlternateContent>
          </a:graphicData>
        </a:graphic>
      </p:graphicFrame>
      <p:sp>
        <p:nvSpPr>
          <p:cNvPr id="3077" name="Text Box 5"/>
          <p:cNvSpPr txBox="1">
            <a:spLocks noChangeArrowheads="1"/>
          </p:cNvSpPr>
          <p:nvPr/>
        </p:nvSpPr>
        <p:spPr bwMode="auto">
          <a:xfrm>
            <a:off x="4191000" y="1309688"/>
            <a:ext cx="3810000" cy="519112"/>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巴尔末系，可见光区</a:t>
            </a:r>
            <a:endParaRPr lang="zh-CN" altLang="en-US" sz="2800" b="1">
              <a:solidFill>
                <a:srgbClr val="000066"/>
              </a:solidFill>
              <a:ea typeface="楷体_GB2312" pitchFamily="49" charset="-122"/>
            </a:endParaRPr>
          </a:p>
        </p:txBody>
      </p:sp>
      <p:sp>
        <p:nvSpPr>
          <p:cNvPr id="3094" name="Text Box 22"/>
          <p:cNvSpPr txBox="1">
            <a:spLocks noChangeArrowheads="1"/>
          </p:cNvSpPr>
          <p:nvPr/>
        </p:nvSpPr>
        <p:spPr bwMode="auto">
          <a:xfrm>
            <a:off x="1403350" y="5157788"/>
            <a:ext cx="7146925" cy="519112"/>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原子光谱线系的规律反映原子内部的规律</a:t>
            </a:r>
            <a:endParaRPr lang="zh-CN" altLang="en-US" sz="2800" b="1">
              <a:solidFill>
                <a:srgbClr val="000066"/>
              </a:solidFill>
              <a:ea typeface="楷体_GB2312" pitchFamily="49" charset="-122"/>
            </a:endParaRPr>
          </a:p>
        </p:txBody>
      </p:sp>
      <p:graphicFrame>
        <p:nvGraphicFramePr>
          <p:cNvPr id="205826" name="Object 2050"/>
          <p:cNvGraphicFramePr/>
          <p:nvPr/>
        </p:nvGraphicFramePr>
        <p:xfrm>
          <a:off x="1123950" y="2700338"/>
          <a:ext cx="4419600" cy="1536700"/>
        </p:xfrm>
        <a:graphic>
          <a:graphicData uri="http://schemas.openxmlformats.org/presentationml/2006/ole">
            <mc:AlternateContent xmlns:mc="http://schemas.openxmlformats.org/markup-compatibility/2006">
              <mc:Choice xmlns:v="urn:schemas-microsoft-com:vml" Requires="v">
                <p:oleObj spid="_x0000_s5123" name="" r:id="rId5" imgW="101803200" imgH="36880800" progId="Equation.3">
                  <p:embed/>
                </p:oleObj>
              </mc:Choice>
              <mc:Fallback>
                <p:oleObj name="" r:id="rId5" imgW="101803200" imgH="36880800" progId="Equation.3">
                  <p:embed/>
                  <p:pic>
                    <p:nvPicPr>
                      <p:cNvPr id="0" name="Object 2050"/>
                      <p:cNvPicPr/>
                      <p:nvPr/>
                    </p:nvPicPr>
                    <p:blipFill>
                      <a:blip r:embed="rId6"/>
                      <a:stretch>
                        <a:fillRect/>
                      </a:stretch>
                    </p:blipFill>
                    <p:spPr>
                      <a:xfrm>
                        <a:off x="1123950" y="2700338"/>
                        <a:ext cx="4419600" cy="1536700"/>
                      </a:xfrm>
                      <a:prstGeom prst="rect">
                        <a:avLst/>
                      </a:prstGeom>
                      <a:noFill/>
                      <a:ln w="9525" cap="flat" cmpd="sng">
                        <a:solidFill>
                          <a:srgbClr val="FF5050"/>
                        </a:solidFill>
                        <a:prstDash val="solid"/>
                        <a:miter/>
                        <a:headEnd type="none" w="med" len="med"/>
                        <a:tailEnd type="none" w="med" len="med"/>
                      </a:ln>
                    </p:spPr>
                  </p:pic>
                </p:oleObj>
              </mc:Fallback>
            </mc:AlternateContent>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824"/>
                                        </p:tgtEl>
                                        <p:attrNameLst>
                                          <p:attrName>style.visibility</p:attrName>
                                        </p:attrNameLst>
                                      </p:cBhvr>
                                      <p:to>
                                        <p:strVal val="visible"/>
                                      </p:to>
                                    </p:set>
                                    <p:animEffect transition="in" filter="wipe(left)">
                                      <p:cBhvr>
                                        <p:cTn id="7" dur="500"/>
                                        <p:tgtEl>
                                          <p:spTgt spid="205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wipe(left)">
                                      <p:cBhvr>
                                        <p:cTn id="12" dur="500"/>
                                        <p:tgtEl>
                                          <p:spTgt spid="30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825"/>
                                        </p:tgtEl>
                                        <p:attrNameLst>
                                          <p:attrName>style.visibility</p:attrName>
                                        </p:attrNameLst>
                                      </p:cBhvr>
                                      <p:to>
                                        <p:strVal val="visible"/>
                                      </p:to>
                                    </p:set>
                                    <p:animEffect transition="in" filter="wipe(left)">
                                      <p:cBhvr>
                                        <p:cTn id="17" dur="500"/>
                                        <p:tgtEl>
                                          <p:spTgt spid="2058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7">
                                            <p:txEl>
                                              <p:pRg st="0" end="0"/>
                                            </p:txEl>
                                          </p:spTgt>
                                        </p:tgtEl>
                                        <p:attrNameLst>
                                          <p:attrName>style.visibility</p:attrName>
                                        </p:attrNameLst>
                                      </p:cBhvr>
                                      <p:to>
                                        <p:strVal val="visible"/>
                                      </p:to>
                                    </p:set>
                                    <p:animEffect transition="in" filter="wipe(left)">
                                      <p:cBhvr>
                                        <p:cTn id="22" dur="500"/>
                                        <p:tgtEl>
                                          <p:spTgt spid="307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94">
                                            <p:txEl>
                                              <p:pRg st="0" end="0"/>
                                            </p:txEl>
                                          </p:spTgt>
                                        </p:tgtEl>
                                        <p:attrNameLst>
                                          <p:attrName>style.visibility</p:attrName>
                                        </p:attrNameLst>
                                      </p:cBhvr>
                                      <p:to>
                                        <p:strVal val="visible"/>
                                      </p:to>
                                    </p:set>
                                    <p:animEffect transition="in" filter="wipe(left)">
                                      <p:cBhvr>
                                        <p:cTn id="27" dur="500"/>
                                        <p:tgtEl>
                                          <p:spTgt spid="309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05826"/>
                                        </p:tgtEl>
                                        <p:attrNameLst>
                                          <p:attrName>style.visibility</p:attrName>
                                        </p:attrNameLst>
                                      </p:cBhvr>
                                      <p:to>
                                        <p:strVal val="visible"/>
                                      </p:to>
                                    </p:set>
                                    <p:animEffect transition="in" filter="box(in)">
                                      <p:cBhvr>
                                        <p:cTn id="32"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7" grpId="0" build="p"/>
      <p:bldP spid="309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0E337420-6D0B-4BD1-851E-EE107D8C70DC}" type="slidenum">
              <a:rPr lang="en-US" altLang="zh-CN"/>
            </a:fld>
            <a:endParaRPr lang="en-US" altLang="zh-CN"/>
          </a:p>
        </p:txBody>
      </p:sp>
      <p:sp>
        <p:nvSpPr>
          <p:cNvPr id="5123" name="Text Box 3"/>
          <p:cNvSpPr txBox="1">
            <a:spLocks noChangeArrowheads="1"/>
          </p:cNvSpPr>
          <p:nvPr/>
        </p:nvSpPr>
        <p:spPr bwMode="auto">
          <a:xfrm>
            <a:off x="919163" y="1114425"/>
            <a:ext cx="7242175" cy="1800225"/>
          </a:xfrm>
          <a:prstGeom prst="rect">
            <a:avLst/>
          </a:prstGeom>
          <a:noFill/>
          <a:ln w="9525">
            <a:noFill/>
            <a:miter lim="800000"/>
          </a:ln>
          <a:effectLst/>
        </p:spPr>
        <p:txBody>
          <a:bodyPr>
            <a:spAutoFit/>
          </a:bodyPr>
          <a:lstStyle/>
          <a:p>
            <a:pPr algn="just" eaLnBrk="0" hangingPunct="0"/>
            <a:r>
              <a:rPr lang="zh-CN" altLang="en-US" i="0" dirty="0">
                <a:latin typeface="Times New Roman" panose="02020603050405020304" pitchFamily="18" charset="0"/>
              </a:rPr>
              <a:t>继巴耳末发现之后，莱曼在紫外波段发现了一个线系（</a:t>
            </a:r>
            <a:r>
              <a:rPr lang="en-US" altLang="zh-CN" i="0" dirty="0">
                <a:latin typeface="Times New Roman" panose="02020603050405020304" pitchFamily="18" charset="0"/>
              </a:rPr>
              <a:t>k</a:t>
            </a:r>
            <a:r>
              <a:rPr lang="zh-CN" altLang="en-US" i="0" dirty="0">
                <a:latin typeface="Times New Roman" panose="02020603050405020304" pitchFamily="18" charset="0"/>
              </a:rPr>
              <a:t>＝</a:t>
            </a:r>
            <a:r>
              <a:rPr lang="en-US" altLang="zh-CN" i="0" dirty="0">
                <a:latin typeface="Times New Roman" panose="02020603050405020304" pitchFamily="18" charset="0"/>
              </a:rPr>
              <a:t>1</a:t>
            </a:r>
            <a:r>
              <a:rPr lang="zh-CN" altLang="en-US" i="0" dirty="0">
                <a:latin typeface="Times New Roman" panose="02020603050405020304" pitchFamily="18" charset="0"/>
              </a:rPr>
              <a:t>），而帕邢在红外波段发现了另外一个线系（</a:t>
            </a:r>
            <a:r>
              <a:rPr lang="en-US" altLang="zh-CN" i="0" dirty="0">
                <a:latin typeface="Times New Roman" panose="02020603050405020304" pitchFamily="18" charset="0"/>
              </a:rPr>
              <a:t>k</a:t>
            </a:r>
            <a:r>
              <a:rPr lang="zh-CN" altLang="en-US" i="0" dirty="0">
                <a:latin typeface="Times New Roman" panose="02020603050405020304" pitchFamily="18" charset="0"/>
              </a:rPr>
              <a:t>＝</a:t>
            </a:r>
            <a:r>
              <a:rPr lang="en-US" altLang="zh-CN" i="0" dirty="0">
                <a:latin typeface="Times New Roman" panose="02020603050405020304" pitchFamily="18" charset="0"/>
              </a:rPr>
              <a:t>3</a:t>
            </a:r>
            <a:r>
              <a:rPr lang="zh-CN" altLang="en-US" i="0" dirty="0">
                <a:latin typeface="Times New Roman" panose="02020603050405020304" pitchFamily="18" charset="0"/>
              </a:rPr>
              <a:t>）。下表列出了氢原子光谱的一系列线系。</a:t>
            </a:r>
            <a:endParaRPr lang="zh-CN" altLang="en-US" i="0" dirty="0">
              <a:latin typeface="Times New Roman" panose="02020603050405020304" pitchFamily="18" charset="0"/>
            </a:endParaRPr>
          </a:p>
        </p:txBody>
      </p:sp>
      <p:grpSp>
        <p:nvGrpSpPr>
          <p:cNvPr id="2" name="Group 9"/>
          <p:cNvGrpSpPr/>
          <p:nvPr/>
        </p:nvGrpSpPr>
        <p:grpSpPr bwMode="auto">
          <a:xfrm>
            <a:off x="6965950" y="473075"/>
            <a:ext cx="1924050" cy="484188"/>
            <a:chOff x="4388" y="298"/>
            <a:chExt cx="1212" cy="305"/>
          </a:xfrm>
        </p:grpSpPr>
        <p:sp>
          <p:nvSpPr>
            <p:cNvPr id="5130" name="AutoShape 10">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5131" name="Text Box 11">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ln>
          </p:spPr>
          <p:txBody>
            <a:bodyPr lIns="0" tIns="0" rIns="0" bIns="0"/>
            <a:lstStyle/>
            <a:p>
              <a:pPr algn="just" eaLnBrk="0" hangingPunct="0"/>
              <a:r>
                <a:rPr lang="zh-CN" altLang="en-US" sz="20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楷体_GB2312" pitchFamily="49" charset="-122"/>
                </a:rPr>
                <a:t>普通物理教案</a:t>
              </a:r>
              <a:r>
                <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grpSp>
        <p:nvGrpSpPr>
          <p:cNvPr id="3" name="Group 12"/>
          <p:cNvGrpSpPr/>
          <p:nvPr/>
        </p:nvGrpSpPr>
        <p:grpSpPr bwMode="auto">
          <a:xfrm>
            <a:off x="1171575" y="2978150"/>
            <a:ext cx="7315200" cy="3178175"/>
            <a:chOff x="864" y="432"/>
            <a:chExt cx="4608" cy="2085"/>
          </a:xfrm>
        </p:grpSpPr>
        <p:grpSp>
          <p:nvGrpSpPr>
            <p:cNvPr id="4" name="Group 13"/>
            <p:cNvGrpSpPr/>
            <p:nvPr/>
          </p:nvGrpSpPr>
          <p:grpSpPr bwMode="auto">
            <a:xfrm>
              <a:off x="864" y="768"/>
              <a:ext cx="4608" cy="1749"/>
              <a:chOff x="816" y="480"/>
              <a:chExt cx="4608" cy="1749"/>
            </a:xfrm>
          </p:grpSpPr>
          <p:sp>
            <p:nvSpPr>
              <p:cNvPr id="5134" name="Text Box 14"/>
              <p:cNvSpPr txBox="1">
                <a:spLocks noChangeArrowheads="1"/>
              </p:cNvSpPr>
              <p:nvPr/>
            </p:nvSpPr>
            <p:spPr bwMode="auto">
              <a:xfrm>
                <a:off x="816" y="769"/>
                <a:ext cx="4608" cy="1460"/>
              </a:xfrm>
              <a:prstGeom prst="rect">
                <a:avLst/>
              </a:prstGeom>
              <a:noFill/>
              <a:ln w="9525">
                <a:noFill/>
                <a:miter lim="800000"/>
              </a:ln>
              <a:effectLst/>
            </p:spPr>
            <p:txBody>
              <a:bodyPr>
                <a:spAutoFit/>
              </a:bodyPr>
              <a:lstStyle/>
              <a:p>
                <a:pPr eaLnBrk="0" hangingPunct="0"/>
                <a:r>
                  <a:rPr lang="zh-CN" altLang="en-US" sz="2000" i="0">
                    <a:solidFill>
                      <a:srgbClr val="005D8C"/>
                    </a:solidFill>
                    <a:latin typeface="Times New Roman" panose="02020603050405020304" pitchFamily="18" charset="0"/>
                  </a:rPr>
                  <a:t>莱曼</a:t>
                </a:r>
                <a:r>
                  <a:rPr lang="en-US" altLang="zh-CN" sz="2000" i="0">
                    <a:solidFill>
                      <a:srgbClr val="005D8C"/>
                    </a:solidFill>
                    <a:latin typeface="Times New Roman" panose="02020603050405020304" pitchFamily="18" charset="0"/>
                  </a:rPr>
                  <a:t>Lylnan                        1904      1     2,3,4,…            </a:t>
                </a:r>
                <a:r>
                  <a:rPr lang="zh-CN" altLang="en-US" sz="2000" i="0">
                    <a:solidFill>
                      <a:srgbClr val="005D8C"/>
                    </a:solidFill>
                    <a:latin typeface="Times New Roman" panose="02020603050405020304" pitchFamily="18" charset="0"/>
                  </a:rPr>
                  <a:t>紫外</a:t>
                </a:r>
                <a:endParaRPr lang="zh-CN" altLang="en-US" sz="2000" i="0">
                  <a:solidFill>
                    <a:srgbClr val="005D8C"/>
                  </a:solidFill>
                  <a:latin typeface="Times New Roman" panose="02020603050405020304" pitchFamily="18" charset="0"/>
                </a:endParaRPr>
              </a:p>
              <a:p>
                <a:pPr eaLnBrk="0" hangingPunct="0"/>
                <a:r>
                  <a:rPr lang="zh-CN" altLang="en-US" sz="2000" i="0">
                    <a:solidFill>
                      <a:srgbClr val="005D8C"/>
                    </a:solidFill>
                    <a:latin typeface="Times New Roman" panose="02020603050405020304" pitchFamily="18" charset="0"/>
                  </a:rPr>
                  <a:t>巴耳末</a:t>
                </a:r>
                <a:r>
                  <a:rPr lang="en-US" altLang="zh-CN" sz="2000" i="0">
                    <a:solidFill>
                      <a:srgbClr val="005D8C"/>
                    </a:solidFill>
                    <a:latin typeface="Times New Roman" panose="02020603050405020304" pitchFamily="18" charset="0"/>
                  </a:rPr>
                  <a:t>Balmer                    1885      2     3,4,5…             </a:t>
                </a:r>
                <a:r>
                  <a:rPr lang="zh-CN" altLang="en-US" sz="2000" i="0">
                    <a:solidFill>
                      <a:srgbClr val="005D8C"/>
                    </a:solidFill>
                    <a:latin typeface="Times New Roman" panose="02020603050405020304" pitchFamily="18" charset="0"/>
                  </a:rPr>
                  <a:t>可见                                        </a:t>
                </a:r>
                <a:endParaRPr lang="zh-CN" altLang="en-US" sz="2000" i="0">
                  <a:solidFill>
                    <a:srgbClr val="005D8C"/>
                  </a:solidFill>
                  <a:latin typeface="Times New Roman" panose="02020603050405020304" pitchFamily="18" charset="0"/>
                </a:endParaRPr>
              </a:p>
              <a:p>
                <a:pPr eaLnBrk="0" hangingPunct="0"/>
                <a:r>
                  <a:rPr lang="zh-CN" altLang="en-US" sz="2000" i="0">
                    <a:solidFill>
                      <a:srgbClr val="005D8C"/>
                    </a:solidFill>
                    <a:latin typeface="Times New Roman" panose="02020603050405020304" pitchFamily="18" charset="0"/>
                  </a:rPr>
                  <a:t>帕邢</a:t>
                </a:r>
                <a:r>
                  <a:rPr lang="en-US" altLang="zh-CN" sz="2000" i="0">
                    <a:solidFill>
                      <a:srgbClr val="005D8C"/>
                    </a:solidFill>
                    <a:latin typeface="Times New Roman" panose="02020603050405020304" pitchFamily="18" charset="0"/>
                  </a:rPr>
                  <a:t>Pashen                        1908      3     4,5,6…             </a:t>
                </a:r>
                <a:r>
                  <a:rPr lang="zh-CN" altLang="en-US" sz="2000" i="0">
                    <a:solidFill>
                      <a:srgbClr val="005D8C"/>
                    </a:solidFill>
                    <a:latin typeface="Times New Roman" panose="02020603050405020304" pitchFamily="18" charset="0"/>
                  </a:rPr>
                  <a:t>红外                                        </a:t>
                </a:r>
                <a:endParaRPr lang="zh-CN" altLang="en-US" sz="2000" i="0">
                  <a:solidFill>
                    <a:srgbClr val="005D8C"/>
                  </a:solidFill>
                  <a:latin typeface="Times New Roman" panose="02020603050405020304" pitchFamily="18" charset="0"/>
                </a:endParaRPr>
              </a:p>
              <a:p>
                <a:pPr eaLnBrk="0" hangingPunct="0"/>
                <a:r>
                  <a:rPr lang="zh-CN" altLang="en-US" sz="2000" i="0">
                    <a:solidFill>
                      <a:srgbClr val="005D8C"/>
                    </a:solidFill>
                    <a:latin typeface="Times New Roman" panose="02020603050405020304" pitchFamily="18" charset="0"/>
                  </a:rPr>
                  <a:t>布拉开</a:t>
                </a:r>
                <a:r>
                  <a:rPr lang="en-US" altLang="zh-CN" sz="2000" i="0">
                    <a:solidFill>
                      <a:srgbClr val="005D8C"/>
                    </a:solidFill>
                    <a:latin typeface="Times New Roman" panose="02020603050405020304" pitchFamily="18" charset="0"/>
                  </a:rPr>
                  <a:t>Brackett                  1922      4     5,6,7…             </a:t>
                </a:r>
                <a:r>
                  <a:rPr lang="zh-CN" altLang="en-US" sz="2000" i="0">
                    <a:solidFill>
                      <a:srgbClr val="005D8C"/>
                    </a:solidFill>
                    <a:latin typeface="Times New Roman" panose="02020603050405020304" pitchFamily="18" charset="0"/>
                  </a:rPr>
                  <a:t>红外                                           </a:t>
                </a:r>
                <a:endParaRPr lang="zh-CN" altLang="en-US" sz="2000" i="0">
                  <a:solidFill>
                    <a:srgbClr val="005D8C"/>
                  </a:solidFill>
                  <a:latin typeface="Times New Roman" panose="02020603050405020304" pitchFamily="18" charset="0"/>
                </a:endParaRPr>
              </a:p>
              <a:p>
                <a:pPr eaLnBrk="0" hangingPunct="0"/>
                <a:r>
                  <a:rPr lang="zh-CN" altLang="en-US" sz="2000" i="0">
                    <a:solidFill>
                      <a:srgbClr val="005D8C"/>
                    </a:solidFill>
                    <a:latin typeface="Times New Roman" panose="02020603050405020304" pitchFamily="18" charset="0"/>
                  </a:rPr>
                  <a:t>普丰德</a:t>
                </a:r>
                <a:r>
                  <a:rPr lang="en-US" altLang="zh-CN" sz="2000" i="0">
                    <a:solidFill>
                      <a:srgbClr val="005D8C"/>
                    </a:solidFill>
                    <a:latin typeface="Times New Roman" panose="02020603050405020304" pitchFamily="18" charset="0"/>
                  </a:rPr>
                  <a:t>Pthed                      1924      5     6,7,8…             </a:t>
                </a:r>
                <a:r>
                  <a:rPr lang="zh-CN" altLang="en-US" sz="2000" i="0">
                    <a:solidFill>
                      <a:srgbClr val="005D8C"/>
                    </a:solidFill>
                    <a:latin typeface="Times New Roman" panose="02020603050405020304" pitchFamily="18" charset="0"/>
                  </a:rPr>
                  <a:t>红外                                              </a:t>
                </a:r>
                <a:endParaRPr lang="zh-CN" altLang="en-US" sz="2000" i="0">
                  <a:solidFill>
                    <a:srgbClr val="005D8C"/>
                  </a:solidFill>
                  <a:latin typeface="Times New Roman" panose="02020603050405020304" pitchFamily="18" charset="0"/>
                </a:endParaRPr>
              </a:p>
              <a:p>
                <a:pPr eaLnBrk="0" hangingPunct="0"/>
                <a:r>
                  <a:rPr lang="zh-CN" altLang="en-US" sz="2000" i="0">
                    <a:solidFill>
                      <a:srgbClr val="005D8C"/>
                    </a:solidFill>
                    <a:latin typeface="Times New Roman" panose="02020603050405020304" pitchFamily="18" charset="0"/>
                  </a:rPr>
                  <a:t>汉弗莱</a:t>
                </a:r>
                <a:r>
                  <a:rPr lang="en-US" altLang="zh-CN" sz="2000" i="0">
                    <a:solidFill>
                      <a:srgbClr val="005D8C"/>
                    </a:solidFill>
                    <a:latin typeface="Times New Roman" panose="02020603050405020304" pitchFamily="18" charset="0"/>
                  </a:rPr>
                  <a:t>HUmPhreyS           1953      6     7,8,9…             </a:t>
                </a:r>
                <a:r>
                  <a:rPr lang="zh-CN" altLang="en-US" sz="2000" i="0">
                    <a:solidFill>
                      <a:srgbClr val="005D8C"/>
                    </a:solidFill>
                    <a:latin typeface="Times New Roman" panose="02020603050405020304" pitchFamily="18" charset="0"/>
                  </a:rPr>
                  <a:t>红外                                        </a:t>
                </a:r>
                <a:endParaRPr lang="zh-CN" altLang="en-US" sz="2000" i="0">
                  <a:solidFill>
                    <a:srgbClr val="005D8C"/>
                  </a:solidFill>
                  <a:latin typeface="Times New Roman" panose="02020603050405020304" pitchFamily="18" charset="0"/>
                </a:endParaRPr>
              </a:p>
              <a:p>
                <a:pPr eaLnBrk="0" hangingPunct="0"/>
                <a:r>
                  <a:rPr lang="zh-CN" altLang="en-US" sz="2000" i="0">
                    <a:solidFill>
                      <a:srgbClr val="005D8C"/>
                    </a:solidFill>
                    <a:latin typeface="Times New Roman" panose="02020603050405020304" pitchFamily="18" charset="0"/>
                  </a:rPr>
                  <a:t>汉森 </a:t>
                </a:r>
                <a:r>
                  <a:rPr lang="en-US" altLang="zh-CN" sz="2000" i="0">
                    <a:solidFill>
                      <a:srgbClr val="005D8C"/>
                    </a:solidFill>
                    <a:latin typeface="Times New Roman" panose="02020603050405020304" pitchFamily="18" charset="0"/>
                  </a:rPr>
                  <a:t>Hansen                      1973      7     8,9,10…           </a:t>
                </a:r>
                <a:r>
                  <a:rPr lang="zh-CN" altLang="en-US" sz="2000" i="0">
                    <a:solidFill>
                      <a:srgbClr val="005D8C"/>
                    </a:solidFill>
                    <a:latin typeface="Times New Roman" panose="02020603050405020304" pitchFamily="18" charset="0"/>
                  </a:rPr>
                  <a:t>红外</a:t>
                </a:r>
                <a:endParaRPr lang="zh-CN" altLang="en-US" sz="2000" i="0">
                  <a:solidFill>
                    <a:srgbClr val="005D8C"/>
                  </a:solidFill>
                  <a:latin typeface="Times New Roman" panose="02020603050405020304" pitchFamily="18" charset="0"/>
                </a:endParaRPr>
              </a:p>
            </p:txBody>
          </p:sp>
          <p:sp>
            <p:nvSpPr>
              <p:cNvPr id="5135" name="Text Box 15"/>
              <p:cNvSpPr txBox="1">
                <a:spLocks noChangeArrowheads="1"/>
              </p:cNvSpPr>
              <p:nvPr/>
            </p:nvSpPr>
            <p:spPr bwMode="auto">
              <a:xfrm>
                <a:off x="816" y="480"/>
                <a:ext cx="4416" cy="261"/>
              </a:xfrm>
              <a:prstGeom prst="rect">
                <a:avLst/>
              </a:prstGeom>
              <a:noFill/>
              <a:ln w="9525">
                <a:noFill/>
                <a:miter lim="800000"/>
              </a:ln>
              <a:effectLst/>
            </p:spPr>
            <p:txBody>
              <a:bodyPr>
                <a:spAutoFit/>
              </a:bodyPr>
              <a:lstStyle/>
              <a:p>
                <a:pPr eaLnBrk="0" hangingPunct="0"/>
                <a:r>
                  <a:rPr lang="zh-CN" altLang="en-US" sz="2000" i="0">
                    <a:solidFill>
                      <a:srgbClr val="990000"/>
                    </a:solidFill>
                    <a:latin typeface="Times New Roman" panose="02020603050405020304" pitchFamily="18" charset="0"/>
                  </a:rPr>
                  <a:t>线系                                发现年份  </a:t>
                </a:r>
                <a:r>
                  <a:rPr lang="en-US" altLang="zh-CN" sz="2000" i="0">
                    <a:solidFill>
                      <a:srgbClr val="990000"/>
                    </a:solidFill>
                    <a:latin typeface="Times New Roman" panose="02020603050405020304" pitchFamily="18" charset="0"/>
                  </a:rPr>
                  <a:t>k      n                  </a:t>
                </a:r>
                <a:r>
                  <a:rPr lang="zh-CN" altLang="en-US" sz="2000" i="0">
                    <a:solidFill>
                      <a:srgbClr val="990000"/>
                    </a:solidFill>
                    <a:latin typeface="Times New Roman" panose="02020603050405020304" pitchFamily="18" charset="0"/>
                  </a:rPr>
                  <a:t>谱线波段 </a:t>
                </a:r>
                <a:endParaRPr lang="zh-CN" altLang="en-US" sz="2000" i="0">
                  <a:solidFill>
                    <a:srgbClr val="990000"/>
                  </a:solidFill>
                  <a:latin typeface="Times New Roman" panose="02020603050405020304" pitchFamily="18" charset="0"/>
                </a:endParaRPr>
              </a:p>
            </p:txBody>
          </p:sp>
          <p:sp>
            <p:nvSpPr>
              <p:cNvPr id="5136" name="Line 16"/>
              <p:cNvSpPr>
                <a:spLocks noChangeShapeType="1"/>
              </p:cNvSpPr>
              <p:nvPr/>
            </p:nvSpPr>
            <p:spPr bwMode="auto">
              <a:xfrm>
                <a:off x="864" y="480"/>
                <a:ext cx="4176" cy="0"/>
              </a:xfrm>
              <a:prstGeom prst="line">
                <a:avLst/>
              </a:prstGeom>
              <a:noFill/>
              <a:ln w="28575">
                <a:solidFill>
                  <a:srgbClr val="005D8C"/>
                </a:solidFill>
                <a:round/>
              </a:ln>
              <a:effectLst/>
            </p:spPr>
            <p:txBody>
              <a:bodyPr wrap="none" anchor="ctr"/>
              <a:lstStyle/>
              <a:p>
                <a:endParaRPr lang="zh-CN" altLang="en-US"/>
              </a:p>
            </p:txBody>
          </p:sp>
          <p:sp>
            <p:nvSpPr>
              <p:cNvPr id="5137" name="Line 17"/>
              <p:cNvSpPr>
                <a:spLocks noChangeShapeType="1"/>
              </p:cNvSpPr>
              <p:nvPr/>
            </p:nvSpPr>
            <p:spPr bwMode="auto">
              <a:xfrm>
                <a:off x="864" y="2208"/>
                <a:ext cx="4176" cy="0"/>
              </a:xfrm>
              <a:prstGeom prst="line">
                <a:avLst/>
              </a:prstGeom>
              <a:noFill/>
              <a:ln w="28575">
                <a:solidFill>
                  <a:srgbClr val="005D8C"/>
                </a:solidFill>
                <a:round/>
              </a:ln>
              <a:effectLst/>
            </p:spPr>
            <p:txBody>
              <a:bodyPr wrap="none" anchor="ctr"/>
              <a:lstStyle/>
              <a:p>
                <a:endParaRPr lang="zh-CN" altLang="en-US"/>
              </a:p>
            </p:txBody>
          </p:sp>
          <p:sp>
            <p:nvSpPr>
              <p:cNvPr id="5138" name="Line 18"/>
              <p:cNvSpPr>
                <a:spLocks noChangeShapeType="1"/>
              </p:cNvSpPr>
              <p:nvPr/>
            </p:nvSpPr>
            <p:spPr bwMode="auto">
              <a:xfrm>
                <a:off x="864" y="768"/>
                <a:ext cx="4176" cy="0"/>
              </a:xfrm>
              <a:prstGeom prst="line">
                <a:avLst/>
              </a:prstGeom>
              <a:noFill/>
              <a:ln w="9525">
                <a:solidFill>
                  <a:srgbClr val="005D8C"/>
                </a:solidFill>
                <a:round/>
              </a:ln>
              <a:effectLst/>
            </p:spPr>
            <p:txBody>
              <a:bodyPr wrap="none" anchor="ctr"/>
              <a:lstStyle/>
              <a:p>
                <a:endParaRPr lang="zh-CN" altLang="en-US"/>
              </a:p>
            </p:txBody>
          </p:sp>
        </p:grpSp>
        <p:sp>
          <p:nvSpPr>
            <p:cNvPr id="5139" name="Text Box 19"/>
            <p:cNvSpPr txBox="1">
              <a:spLocks noChangeArrowheads="1"/>
            </p:cNvSpPr>
            <p:nvPr/>
          </p:nvSpPr>
          <p:spPr bwMode="auto">
            <a:xfrm>
              <a:off x="1824" y="432"/>
              <a:ext cx="2208" cy="300"/>
            </a:xfrm>
            <a:prstGeom prst="rect">
              <a:avLst/>
            </a:prstGeom>
            <a:noFill/>
            <a:ln w="9525">
              <a:noFill/>
              <a:miter lim="800000"/>
            </a:ln>
            <a:effectLst/>
          </p:spPr>
          <p:txBody>
            <a:bodyPr>
              <a:spAutoFit/>
            </a:bodyPr>
            <a:lstStyle/>
            <a:p>
              <a:pPr eaLnBrk="0" hangingPunct="0"/>
              <a:r>
                <a:rPr lang="zh-CN" altLang="en-US" sz="2000" i="0">
                  <a:solidFill>
                    <a:srgbClr val="990000"/>
                  </a:solidFill>
                  <a:latin typeface="Times New Roman" panose="02020603050405020304" pitchFamily="18" charset="0"/>
                </a:rPr>
                <a:t>表</a:t>
              </a:r>
              <a:r>
                <a:rPr lang="en-US" altLang="zh-CN" sz="2000" i="0">
                  <a:solidFill>
                    <a:srgbClr val="990000"/>
                  </a:solidFill>
                  <a:latin typeface="Times New Roman" panose="02020603050405020304" pitchFamily="18" charset="0"/>
                </a:rPr>
                <a:t>21</a:t>
              </a:r>
              <a:r>
                <a:rPr lang="zh-CN" altLang="en-US" sz="2000" i="0">
                  <a:solidFill>
                    <a:srgbClr val="990000"/>
                  </a:solidFill>
                  <a:latin typeface="Times New Roman" panose="02020603050405020304" pitchFamily="18" charset="0"/>
                </a:rPr>
                <a:t>－</a:t>
              </a:r>
              <a:r>
                <a:rPr lang="en-US" altLang="zh-CN" sz="2000" i="0">
                  <a:solidFill>
                    <a:srgbClr val="990000"/>
                  </a:solidFill>
                  <a:latin typeface="Times New Roman" panose="02020603050405020304" pitchFamily="18" charset="0"/>
                </a:rPr>
                <a:t>1</a:t>
              </a:r>
              <a:r>
                <a:rPr lang="en-US" altLang="zh-CN" sz="2400" i="0">
                  <a:latin typeface="Times New Roman" panose="02020603050405020304" pitchFamily="18" charset="0"/>
                </a:rPr>
                <a:t>    </a:t>
              </a:r>
              <a:r>
                <a:rPr lang="zh-CN" altLang="en-US" sz="2400" b="1" i="0">
                  <a:solidFill>
                    <a:srgbClr val="005D8C"/>
                  </a:solidFill>
                  <a:latin typeface="Times New Roman" panose="02020603050405020304" pitchFamily="18" charset="0"/>
                </a:rPr>
                <a:t>氢原子线系</a:t>
              </a:r>
              <a:endParaRPr lang="zh-CN" altLang="en-US" sz="2400" b="1" i="0">
                <a:solidFill>
                  <a:srgbClr val="005D8C"/>
                </a:solidFill>
                <a:latin typeface="Times New Roman" panose="02020603050405020304" pitchFamily="18" charset="0"/>
              </a:endParaRPr>
            </a:p>
          </p:txBody>
        </p:sp>
      </p:gr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descr="40_00CO-P"/>
          <p:cNvPicPr>
            <a:picLocks noGrp="1" noChangeAspect="1" noChangeArrowheads="1"/>
          </p:cNvPicPr>
          <p:nvPr>
            <p:ph idx="1"/>
          </p:nvPr>
        </p:nvPicPr>
        <p:blipFill>
          <a:blip r:embed="rId1"/>
          <a:srcRect/>
          <a:stretch>
            <a:fillRect/>
          </a:stretch>
        </p:blipFill>
        <p:spPr bwMode="auto">
          <a:xfrm>
            <a:off x="323850" y="1268413"/>
            <a:ext cx="8351838" cy="5021262"/>
          </a:xfrm>
          <a:noFill/>
          <a:ln>
            <a:miter lim="800000"/>
            <a:headEnd/>
            <a:tailEnd/>
          </a:ln>
        </p:spPr>
      </p:pic>
      <p:sp>
        <p:nvSpPr>
          <p:cNvPr id="4" name="矩形 3"/>
          <p:cNvSpPr/>
          <p:nvPr/>
        </p:nvSpPr>
        <p:spPr>
          <a:xfrm>
            <a:off x="1905000" y="203758"/>
            <a:ext cx="4572000" cy="1040285"/>
          </a:xfrm>
          <a:prstGeom prst="rect">
            <a:avLst/>
          </a:prstGeom>
        </p:spPr>
        <p:txBody>
          <a:bodyPr>
            <a:spAutoFit/>
          </a:bodyPr>
          <a:lstStyle/>
          <a:p>
            <a:pPr algn="ctr" eaLnBrk="0" hangingPunct="0">
              <a:lnSpc>
                <a:spcPct val="110000"/>
              </a:lnSpc>
            </a:pPr>
            <a:r>
              <a:rPr lang="zh-CN" altLang="en-US" b="1" i="0" dirty="0" smtClean="0">
                <a:solidFill>
                  <a:srgbClr val="0000CC"/>
                </a:solidFill>
                <a:latin typeface="Times New Roman" panose="02020603050405020304" pitchFamily="18" charset="0"/>
              </a:rPr>
              <a:t>第二十四章</a:t>
            </a:r>
            <a:r>
              <a:rPr lang="zh-CN" altLang="en-US" i="0" dirty="0" smtClean="0">
                <a:solidFill>
                  <a:srgbClr val="0000CC"/>
                </a:solidFill>
                <a:latin typeface="Times New Roman" panose="02020603050405020304" pitchFamily="18" charset="0"/>
              </a:rPr>
              <a:t>    </a:t>
            </a:r>
            <a:endParaRPr lang="zh-CN" altLang="en-US" i="0" dirty="0" smtClean="0">
              <a:solidFill>
                <a:srgbClr val="0000CC"/>
              </a:solidFill>
              <a:latin typeface="Times New Roman" panose="02020603050405020304" pitchFamily="18" charset="0"/>
            </a:endParaRPr>
          </a:p>
          <a:p>
            <a:pPr algn="ctr" eaLnBrk="0" hangingPunct="0">
              <a:lnSpc>
                <a:spcPct val="110000"/>
              </a:lnSpc>
            </a:pPr>
            <a:r>
              <a:rPr lang="zh-CN" altLang="en-US" b="1" i="0" dirty="0" smtClean="0">
                <a:solidFill>
                  <a:srgbClr val="0000CC"/>
                </a:solidFill>
                <a:latin typeface="Times New Roman" panose="02020603050405020304" pitchFamily="18" charset="0"/>
              </a:rPr>
              <a:t>氢原子及原子结构初步</a:t>
            </a:r>
            <a:endParaRPr lang="zh-CN" altLang="en-US" b="1" i="0" dirty="0">
              <a:solidFill>
                <a:srgbClr val="0000CC"/>
              </a:solidFill>
              <a:latin typeface="Times New Roman" panose="02020603050405020304" pitchFamily="18" charset="0"/>
            </a:endParaRPr>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idx="1"/>
          </p:nvPr>
        </p:nvSpPr>
        <p:spPr bwMode="auto">
          <a:xfrm>
            <a:off x="464503" y="888365"/>
            <a:ext cx="7772400" cy="4114800"/>
          </a:xfrm>
          <a:solidFill>
            <a:srgbClr val="FFCC99"/>
          </a:solidFill>
          <a:ln cap="rnd">
            <a:solidFill>
              <a:srgbClr val="FFCC99"/>
            </a:solidFill>
            <a:prstDash val="sysDot"/>
            <a:miter lim="800000"/>
          </a:ln>
        </p:spPr>
        <p:txBody>
          <a:bodyPr vert="horz" wrap="square" lIns="91440" tIns="45720" rIns="91440" bIns="45720" numCol="1" anchor="t" anchorCtr="0" compatLnSpc="1"/>
          <a:lstStyle/>
          <a:p>
            <a:pPr eaLnBrk="1" hangingPunct="1">
              <a:lnSpc>
                <a:spcPct val="110000"/>
              </a:lnSpc>
              <a:buFontTx/>
              <a:buNone/>
            </a:pPr>
            <a:r>
              <a:rPr lang="en-US" altLang="zh-CN" dirty="0" smtClean="0">
                <a:latin typeface="黑体" panose="02010609060101010101" pitchFamily="49" charset="-122"/>
                <a:ea typeface="黑体" panose="02010609060101010101" pitchFamily="49" charset="-122"/>
              </a:rPr>
              <a:t>  </a:t>
            </a:r>
            <a:endParaRPr lang="zh-CN" altLang="en-US" sz="2800" dirty="0" smtClean="0">
              <a:latin typeface="黑体" panose="02010609060101010101" pitchFamily="49" charset="-122"/>
              <a:ea typeface="黑体" panose="02010609060101010101" pitchFamily="49" charset="-122"/>
            </a:endParaRPr>
          </a:p>
          <a:p>
            <a:pPr eaLnBrk="1" hangingPunct="1">
              <a:lnSpc>
                <a:spcPct val="110000"/>
              </a:lnSpc>
              <a:buFontTx/>
              <a:buNone/>
            </a:pPr>
            <a:r>
              <a:rPr lang="zh-CN" altLang="en-US" dirty="0" smtClean="0"/>
              <a:t>    </a:t>
            </a:r>
            <a:r>
              <a:rPr lang="en-US" altLang="zh-CN" sz="2400" b="1" dirty="0" smtClean="0">
                <a:latin typeface="宋体" panose="02010600030101010101" pitchFamily="2" charset="-122"/>
              </a:rPr>
              <a:t>1</a:t>
            </a:r>
            <a:r>
              <a:rPr lang="zh-CN" altLang="en-US" sz="2400" b="1" dirty="0" smtClean="0">
                <a:latin typeface="宋体" panose="02010600030101010101" pitchFamily="2" charset="-122"/>
              </a:rPr>
              <a:t>．玻尔模型的基本假设</a:t>
            </a:r>
            <a:endParaRPr lang="zh-CN" altLang="en-US" sz="2400" b="1" dirty="0" smtClean="0">
              <a:latin typeface="宋体" panose="02010600030101010101" pitchFamily="2" charset="-122"/>
            </a:endParaRPr>
          </a:p>
          <a:p>
            <a:pPr eaLnBrk="1" hangingPunct="1">
              <a:lnSpc>
                <a:spcPct val="110000"/>
              </a:lnSpc>
              <a:buFontTx/>
              <a:buNone/>
            </a:pPr>
            <a:r>
              <a:rPr lang="zh-CN" altLang="en-US" sz="2400" b="1" dirty="0" smtClean="0">
                <a:latin typeface="宋体" panose="02010600030101010101" pitchFamily="2" charset="-122"/>
              </a:rPr>
              <a:t>      玻尔的目的：要解决卢瑟福原子模型的稳定性问题及给出原子大小。在他所发表的划时代的关于原子结构的论文中首先对氢原子提出了玻尔模型的两个基本假定： </a:t>
            </a:r>
            <a:endParaRPr lang="zh-CN" altLang="en-US" sz="2400" b="1" dirty="0" smtClean="0">
              <a:latin typeface="宋体" panose="02010600030101010101" pitchFamily="2" charset="-122"/>
            </a:endParaRPr>
          </a:p>
        </p:txBody>
      </p:sp>
      <p:sp>
        <p:nvSpPr>
          <p:cNvPr id="193539" name="Rectangle 3"/>
          <p:cNvSpPr>
            <a:spLocks noChangeArrowheads="1"/>
          </p:cNvSpPr>
          <p:nvPr/>
        </p:nvSpPr>
        <p:spPr bwMode="auto">
          <a:xfrm>
            <a:off x="464503" y="3997008"/>
            <a:ext cx="7772400" cy="2232025"/>
          </a:xfrm>
          <a:prstGeom prst="rect">
            <a:avLst/>
          </a:prstGeom>
          <a:solidFill>
            <a:srgbClr val="FFCC99"/>
          </a:solidFill>
          <a:ln w="9525">
            <a:noFill/>
            <a:miter lim="800000"/>
          </a:ln>
        </p:spPr>
        <p:txBody>
          <a:bodyPr/>
          <a:lstStyle/>
          <a:p>
            <a:pPr marL="342900" indent="-342900">
              <a:lnSpc>
                <a:spcPct val="110000"/>
              </a:lnSpc>
              <a:spcBef>
                <a:spcPct val="20000"/>
              </a:spcBef>
            </a:pPr>
            <a:r>
              <a:rPr lang="en-US" altLang="zh-CN" sz="3200" b="1" dirty="0"/>
              <a:t>  </a:t>
            </a:r>
            <a:r>
              <a:rPr lang="zh-CN" altLang="en-US" b="1" i="0" dirty="0"/>
              <a:t>（</a:t>
            </a:r>
            <a:r>
              <a:rPr lang="en-US" altLang="zh-CN" b="1" i="0" dirty="0"/>
              <a:t>1</a:t>
            </a:r>
            <a:r>
              <a:rPr lang="zh-CN" altLang="en-US" b="1" i="0" dirty="0"/>
              <a:t>）</a:t>
            </a:r>
            <a:r>
              <a:rPr lang="zh-CN" altLang="en-US" sz="2400" b="1" i="0" dirty="0"/>
              <a:t>定态条件假定→原子可以保持稳定性</a:t>
            </a:r>
            <a:endParaRPr lang="zh-CN" altLang="en-US" sz="2400" b="1" i="0" dirty="0"/>
          </a:p>
          <a:p>
            <a:pPr marL="342900" indent="-342900">
              <a:lnSpc>
                <a:spcPct val="110000"/>
              </a:lnSpc>
              <a:spcBef>
                <a:spcPct val="20000"/>
              </a:spcBef>
            </a:pPr>
            <a:r>
              <a:rPr lang="zh-CN" altLang="en-US" sz="2400" b="1" i="0" dirty="0"/>
              <a:t>           作绕核圆周运动的电子只能处在一些分立的允许轨道上运动，且不存在能量辐射。也就是说电子只允许在一些有确定分立半径和分立能量大小的“定态”轨道上运动。 </a:t>
            </a:r>
            <a:endParaRPr lang="zh-CN" altLang="en-US" sz="2400" b="1" i="0" dirty="0"/>
          </a:p>
        </p:txBody>
      </p:sp>
      <p:sp>
        <p:nvSpPr>
          <p:cNvPr id="19459" name="Text Box 6"/>
          <p:cNvSpPr txBox="1">
            <a:spLocks noChangeArrowheads="1"/>
          </p:cNvSpPr>
          <p:nvPr/>
        </p:nvSpPr>
        <p:spPr bwMode="auto">
          <a:xfrm>
            <a:off x="464820" y="251460"/>
            <a:ext cx="7162800" cy="523220"/>
          </a:xfrm>
          <a:prstGeom prst="rect">
            <a:avLst/>
          </a:prstGeom>
          <a:noFill/>
          <a:ln w="9525">
            <a:noFill/>
            <a:miter lim="800000"/>
          </a:ln>
          <a:effectLst>
            <a:outerShdw dist="35921" dir="2700000" algn="ctr" rotWithShape="0">
              <a:schemeClr val="bg2"/>
            </a:outerShdw>
          </a:effectLst>
        </p:spPr>
        <p:txBody>
          <a:bodyPr>
            <a:spAutoFit/>
          </a:bodyPr>
          <a:lstStyle/>
          <a:p>
            <a:pPr>
              <a:spcBef>
                <a:spcPct val="50000"/>
              </a:spcBef>
            </a:pPr>
            <a:r>
              <a:rPr lang="en-US" altLang="zh-CN" b="1" i="0" dirty="0">
                <a:solidFill>
                  <a:srgbClr val="FF0000"/>
                </a:solidFill>
                <a:latin typeface="宋体" panose="02010600030101010101" pitchFamily="2" charset="-122"/>
              </a:rPr>
              <a:t>2. </a:t>
            </a:r>
            <a:r>
              <a:rPr lang="zh-CN" altLang="en-US" b="1" i="0" dirty="0">
                <a:solidFill>
                  <a:srgbClr val="FF0000"/>
                </a:solidFill>
                <a:latin typeface="宋体" panose="02010600030101010101" pitchFamily="2" charset="-122"/>
              </a:rPr>
              <a:t>玻尔的氢原子理论</a:t>
            </a:r>
            <a:endParaRPr lang="zh-CN" altLang="en-US" b="1" i="0" dirty="0">
              <a:solidFill>
                <a:srgbClr val="FF0000"/>
              </a:solidFill>
              <a:latin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wipe(left)">
                                      <p:cBhvr>
                                        <p:cTn id="7" dur="5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idx="1"/>
          </p:nvPr>
        </p:nvSpPr>
        <p:spPr bwMode="auto">
          <a:xfrm>
            <a:off x="684213" y="692150"/>
            <a:ext cx="7772400" cy="4114800"/>
          </a:xfrm>
          <a:solidFill>
            <a:srgbClr val="FFCC99"/>
          </a:solidFill>
          <a:ln>
            <a:solidFill>
              <a:srgbClr val="FFCC99"/>
            </a:solidFill>
            <a:miter lim="800000"/>
          </a:ln>
        </p:spPr>
        <p:txBody>
          <a:bodyPr vert="horz" wrap="square" lIns="91440" tIns="45720" rIns="91440" bIns="45720" numCol="1" anchor="t" anchorCtr="0" compatLnSpc="1"/>
          <a:lstStyle/>
          <a:p>
            <a:pPr eaLnBrk="1" hangingPunct="1">
              <a:lnSpc>
                <a:spcPct val="110000"/>
              </a:lnSpc>
              <a:buFontTx/>
              <a:buNone/>
            </a:pPr>
            <a:r>
              <a:rPr lang="en-US" altLang="zh-CN" b="1" dirty="0" smtClean="0"/>
              <a:t> </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2</a:t>
            </a:r>
            <a:r>
              <a:rPr lang="zh-CN" altLang="en-US" sz="2400" b="1" dirty="0" smtClean="0">
                <a:latin typeface="宋体" panose="02010600030101010101" pitchFamily="2" charset="-122"/>
              </a:rPr>
              <a:t>）频率条件假定</a:t>
            </a:r>
            <a:endParaRPr lang="zh-CN" altLang="en-US" sz="2400" b="1" dirty="0" smtClean="0">
              <a:latin typeface="宋体" panose="02010600030101010101" pitchFamily="2" charset="-122"/>
            </a:endParaRPr>
          </a:p>
          <a:p>
            <a:pPr eaLnBrk="1" hangingPunct="1">
              <a:lnSpc>
                <a:spcPct val="110000"/>
              </a:lnSpc>
              <a:buFontTx/>
              <a:buNone/>
            </a:pPr>
            <a:r>
              <a:rPr lang="zh-CN" altLang="en-US" sz="2400" b="1" dirty="0" smtClean="0">
                <a:latin typeface="宋体" panose="02010600030101010101" pitchFamily="2" charset="-122"/>
              </a:rPr>
              <a:t>      当电子从一定态能量为   的允许轨道跃迁到另一定态能量为   的允许轨道时，会以电磁波形式</a:t>
            </a:r>
            <a:endParaRPr lang="zh-CN" altLang="en-US" sz="2400" b="1" dirty="0" smtClean="0">
              <a:latin typeface="宋体" panose="02010600030101010101" pitchFamily="2" charset="-122"/>
            </a:endParaRPr>
          </a:p>
          <a:p>
            <a:pPr eaLnBrk="1" hangingPunct="1">
              <a:lnSpc>
                <a:spcPct val="110000"/>
              </a:lnSpc>
              <a:buFontTx/>
              <a:buNone/>
            </a:pPr>
            <a:r>
              <a:rPr lang="zh-CN" altLang="en-US" sz="2400" b="1" dirty="0" smtClean="0">
                <a:latin typeface="宋体" panose="02010600030101010101" pitchFamily="2" charset="-122"/>
              </a:rPr>
              <a:t>   释放能量（当        ）</a:t>
            </a:r>
            <a:r>
              <a:rPr lang="zh-CN" altLang="en-US" b="1" dirty="0" smtClean="0"/>
              <a:t> </a:t>
            </a:r>
            <a:endParaRPr lang="zh-CN" altLang="en-US" b="1" dirty="0" smtClean="0"/>
          </a:p>
        </p:txBody>
      </p:sp>
      <p:sp>
        <p:nvSpPr>
          <p:cNvPr id="20482" name="Rectangle 3"/>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20483" name="Object 4"/>
          <p:cNvGraphicFramePr/>
          <p:nvPr/>
        </p:nvGraphicFramePr>
        <p:xfrm>
          <a:off x="4795838" y="1389063"/>
          <a:ext cx="468312" cy="427037"/>
        </p:xfrm>
        <a:graphic>
          <a:graphicData uri="http://schemas.openxmlformats.org/presentationml/2006/ole">
            <mc:AlternateContent xmlns:mc="http://schemas.openxmlformats.org/markup-compatibility/2006">
              <mc:Choice xmlns:v="urn:schemas-microsoft-com:vml" Requires="v">
                <p:oleObj spid="_x0000_s6145" name="" r:id="rId1" imgW="5181600" imgH="4876800" progId="Equation.3">
                  <p:embed/>
                </p:oleObj>
              </mc:Choice>
              <mc:Fallback>
                <p:oleObj name="" r:id="rId1" imgW="5181600" imgH="4876800" progId="Equation.3">
                  <p:embed/>
                  <p:pic>
                    <p:nvPicPr>
                      <p:cNvPr id="0" name="Object 4"/>
                      <p:cNvPicPr/>
                      <p:nvPr/>
                    </p:nvPicPr>
                    <p:blipFill>
                      <a:blip r:embed="rId2"/>
                      <a:stretch>
                        <a:fillRect/>
                      </a:stretch>
                    </p:blipFill>
                    <p:spPr>
                      <a:xfrm>
                        <a:off x="4795838" y="1389063"/>
                        <a:ext cx="468312" cy="427037"/>
                      </a:xfrm>
                      <a:prstGeom prst="rect">
                        <a:avLst/>
                      </a:prstGeom>
                      <a:noFill/>
                      <a:ln w="38100">
                        <a:noFill/>
                      </a:ln>
                    </p:spPr>
                  </p:pic>
                </p:oleObj>
              </mc:Fallback>
            </mc:AlternateContent>
          </a:graphicData>
        </a:graphic>
      </p:graphicFrame>
      <p:sp>
        <p:nvSpPr>
          <p:cNvPr id="20484" name="Rectangle 5"/>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20485" name="Object 6"/>
          <p:cNvGraphicFramePr/>
          <p:nvPr/>
        </p:nvGraphicFramePr>
        <p:xfrm>
          <a:off x="2693988" y="1744663"/>
          <a:ext cx="438150" cy="460375"/>
        </p:xfrm>
        <a:graphic>
          <a:graphicData uri="http://schemas.openxmlformats.org/presentationml/2006/ole">
            <mc:AlternateContent xmlns:mc="http://schemas.openxmlformats.org/markup-compatibility/2006">
              <mc:Choice xmlns:v="urn:schemas-microsoft-com:vml" Requires="v">
                <p:oleObj spid="_x0000_s6146" name="" r:id="rId3" imgW="4572000" imgH="4876800" progId="Equation.3">
                  <p:embed/>
                </p:oleObj>
              </mc:Choice>
              <mc:Fallback>
                <p:oleObj name="" r:id="rId3" imgW="4572000" imgH="4876800" progId="Equation.3">
                  <p:embed/>
                  <p:pic>
                    <p:nvPicPr>
                      <p:cNvPr id="0" name="Object 6"/>
                      <p:cNvPicPr/>
                      <p:nvPr/>
                    </p:nvPicPr>
                    <p:blipFill>
                      <a:blip r:embed="rId4"/>
                      <a:stretch>
                        <a:fillRect/>
                      </a:stretch>
                    </p:blipFill>
                    <p:spPr>
                      <a:xfrm>
                        <a:off x="2693988" y="1744663"/>
                        <a:ext cx="438150" cy="460375"/>
                      </a:xfrm>
                      <a:prstGeom prst="rect">
                        <a:avLst/>
                      </a:prstGeom>
                      <a:noFill/>
                      <a:ln w="38100">
                        <a:noFill/>
                      </a:ln>
                    </p:spPr>
                  </p:pic>
                </p:oleObj>
              </mc:Fallback>
            </mc:AlternateContent>
          </a:graphicData>
        </a:graphic>
      </p:graphicFrame>
      <p:sp>
        <p:nvSpPr>
          <p:cNvPr id="20486" name="Rectangle 7"/>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20487" name="Object 8"/>
          <p:cNvGraphicFramePr/>
          <p:nvPr/>
        </p:nvGraphicFramePr>
        <p:xfrm>
          <a:off x="3132138" y="2382838"/>
          <a:ext cx="1042987" cy="398462"/>
        </p:xfrm>
        <a:graphic>
          <a:graphicData uri="http://schemas.openxmlformats.org/presentationml/2006/ole">
            <mc:AlternateContent xmlns:mc="http://schemas.openxmlformats.org/markup-compatibility/2006">
              <mc:Choice xmlns:v="urn:schemas-microsoft-com:vml" Requires="v">
                <p:oleObj spid="_x0000_s6147" name="" r:id="rId5" imgW="12496800" imgH="4876800" progId="Equation.3">
                  <p:embed/>
                </p:oleObj>
              </mc:Choice>
              <mc:Fallback>
                <p:oleObj name="" r:id="rId5" imgW="12496800" imgH="4876800" progId="Equation.3">
                  <p:embed/>
                  <p:pic>
                    <p:nvPicPr>
                      <p:cNvPr id="0" name="Object 8"/>
                      <p:cNvPicPr/>
                      <p:nvPr/>
                    </p:nvPicPr>
                    <p:blipFill>
                      <a:blip r:embed="rId6"/>
                      <a:stretch>
                        <a:fillRect/>
                      </a:stretch>
                    </p:blipFill>
                    <p:spPr>
                      <a:xfrm>
                        <a:off x="3132138" y="2382838"/>
                        <a:ext cx="1042987" cy="398462"/>
                      </a:xfrm>
                      <a:prstGeom prst="rect">
                        <a:avLst/>
                      </a:prstGeom>
                      <a:noFill/>
                      <a:ln w="38100">
                        <a:noFill/>
                      </a:ln>
                    </p:spPr>
                  </p:pic>
                </p:oleObj>
              </mc:Fallback>
            </mc:AlternateContent>
          </a:graphicData>
        </a:graphic>
      </p:graphicFrame>
      <p:sp>
        <p:nvSpPr>
          <p:cNvPr id="20488" name="Text Box 9"/>
          <p:cNvSpPr txBox="1">
            <a:spLocks noChangeArrowheads="1"/>
          </p:cNvSpPr>
          <p:nvPr/>
        </p:nvSpPr>
        <p:spPr bwMode="auto">
          <a:xfrm>
            <a:off x="1187450" y="2781300"/>
            <a:ext cx="7129463" cy="1278492"/>
          </a:xfrm>
          <a:prstGeom prst="rect">
            <a:avLst/>
          </a:prstGeom>
          <a:noFill/>
          <a:ln w="9525">
            <a:noFill/>
            <a:miter lim="800000"/>
          </a:ln>
        </p:spPr>
        <p:txBody>
          <a:bodyPr>
            <a:spAutoFit/>
          </a:bodyPr>
          <a:lstStyle/>
          <a:p>
            <a:pPr>
              <a:lnSpc>
                <a:spcPct val="110000"/>
              </a:lnSpc>
            </a:pPr>
            <a:r>
              <a:rPr lang="zh-CN" altLang="en-US" sz="2400" b="1" i="0" dirty="0"/>
              <a:t>吸收能量（当               ）</a:t>
            </a:r>
            <a:endParaRPr lang="zh-CN" altLang="en-US" sz="2400" b="1" i="0" dirty="0"/>
          </a:p>
          <a:p>
            <a:pPr>
              <a:lnSpc>
                <a:spcPct val="110000"/>
              </a:lnSpc>
            </a:pPr>
            <a:r>
              <a:rPr lang="zh-CN" altLang="en-US" sz="2400" b="1" i="0" dirty="0"/>
              <a:t>若              ，则所放出的电磁波所相应的光子能量为</a:t>
            </a:r>
            <a:endParaRPr lang="zh-CN" altLang="en-US" sz="2400" b="1" i="0" dirty="0"/>
          </a:p>
        </p:txBody>
      </p:sp>
      <p:sp>
        <p:nvSpPr>
          <p:cNvPr id="20489" name="Rectangle 10"/>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20490" name="Object 11"/>
          <p:cNvGraphicFramePr/>
          <p:nvPr/>
        </p:nvGraphicFramePr>
        <p:xfrm>
          <a:off x="3462338" y="2819400"/>
          <a:ext cx="1116012" cy="425450"/>
        </p:xfrm>
        <a:graphic>
          <a:graphicData uri="http://schemas.openxmlformats.org/presentationml/2006/ole">
            <mc:AlternateContent xmlns:mc="http://schemas.openxmlformats.org/markup-compatibility/2006">
              <mc:Choice xmlns:v="urn:schemas-microsoft-com:vml" Requires="v">
                <p:oleObj spid="_x0000_s6148" name="" r:id="rId7" imgW="12496800" imgH="4876800" progId="Equation.3">
                  <p:embed/>
                </p:oleObj>
              </mc:Choice>
              <mc:Fallback>
                <p:oleObj name="" r:id="rId7" imgW="12496800" imgH="4876800" progId="Equation.3">
                  <p:embed/>
                  <p:pic>
                    <p:nvPicPr>
                      <p:cNvPr id="0" name="Object 11"/>
                      <p:cNvPicPr/>
                      <p:nvPr/>
                    </p:nvPicPr>
                    <p:blipFill>
                      <a:blip r:embed="rId8"/>
                      <a:stretch>
                        <a:fillRect/>
                      </a:stretch>
                    </p:blipFill>
                    <p:spPr>
                      <a:xfrm>
                        <a:off x="3462338" y="2819400"/>
                        <a:ext cx="1116012" cy="425450"/>
                      </a:xfrm>
                      <a:prstGeom prst="rect">
                        <a:avLst/>
                      </a:prstGeom>
                      <a:noFill/>
                      <a:ln w="38100">
                        <a:noFill/>
                      </a:ln>
                    </p:spPr>
                  </p:pic>
                </p:oleObj>
              </mc:Fallback>
            </mc:AlternateContent>
          </a:graphicData>
        </a:graphic>
      </p:graphicFrame>
      <p:graphicFrame>
        <p:nvGraphicFramePr>
          <p:cNvPr id="20491" name="Object 12"/>
          <p:cNvGraphicFramePr/>
          <p:nvPr/>
        </p:nvGraphicFramePr>
        <p:xfrm>
          <a:off x="1911350" y="3238500"/>
          <a:ext cx="1042988" cy="457200"/>
        </p:xfrm>
        <a:graphic>
          <a:graphicData uri="http://schemas.openxmlformats.org/presentationml/2006/ole">
            <mc:AlternateContent xmlns:mc="http://schemas.openxmlformats.org/markup-compatibility/2006">
              <mc:Choice xmlns:v="urn:schemas-microsoft-com:vml" Requires="v">
                <p:oleObj spid="_x0000_s6149" name="" r:id="rId9" imgW="12496800" imgH="4876800" progId="Equation.3">
                  <p:embed/>
                </p:oleObj>
              </mc:Choice>
              <mc:Fallback>
                <p:oleObj name="" r:id="rId9" imgW="12496800" imgH="4876800" progId="Equation.3">
                  <p:embed/>
                  <p:pic>
                    <p:nvPicPr>
                      <p:cNvPr id="0" name="Object 12"/>
                      <p:cNvPicPr/>
                      <p:nvPr/>
                    </p:nvPicPr>
                    <p:blipFill>
                      <a:blip r:embed="rId6"/>
                      <a:stretch>
                        <a:fillRect/>
                      </a:stretch>
                    </p:blipFill>
                    <p:spPr>
                      <a:xfrm>
                        <a:off x="1911350" y="3238500"/>
                        <a:ext cx="1042988" cy="457200"/>
                      </a:xfrm>
                      <a:prstGeom prst="rect">
                        <a:avLst/>
                      </a:prstGeom>
                      <a:noFill/>
                      <a:ln w="38100">
                        <a:noFill/>
                      </a:ln>
                    </p:spPr>
                  </p:pic>
                </p:oleObj>
              </mc:Fallback>
            </mc:AlternateContent>
          </a:graphicData>
        </a:graphic>
      </p:graphicFrame>
      <p:sp>
        <p:nvSpPr>
          <p:cNvPr id="20492" name="Rectangle 13"/>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20493" name="Object 14"/>
          <p:cNvGraphicFramePr/>
          <p:nvPr/>
        </p:nvGraphicFramePr>
        <p:xfrm>
          <a:off x="3381375" y="4087813"/>
          <a:ext cx="2016125" cy="517525"/>
        </p:xfrm>
        <a:graphic>
          <a:graphicData uri="http://schemas.openxmlformats.org/presentationml/2006/ole">
            <mc:AlternateContent xmlns:mc="http://schemas.openxmlformats.org/markup-compatibility/2006">
              <mc:Choice xmlns:v="urn:schemas-microsoft-com:vml" Requires="v">
                <p:oleObj spid="_x0000_s6150" name="" r:id="rId10" imgW="30175200" imgH="7924800" progId="Equation.3">
                  <p:embed/>
                </p:oleObj>
              </mc:Choice>
              <mc:Fallback>
                <p:oleObj name="" r:id="rId10" imgW="30175200" imgH="7924800" progId="Equation.3">
                  <p:embed/>
                  <p:pic>
                    <p:nvPicPr>
                      <p:cNvPr id="0" name="Object 14"/>
                      <p:cNvPicPr/>
                      <p:nvPr/>
                    </p:nvPicPr>
                    <p:blipFill>
                      <a:blip r:embed="rId11"/>
                      <a:stretch>
                        <a:fillRect/>
                      </a:stretch>
                    </p:blipFill>
                    <p:spPr>
                      <a:xfrm>
                        <a:off x="3381375" y="4087813"/>
                        <a:ext cx="2016125" cy="517525"/>
                      </a:xfrm>
                      <a:prstGeom prst="rect">
                        <a:avLst/>
                      </a:prstGeom>
                      <a:noFill/>
                      <a:ln w="38100">
                        <a:noFill/>
                      </a:ln>
                    </p:spPr>
                  </p:pic>
                </p:oleObj>
              </mc:Fallback>
            </mc:AlternateContent>
          </a:graphicData>
        </a:graphic>
      </p:graphicFrame>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5" name="Object 2"/>
          <p:cNvGraphicFramePr/>
          <p:nvPr/>
        </p:nvGraphicFramePr>
        <p:xfrm>
          <a:off x="609600" y="1641475"/>
          <a:ext cx="7467600" cy="4911725"/>
        </p:xfrm>
        <a:graphic>
          <a:graphicData uri="http://schemas.openxmlformats.org/presentationml/2006/ole">
            <mc:AlternateContent xmlns:mc="http://schemas.openxmlformats.org/markup-compatibility/2006">
              <mc:Choice xmlns:v="urn:schemas-microsoft-com:vml" Requires="v">
                <p:oleObj spid="_x0000_s7169" name="" r:id="rId1" imgW="39604950" imgH="26069925" progId="Word.Document.8">
                  <p:embed/>
                </p:oleObj>
              </mc:Choice>
              <mc:Fallback>
                <p:oleObj name="" r:id="rId1" imgW="39604950" imgH="26069925" progId="Word.Document.8">
                  <p:embed/>
                  <p:pic>
                    <p:nvPicPr>
                      <p:cNvPr id="0" name="Object 2"/>
                      <p:cNvPicPr/>
                      <p:nvPr/>
                    </p:nvPicPr>
                    <p:blipFill>
                      <a:blip r:embed="rId2"/>
                      <a:stretch>
                        <a:fillRect/>
                      </a:stretch>
                    </p:blipFill>
                    <p:spPr>
                      <a:xfrm>
                        <a:off x="609600" y="1641475"/>
                        <a:ext cx="7467600" cy="4911725"/>
                      </a:xfrm>
                      <a:prstGeom prst="rect">
                        <a:avLst/>
                      </a:prstGeom>
                      <a:noFill/>
                      <a:ln w="38100">
                        <a:noFill/>
                      </a:ln>
                    </p:spPr>
                  </p:pic>
                </p:oleObj>
              </mc:Fallback>
            </mc:AlternateContent>
          </a:graphicData>
        </a:graphic>
      </p:graphicFrame>
      <p:pic>
        <p:nvPicPr>
          <p:cNvPr id="195587" name="Picture 3"/>
          <p:cNvPicPr>
            <a:picLocks noChangeAspect="1" noChangeArrowheads="1"/>
          </p:cNvPicPr>
          <p:nvPr/>
        </p:nvPicPr>
        <p:blipFill>
          <a:blip r:embed="rId3"/>
          <a:srcRect/>
          <a:stretch>
            <a:fillRect/>
          </a:stretch>
        </p:blipFill>
        <p:spPr bwMode="auto">
          <a:xfrm>
            <a:off x="5410200" y="0"/>
            <a:ext cx="3733800" cy="26670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5587"/>
                                        </p:tgtEl>
                                        <p:attrNameLst>
                                          <p:attrName>style.visibility</p:attrName>
                                        </p:attrNameLst>
                                      </p:cBhvr>
                                      <p:to>
                                        <p:strVal val="visible"/>
                                      </p:to>
                                    </p:set>
                                    <p:anim calcmode="lin" valueType="num">
                                      <p:cBhvr additive="base">
                                        <p:cTn id="7" dur="500" fill="hold"/>
                                        <p:tgtEl>
                                          <p:spTgt spid="195587"/>
                                        </p:tgtEl>
                                        <p:attrNameLst>
                                          <p:attrName>ppt_x</p:attrName>
                                        </p:attrNameLst>
                                      </p:cBhvr>
                                      <p:tavLst>
                                        <p:tav tm="0">
                                          <p:val>
                                            <p:strVal val="1+#ppt_w/2"/>
                                          </p:val>
                                        </p:tav>
                                        <p:tav tm="100000">
                                          <p:val>
                                            <p:strVal val="#ppt_x"/>
                                          </p:val>
                                        </p:tav>
                                      </p:tavLst>
                                    </p:anim>
                                    <p:anim calcmode="lin" valueType="num">
                                      <p:cBhvr additive="base">
                                        <p:cTn id="8" dur="500" fill="hold"/>
                                        <p:tgtEl>
                                          <p:spTgt spid="195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idx="1"/>
          </p:nvPr>
        </p:nvSpPr>
        <p:spPr bwMode="auto">
          <a:xfrm>
            <a:off x="900113" y="620713"/>
            <a:ext cx="8064500" cy="1439862"/>
          </a:xfrm>
          <a:solidFill>
            <a:srgbClr val="FFCC99"/>
          </a:solidFill>
          <a:ln>
            <a:solidFill>
              <a:srgbClr val="FFCC99"/>
            </a:solidFill>
            <a:miter lim="800000"/>
          </a:ln>
        </p:spPr>
        <p:txBody>
          <a:bodyPr vert="horz" wrap="square" lIns="91440" tIns="45720" rIns="91440" bIns="45720" numCol="1" anchor="t" anchorCtr="0" compatLnSpc="1"/>
          <a:lstStyle/>
          <a:p>
            <a:pPr eaLnBrk="1" hangingPunct="1">
              <a:lnSpc>
                <a:spcPct val="110000"/>
              </a:lnSpc>
              <a:buFontTx/>
              <a:buNone/>
            </a:pPr>
            <a:r>
              <a:rPr lang="en-US" altLang="zh-CN" sz="2400" b="1" smtClean="0">
                <a:latin typeface="宋体" panose="02010600030101010101" pitchFamily="2" charset="-122"/>
              </a:rPr>
              <a:t>      </a:t>
            </a:r>
            <a:r>
              <a:rPr lang="zh-CN" altLang="en-US" sz="2400" b="1" smtClean="0">
                <a:latin typeface="宋体" panose="02010600030101010101" pitchFamily="2" charset="-122"/>
              </a:rPr>
              <a:t>在上述两个假定的基础上，玻尔利用对应原理假定，还导出了电子作圆周运动时角动量也是量子化的，即有 </a:t>
            </a:r>
            <a:endParaRPr lang="zh-CN" altLang="en-US" sz="2400" b="1" smtClean="0">
              <a:latin typeface="宋体" panose="02010600030101010101" pitchFamily="2" charset="-122"/>
            </a:endParaRPr>
          </a:p>
        </p:txBody>
      </p:sp>
      <p:sp>
        <p:nvSpPr>
          <p:cNvPr id="22530" name="Rectangle 3"/>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22531" name="Object 4"/>
          <p:cNvGraphicFramePr/>
          <p:nvPr/>
        </p:nvGraphicFramePr>
        <p:xfrm>
          <a:off x="1874838" y="2171700"/>
          <a:ext cx="2732087" cy="604838"/>
        </p:xfrm>
        <a:graphic>
          <a:graphicData uri="http://schemas.openxmlformats.org/presentationml/2006/ole">
            <mc:AlternateContent xmlns:mc="http://schemas.openxmlformats.org/markup-compatibility/2006">
              <mc:Choice xmlns:v="urn:schemas-microsoft-com:vml" Requires="v">
                <p:oleObj spid="_x0000_s8193" name="" r:id="rId1" imgW="24384000" imgH="5486400" progId="Equation.3">
                  <p:embed/>
                </p:oleObj>
              </mc:Choice>
              <mc:Fallback>
                <p:oleObj name="" r:id="rId1" imgW="24384000" imgH="5486400" progId="Equation.3">
                  <p:embed/>
                  <p:pic>
                    <p:nvPicPr>
                      <p:cNvPr id="0" name="Object 4"/>
                      <p:cNvPicPr/>
                      <p:nvPr/>
                    </p:nvPicPr>
                    <p:blipFill>
                      <a:blip r:embed="rId2"/>
                      <a:stretch>
                        <a:fillRect/>
                      </a:stretch>
                    </p:blipFill>
                    <p:spPr>
                      <a:xfrm>
                        <a:off x="1874838" y="2171700"/>
                        <a:ext cx="2732087" cy="604838"/>
                      </a:xfrm>
                      <a:prstGeom prst="rect">
                        <a:avLst/>
                      </a:prstGeom>
                      <a:noFill/>
                      <a:ln w="38100">
                        <a:noFill/>
                      </a:ln>
                    </p:spPr>
                  </p:pic>
                </p:oleObj>
              </mc:Fallback>
            </mc:AlternateContent>
          </a:graphicData>
        </a:graphic>
      </p:graphicFrame>
      <p:sp>
        <p:nvSpPr>
          <p:cNvPr id="22532" name="Rectangle 5"/>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graphicFrame>
        <p:nvGraphicFramePr>
          <p:cNvPr id="22533" name="Object 6"/>
          <p:cNvGraphicFramePr/>
          <p:nvPr/>
        </p:nvGraphicFramePr>
        <p:xfrm>
          <a:off x="5089525" y="2259013"/>
          <a:ext cx="1584325" cy="434975"/>
        </p:xfrm>
        <a:graphic>
          <a:graphicData uri="http://schemas.openxmlformats.org/presentationml/2006/ole">
            <mc:AlternateContent xmlns:mc="http://schemas.openxmlformats.org/markup-compatibility/2006">
              <mc:Choice xmlns:v="urn:schemas-microsoft-com:vml" Requires="v">
                <p:oleObj spid="_x0000_s8194" name="" r:id="rId3" imgW="15849600" imgH="4267200" progId="Equation.3">
                  <p:embed/>
                </p:oleObj>
              </mc:Choice>
              <mc:Fallback>
                <p:oleObj name="" r:id="rId3" imgW="15849600" imgH="4267200" progId="Equation.3">
                  <p:embed/>
                  <p:pic>
                    <p:nvPicPr>
                      <p:cNvPr id="0" name="Object 6"/>
                      <p:cNvPicPr/>
                      <p:nvPr/>
                    </p:nvPicPr>
                    <p:blipFill>
                      <a:blip r:embed="rId4"/>
                      <a:stretch>
                        <a:fillRect/>
                      </a:stretch>
                    </p:blipFill>
                    <p:spPr>
                      <a:xfrm>
                        <a:off x="5089525" y="2259013"/>
                        <a:ext cx="1584325" cy="434975"/>
                      </a:xfrm>
                      <a:prstGeom prst="rect">
                        <a:avLst/>
                      </a:prstGeom>
                      <a:noFill/>
                      <a:ln w="38100">
                        <a:noFill/>
                      </a:ln>
                    </p:spPr>
                  </p:pic>
                </p:oleObj>
              </mc:Fallback>
            </mc:AlternateContent>
          </a:graphicData>
        </a:graphic>
      </p:graphicFrame>
      <p:sp>
        <p:nvSpPr>
          <p:cNvPr id="22534" name="Text Box 7"/>
          <p:cNvSpPr txBox="1">
            <a:spLocks noChangeArrowheads="1"/>
          </p:cNvSpPr>
          <p:nvPr/>
        </p:nvSpPr>
        <p:spPr bwMode="auto">
          <a:xfrm>
            <a:off x="1119188" y="3195638"/>
            <a:ext cx="7273925" cy="1684757"/>
          </a:xfrm>
          <a:prstGeom prst="rect">
            <a:avLst/>
          </a:prstGeom>
          <a:noFill/>
          <a:ln w="9525">
            <a:noFill/>
            <a:miter lim="800000"/>
          </a:ln>
        </p:spPr>
        <p:txBody>
          <a:bodyPr>
            <a:spAutoFit/>
          </a:bodyPr>
          <a:lstStyle/>
          <a:p>
            <a:pPr>
              <a:lnSpc>
                <a:spcPct val="110000"/>
              </a:lnSpc>
              <a:spcBef>
                <a:spcPct val="50000"/>
              </a:spcBef>
            </a:pPr>
            <a:r>
              <a:rPr lang="zh-CN" altLang="en-US" sz="2400" b="1" i="0" dirty="0"/>
              <a:t>其中                。又一次看到了普朗克常数</a:t>
            </a:r>
            <a:r>
              <a:rPr lang="en-US" altLang="zh-CN" sz="2400" i="0" dirty="0"/>
              <a:t>h</a:t>
            </a:r>
            <a:r>
              <a:rPr lang="zh-CN" altLang="en-US" sz="2400" b="1" i="0" dirty="0"/>
              <a:t>在对微观世界描述中的重要性。在一些教材中，也将角动量量子化作为玻尔模型的第三个假定与前两个放在一起。但请注意，前两个更关键，更本质。 </a:t>
            </a:r>
            <a:endParaRPr lang="zh-CN" altLang="en-US" sz="2400" b="1" i="0" dirty="0"/>
          </a:p>
        </p:txBody>
      </p:sp>
      <p:graphicFrame>
        <p:nvGraphicFramePr>
          <p:cNvPr id="22535" name="Object 8"/>
          <p:cNvGraphicFramePr/>
          <p:nvPr/>
        </p:nvGraphicFramePr>
        <p:xfrm>
          <a:off x="2220913" y="3255963"/>
          <a:ext cx="1152525" cy="296862"/>
        </p:xfrm>
        <a:graphic>
          <a:graphicData uri="http://schemas.openxmlformats.org/presentationml/2006/ole">
            <mc:AlternateContent xmlns:mc="http://schemas.openxmlformats.org/markup-compatibility/2006">
              <mc:Choice xmlns:v="urn:schemas-microsoft-com:vml" Requires="v">
                <p:oleObj spid="_x0000_s8195" name="" r:id="rId5" imgW="23164800" imgH="6096000" progId="Equation.3">
                  <p:embed/>
                </p:oleObj>
              </mc:Choice>
              <mc:Fallback>
                <p:oleObj name="" r:id="rId5" imgW="23164800" imgH="6096000" progId="Equation.3">
                  <p:embed/>
                  <p:pic>
                    <p:nvPicPr>
                      <p:cNvPr id="0" name="Object 8"/>
                      <p:cNvPicPr/>
                      <p:nvPr/>
                    </p:nvPicPr>
                    <p:blipFill>
                      <a:blip r:embed="rId6"/>
                      <a:stretch>
                        <a:fillRect/>
                      </a:stretch>
                    </p:blipFill>
                    <p:spPr>
                      <a:xfrm>
                        <a:off x="2220913" y="3255963"/>
                        <a:ext cx="1152525" cy="296862"/>
                      </a:xfrm>
                      <a:prstGeom prst="rect">
                        <a:avLst/>
                      </a:prstGeom>
                      <a:noFill/>
                      <a:ln w="38100">
                        <a:noFill/>
                      </a:ln>
                    </p:spPr>
                  </p:pic>
                </p:oleObj>
              </mc:Fallback>
            </mc:AlternateContent>
          </a:graphicData>
        </a:graphic>
      </p:graphicFrame>
    </p:spTree>
  </p:cSld>
  <p:clrMapOvr>
    <a:masterClrMapping/>
  </p:clrMapOvr>
  <p:transition spd="slow">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p:nvPr/>
        </p:nvSpPr>
        <p:spPr>
          <a:xfrm>
            <a:off x="471488" y="862013"/>
            <a:ext cx="3471862" cy="2062162"/>
          </a:xfrm>
          <a:prstGeom prst="rect">
            <a:avLst/>
          </a:prstGeom>
          <a:noFill/>
          <a:ln w="9525">
            <a:noFill/>
          </a:ln>
        </p:spPr>
        <p:txBody>
          <a:bodyPr wrap="none">
            <a:spAutoFit/>
          </a:bodyPr>
          <a:lstStyle/>
          <a:p>
            <a:r>
              <a:rPr lang="zh-CN" altLang="en-US" sz="3200" b="1" noProof="1"/>
              <a:t>总结：</a:t>
            </a:r>
            <a:endParaRPr lang="zh-CN" altLang="en-US" sz="3200" b="1" noProof="1"/>
          </a:p>
          <a:p>
            <a:endParaRPr lang="en-US" altLang="zh-CN" b="1" noProof="1"/>
          </a:p>
          <a:p>
            <a:r>
              <a:rPr lang="en-US" altLang="zh-CN" b="1" noProof="1"/>
              <a:t>①.</a:t>
            </a:r>
            <a:r>
              <a:rPr lang="zh-CN" altLang="en-US" b="1" noProof="1"/>
              <a:t>定态假设，</a:t>
            </a:r>
            <a:r>
              <a:rPr lang="en-US" altLang="zh-CN" b="1" i="1" noProof="1"/>
              <a:t>E</a:t>
            </a:r>
            <a:r>
              <a:rPr lang="en-US" altLang="zh-CN" b="1" noProof="1"/>
              <a:t>=</a:t>
            </a:r>
            <a:r>
              <a:rPr lang="en-US" altLang="zh-CN" b="1" i="1" noProof="1"/>
              <a:t>E</a:t>
            </a:r>
            <a:r>
              <a:rPr lang="en-US" altLang="zh-CN" b="1" noProof="1"/>
              <a:t>(</a:t>
            </a:r>
            <a:r>
              <a:rPr lang="en-US" altLang="zh-CN" b="1" i="1" noProof="1"/>
              <a:t>n</a:t>
            </a:r>
            <a:r>
              <a:rPr lang="en-US" altLang="zh-CN" b="1" noProof="1"/>
              <a:t>)</a:t>
            </a:r>
            <a:r>
              <a:rPr lang="zh-CN" altLang="en-US" b="1" noProof="1"/>
              <a:t>；</a:t>
            </a:r>
            <a:endParaRPr lang="zh-CN" altLang="en-US" b="1" noProof="1"/>
          </a:p>
          <a:p>
            <a:r>
              <a:rPr lang="zh-CN" altLang="en-US" b="1" noProof="1"/>
              <a:t>②</a:t>
            </a:r>
            <a:r>
              <a:rPr lang="en-US" altLang="zh-CN" b="1" noProof="1"/>
              <a:t>.</a:t>
            </a:r>
            <a:r>
              <a:rPr lang="zh-CN" altLang="en-US" b="1" noProof="1"/>
              <a:t>跃迁假设</a:t>
            </a:r>
            <a:r>
              <a:rPr lang="zh-CN" altLang="en-US" b="1" i="1" noProof="1"/>
              <a:t>，</a:t>
            </a:r>
            <a:r>
              <a:rPr lang="en-US" altLang="zh-CN" b="1" i="1" noProof="1"/>
              <a:t>h</a:t>
            </a:r>
            <a:r>
              <a:rPr lang="en-US" altLang="zh-CN" b="1" i="1" noProof="1">
                <a:sym typeface="Symbol" panose="05050102010706020507" pitchFamily="18" charset="2"/>
              </a:rPr>
              <a:t>=E</a:t>
            </a:r>
            <a:r>
              <a:rPr lang="en-US" altLang="zh-CN" b="1" i="1" baseline="-25000" noProof="1">
                <a:sym typeface="Symbol" panose="05050102010706020507" pitchFamily="18" charset="2"/>
              </a:rPr>
              <a:t>n</a:t>
            </a:r>
            <a:r>
              <a:rPr lang="en-US" altLang="zh-CN" b="1" i="1" noProof="1">
                <a:sym typeface="Symbol" panose="05050102010706020507" pitchFamily="18" charset="2"/>
              </a:rPr>
              <a:t>-E</a:t>
            </a:r>
            <a:r>
              <a:rPr lang="en-US" altLang="zh-CN" b="1" i="1" baseline="-25000" noProof="1">
                <a:sym typeface="Symbol" panose="05050102010706020507" pitchFamily="18" charset="2"/>
              </a:rPr>
              <a:t>m</a:t>
            </a:r>
            <a:r>
              <a:rPr lang="en-US" altLang="zh-CN" b="1" noProof="1">
                <a:sym typeface="Symbol" panose="05050102010706020507" pitchFamily="18" charset="2"/>
              </a:rPr>
              <a:t>;</a:t>
            </a:r>
            <a:endParaRPr lang="en-US" altLang="zh-CN" b="1" noProof="1">
              <a:sym typeface="Symbol" panose="05050102010706020507" pitchFamily="18" charset="2"/>
            </a:endParaRPr>
          </a:p>
          <a:p>
            <a:r>
              <a:rPr lang="en-US" altLang="zh-CN" b="1" noProof="1"/>
              <a:t>③.</a:t>
            </a:r>
            <a:r>
              <a:rPr lang="zh-CN" altLang="en-US" b="1" noProof="1"/>
              <a:t>量子化条件</a:t>
            </a:r>
            <a:r>
              <a:rPr lang="en-US" altLang="zh-CN" b="1" noProof="1"/>
              <a:t>:</a:t>
            </a:r>
            <a:endParaRPr lang="en-US" altLang="zh-CN" b="1" noProof="1"/>
          </a:p>
        </p:txBody>
      </p:sp>
      <p:graphicFrame>
        <p:nvGraphicFramePr>
          <p:cNvPr id="175107" name="Object 3"/>
          <p:cNvGraphicFramePr/>
          <p:nvPr/>
        </p:nvGraphicFramePr>
        <p:xfrm>
          <a:off x="647700" y="3276600"/>
          <a:ext cx="2625725" cy="1370013"/>
        </p:xfrm>
        <a:graphic>
          <a:graphicData uri="http://schemas.openxmlformats.org/presentationml/2006/ole">
            <mc:AlternateContent xmlns:mc="http://schemas.openxmlformats.org/markup-compatibility/2006">
              <mc:Choice xmlns:v="urn:schemas-microsoft-com:vml" Requires="v">
                <p:oleObj spid="_x0000_s9217" name="" r:id="rId1" imgW="28041600" imgH="14630400" progId="Equation.3">
                  <p:embed/>
                </p:oleObj>
              </mc:Choice>
              <mc:Fallback>
                <p:oleObj name="" r:id="rId1" imgW="28041600" imgH="14630400" progId="Equation.3">
                  <p:embed/>
                  <p:pic>
                    <p:nvPicPr>
                      <p:cNvPr id="0" name="Object 3"/>
                      <p:cNvPicPr/>
                      <p:nvPr/>
                    </p:nvPicPr>
                    <p:blipFill>
                      <a:blip r:embed="rId2"/>
                      <a:stretch>
                        <a:fillRect/>
                      </a:stretch>
                    </p:blipFill>
                    <p:spPr>
                      <a:xfrm>
                        <a:off x="647700" y="3276600"/>
                        <a:ext cx="2625725" cy="1370013"/>
                      </a:xfrm>
                      <a:prstGeom prst="rect">
                        <a:avLst/>
                      </a:prstGeom>
                      <a:noFill/>
                      <a:ln w="9525" cap="flat" cmpd="sng">
                        <a:solidFill>
                          <a:srgbClr val="FF5050"/>
                        </a:solidFill>
                        <a:prstDash val="solid"/>
                        <a:miter/>
                        <a:headEnd type="none" w="med" len="med"/>
                        <a:tailEnd type="none" w="med" len="med"/>
                      </a:ln>
                    </p:spPr>
                  </p:pic>
                </p:oleObj>
              </mc:Fallback>
            </mc:AlternateContent>
          </a:graphicData>
        </a:graphic>
      </p:graphicFrame>
      <p:pic>
        <p:nvPicPr>
          <p:cNvPr id="175109" name="Picture 5" descr="p65-0"/>
          <p:cNvPicPr>
            <a:picLocks noChangeAspect="1" noChangeArrowheads="1"/>
          </p:cNvPicPr>
          <p:nvPr/>
        </p:nvPicPr>
        <p:blipFill>
          <a:blip r:embed="rId3"/>
          <a:srcRect/>
          <a:stretch>
            <a:fillRect/>
          </a:stretch>
        </p:blipFill>
        <p:spPr bwMode="auto">
          <a:xfrm>
            <a:off x="5148263" y="2133600"/>
            <a:ext cx="3608387" cy="2474913"/>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5106">
                                            <p:txEl>
                                              <p:pRg st="0" end="0"/>
                                            </p:txEl>
                                          </p:spTgt>
                                        </p:tgtEl>
                                        <p:attrNameLst>
                                          <p:attrName>style.visibility</p:attrName>
                                        </p:attrNameLst>
                                      </p:cBhvr>
                                      <p:to>
                                        <p:strVal val="visible"/>
                                      </p:to>
                                    </p:set>
                                    <p:anim calcmode="lin" valueType="num">
                                      <p:cBhvr>
                                        <p:cTn id="7" dur="500" fill="hold"/>
                                        <p:tgtEl>
                                          <p:spTgt spid="17510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510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75106">
                                            <p:txEl>
                                              <p:pRg st="2" end="2"/>
                                            </p:txEl>
                                          </p:spTgt>
                                        </p:tgtEl>
                                        <p:attrNameLst>
                                          <p:attrName>style.visibility</p:attrName>
                                        </p:attrNameLst>
                                      </p:cBhvr>
                                      <p:to>
                                        <p:strVal val="visible"/>
                                      </p:to>
                                    </p:set>
                                    <p:anim calcmode="lin" valueType="num">
                                      <p:cBhvr>
                                        <p:cTn id="13" dur="500" fill="hold"/>
                                        <p:tgtEl>
                                          <p:spTgt spid="175106">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17510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75106">
                                            <p:txEl>
                                              <p:pRg st="3" end="3"/>
                                            </p:txEl>
                                          </p:spTgt>
                                        </p:tgtEl>
                                        <p:attrNameLst>
                                          <p:attrName>style.visibility</p:attrName>
                                        </p:attrNameLst>
                                      </p:cBhvr>
                                      <p:to>
                                        <p:strVal val="visible"/>
                                      </p:to>
                                    </p:set>
                                    <p:anim calcmode="lin" valueType="num">
                                      <p:cBhvr>
                                        <p:cTn id="19" dur="500" fill="hold"/>
                                        <p:tgtEl>
                                          <p:spTgt spid="17510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7510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75106">
                                            <p:txEl>
                                              <p:pRg st="4" end="4"/>
                                            </p:txEl>
                                          </p:spTgt>
                                        </p:tgtEl>
                                        <p:attrNameLst>
                                          <p:attrName>style.visibility</p:attrName>
                                        </p:attrNameLst>
                                      </p:cBhvr>
                                      <p:to>
                                        <p:strVal val="visible"/>
                                      </p:to>
                                    </p:set>
                                    <p:anim calcmode="lin" valueType="num">
                                      <p:cBhvr>
                                        <p:cTn id="25" dur="500" fill="hold"/>
                                        <p:tgtEl>
                                          <p:spTgt spid="175106">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17510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5107"/>
                                        </p:tgtEl>
                                        <p:attrNameLst>
                                          <p:attrName>style.visibility</p:attrName>
                                        </p:attrNameLst>
                                      </p:cBhvr>
                                      <p:to>
                                        <p:strVal val="visible"/>
                                      </p:to>
                                    </p:set>
                                    <p:animEffect transition="in" filter="blinds(horizontal)">
                                      <p:cBhvr>
                                        <p:cTn id="31" dur="500"/>
                                        <p:tgtEl>
                                          <p:spTgt spid="17510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75109"/>
                                        </p:tgtEl>
                                        <p:attrNameLst>
                                          <p:attrName>style.visibility</p:attrName>
                                        </p:attrNameLst>
                                      </p:cBhvr>
                                      <p:to>
                                        <p:strVal val="visible"/>
                                      </p:to>
                                    </p:set>
                                    <p:anim calcmode="lin" valueType="num">
                                      <p:cBhvr additive="base">
                                        <p:cTn id="36" dur="500" fill="hold"/>
                                        <p:tgtEl>
                                          <p:spTgt spid="175109"/>
                                        </p:tgtEl>
                                        <p:attrNameLst>
                                          <p:attrName>ppt_x</p:attrName>
                                        </p:attrNameLst>
                                      </p:cBhvr>
                                      <p:tavLst>
                                        <p:tav tm="0">
                                          <p:val>
                                            <p:strVal val="#ppt_x"/>
                                          </p:val>
                                        </p:tav>
                                        <p:tav tm="100000">
                                          <p:val>
                                            <p:strVal val="#ppt_x"/>
                                          </p:val>
                                        </p:tav>
                                      </p:tavLst>
                                    </p:anim>
                                    <p:anim calcmode="lin" valueType="num">
                                      <p:cBhvr additive="base">
                                        <p:cTn id="37" dur="500" fill="hold"/>
                                        <p:tgtEl>
                                          <p:spTgt spid="175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CA14419E-CD0B-4D71-8439-8BF82D9CE717}" type="slidenum">
              <a:rPr lang="en-US" altLang="zh-CN"/>
            </a:fld>
            <a:endParaRPr lang="en-US" altLang="zh-CN"/>
          </a:p>
        </p:txBody>
      </p:sp>
      <p:sp>
        <p:nvSpPr>
          <p:cNvPr id="12290" name="Text Box 2"/>
          <p:cNvSpPr txBox="1">
            <a:spLocks noChangeArrowheads="1"/>
          </p:cNvSpPr>
          <p:nvPr/>
        </p:nvSpPr>
        <p:spPr bwMode="auto">
          <a:xfrm>
            <a:off x="952500" y="671513"/>
            <a:ext cx="4724400" cy="519112"/>
          </a:xfrm>
          <a:prstGeom prst="rect">
            <a:avLst/>
          </a:prstGeom>
          <a:noFill/>
          <a:ln w="9525">
            <a:noFill/>
            <a:miter lim="800000"/>
          </a:ln>
          <a:effectLst/>
        </p:spPr>
        <p:txBody>
          <a:bodyPr>
            <a:spAutoFit/>
          </a:bodyPr>
          <a:lstStyle/>
          <a:p>
            <a:pPr eaLnBrk="0" hangingPunct="0"/>
            <a:r>
              <a:rPr lang="en-US" altLang="zh-CN" b="1" i="0" dirty="0" smtClean="0">
                <a:solidFill>
                  <a:srgbClr val="005D8C"/>
                </a:solidFill>
                <a:latin typeface="Times New Roman" panose="02020603050405020304" pitchFamily="18" charset="0"/>
              </a:rPr>
              <a:t>3</a:t>
            </a:r>
            <a:r>
              <a:rPr lang="zh-CN" altLang="en-US" b="1" i="0" dirty="0" smtClean="0">
                <a:solidFill>
                  <a:srgbClr val="005D8C"/>
                </a:solidFill>
                <a:latin typeface="Times New Roman" panose="02020603050405020304" pitchFamily="18" charset="0"/>
              </a:rPr>
              <a:t>、</a:t>
            </a:r>
            <a:r>
              <a:rPr lang="zh-CN" altLang="en-US" b="1" i="0" dirty="0">
                <a:solidFill>
                  <a:srgbClr val="005D8C"/>
                </a:solidFill>
                <a:latin typeface="Times New Roman" panose="02020603050405020304" pitchFamily="18" charset="0"/>
              </a:rPr>
              <a:t>电子轨道和定态能级</a:t>
            </a:r>
            <a:endParaRPr lang="zh-CN" altLang="en-US" b="1" i="0" dirty="0">
              <a:solidFill>
                <a:srgbClr val="005D8C"/>
              </a:solidFill>
              <a:latin typeface="Times New Roman" panose="02020603050405020304" pitchFamily="18" charset="0"/>
            </a:endParaRPr>
          </a:p>
        </p:txBody>
      </p:sp>
      <p:sp>
        <p:nvSpPr>
          <p:cNvPr id="12291" name="Text Box 3"/>
          <p:cNvSpPr txBox="1">
            <a:spLocks noChangeArrowheads="1"/>
          </p:cNvSpPr>
          <p:nvPr/>
        </p:nvSpPr>
        <p:spPr bwMode="auto">
          <a:xfrm>
            <a:off x="933450" y="1249363"/>
            <a:ext cx="7461250" cy="523220"/>
          </a:xfrm>
          <a:prstGeom prst="rect">
            <a:avLst/>
          </a:prstGeom>
          <a:noFill/>
          <a:ln w="9525">
            <a:noFill/>
            <a:miter lim="800000"/>
          </a:ln>
          <a:effectLst/>
        </p:spPr>
        <p:txBody>
          <a:bodyPr wrap="square">
            <a:spAutoFit/>
          </a:bodyPr>
          <a:lstStyle/>
          <a:p>
            <a:pPr eaLnBrk="0" hangingPunct="0"/>
            <a:r>
              <a:rPr lang="zh-CN" altLang="en-US" b="1" i="0" dirty="0">
                <a:latin typeface="Times New Roman" panose="02020603050405020304" pitchFamily="18" charset="0"/>
              </a:rPr>
              <a:t>电子在轨道绕核运动时，库仑力提供向心力</a:t>
            </a:r>
            <a:r>
              <a:rPr lang="zh-CN" altLang="en-US" i="0" dirty="0">
                <a:latin typeface="Times New Roman" panose="02020603050405020304" pitchFamily="18" charset="0"/>
              </a:rPr>
              <a:t>：</a:t>
            </a:r>
            <a:endParaRPr lang="zh-CN" altLang="en-US" i="0" dirty="0">
              <a:latin typeface="Times New Roman" panose="02020603050405020304" pitchFamily="18" charset="0"/>
            </a:endParaRPr>
          </a:p>
        </p:txBody>
      </p:sp>
      <p:sp>
        <p:nvSpPr>
          <p:cNvPr id="12292" name="Text Box 4"/>
          <p:cNvSpPr txBox="1">
            <a:spLocks noChangeArrowheads="1"/>
          </p:cNvSpPr>
          <p:nvPr/>
        </p:nvSpPr>
        <p:spPr bwMode="auto">
          <a:xfrm>
            <a:off x="1319213" y="2925763"/>
            <a:ext cx="4724400" cy="519112"/>
          </a:xfrm>
          <a:prstGeom prst="rect">
            <a:avLst/>
          </a:prstGeom>
          <a:noFill/>
          <a:ln w="9525">
            <a:noFill/>
            <a:miter lim="800000"/>
          </a:ln>
          <a:effectLst/>
        </p:spPr>
        <p:txBody>
          <a:bodyPr>
            <a:spAutoFit/>
          </a:bodyPr>
          <a:lstStyle/>
          <a:p>
            <a:pPr eaLnBrk="0" hangingPunct="0"/>
            <a:endParaRPr lang="zh-CN" altLang="zh-CN" i="0">
              <a:latin typeface="Times New Roman" panose="02020603050405020304" pitchFamily="18" charset="0"/>
            </a:endParaRPr>
          </a:p>
        </p:txBody>
      </p:sp>
      <p:sp>
        <p:nvSpPr>
          <p:cNvPr id="12295" name="Text Box 7"/>
          <p:cNvSpPr txBox="1">
            <a:spLocks noChangeArrowheads="1"/>
          </p:cNvSpPr>
          <p:nvPr/>
        </p:nvSpPr>
        <p:spPr bwMode="auto">
          <a:xfrm>
            <a:off x="928688" y="3184525"/>
            <a:ext cx="3529012" cy="523220"/>
          </a:xfrm>
          <a:prstGeom prst="rect">
            <a:avLst/>
          </a:prstGeom>
          <a:noFill/>
          <a:ln w="9525">
            <a:noFill/>
            <a:miter lim="800000"/>
          </a:ln>
          <a:effectLst/>
        </p:spPr>
        <p:txBody>
          <a:bodyPr wrap="square">
            <a:spAutoFit/>
          </a:bodyPr>
          <a:lstStyle/>
          <a:p>
            <a:pPr eaLnBrk="0" hangingPunct="0"/>
            <a:r>
              <a:rPr lang="zh-CN" altLang="en-US" b="1" i="0" dirty="0">
                <a:latin typeface="Times New Roman" panose="02020603050405020304" pitchFamily="18" charset="0"/>
              </a:rPr>
              <a:t>由</a:t>
            </a:r>
            <a:r>
              <a:rPr lang="zh-CN" altLang="en-US" b="1" i="0" dirty="0" smtClean="0">
                <a:latin typeface="Times New Roman" panose="02020603050405020304" pitchFamily="18" charset="0"/>
              </a:rPr>
              <a:t>玻尔量子化条件</a:t>
            </a:r>
            <a:r>
              <a:rPr lang="zh-CN" altLang="en-US" i="0" dirty="0" smtClean="0">
                <a:latin typeface="Times New Roman" panose="02020603050405020304" pitchFamily="18" charset="0"/>
              </a:rPr>
              <a:t>：</a:t>
            </a:r>
            <a:endParaRPr lang="zh-CN" altLang="en-US" i="0" dirty="0">
              <a:latin typeface="Times New Roman" panose="02020603050405020304" pitchFamily="18" charset="0"/>
            </a:endParaRPr>
          </a:p>
        </p:txBody>
      </p:sp>
      <p:grpSp>
        <p:nvGrpSpPr>
          <p:cNvPr id="2" name="Group 21"/>
          <p:cNvGrpSpPr/>
          <p:nvPr/>
        </p:nvGrpSpPr>
        <p:grpSpPr bwMode="auto">
          <a:xfrm>
            <a:off x="3200400" y="1944689"/>
            <a:ext cx="3086100" cy="874712"/>
            <a:chOff x="2168" y="1150"/>
            <a:chExt cx="2018" cy="665"/>
          </a:xfrm>
        </p:grpSpPr>
        <p:graphicFrame>
          <p:nvGraphicFramePr>
            <p:cNvPr id="12297" name="Object 9"/>
            <p:cNvGraphicFramePr>
              <a:graphicFrameLocks noChangeAspect="1"/>
            </p:cNvGraphicFramePr>
            <p:nvPr/>
          </p:nvGraphicFramePr>
          <p:xfrm>
            <a:off x="2168" y="1150"/>
            <a:ext cx="1458" cy="665"/>
          </p:xfrm>
          <a:graphic>
            <a:graphicData uri="http://schemas.openxmlformats.org/presentationml/2006/ole">
              <mc:AlternateContent xmlns:mc="http://schemas.openxmlformats.org/markup-compatibility/2006">
                <mc:Choice xmlns:v="urn:schemas-microsoft-com:vml" Requires="v">
                  <p:oleObj spid="_x0000_s10241" name="Equation" r:id="rId1" imgW="989965" imgH="457200" progId="">
                    <p:embed/>
                  </p:oleObj>
                </mc:Choice>
                <mc:Fallback>
                  <p:oleObj name="Equation" r:id="rId1" imgW="989965" imgH="457200" progId="">
                    <p:embed/>
                    <p:pic>
                      <p:nvPicPr>
                        <p:cNvPr id="0" name="图片 10240"/>
                        <p:cNvPicPr>
                          <a:picLocks noChangeAspect="1"/>
                        </p:cNvPicPr>
                        <p:nvPr/>
                      </p:nvPicPr>
                      <p:blipFill>
                        <a:blip r:embed="rId2"/>
                        <a:stretch>
                          <a:fillRect/>
                        </a:stretch>
                      </p:blipFill>
                      <p:spPr>
                        <a:xfrm>
                          <a:off x="2168" y="1150"/>
                          <a:ext cx="1458" cy="665"/>
                        </a:xfrm>
                        <a:prstGeom prst="rect">
                          <a:avLst/>
                        </a:prstGeom>
                        <a:solidFill>
                          <a:srgbClr val="003399"/>
                        </a:solidFill>
                        <a:ln w="9525">
                          <a:noFill/>
                        </a:ln>
                      </p:spPr>
                    </p:pic>
                  </p:oleObj>
                </mc:Fallback>
              </mc:AlternateContent>
            </a:graphicData>
          </a:graphic>
        </p:graphicFrame>
        <p:sp>
          <p:nvSpPr>
            <p:cNvPr id="12298" name="Text Box 10"/>
            <p:cNvSpPr txBox="1">
              <a:spLocks noChangeArrowheads="1"/>
            </p:cNvSpPr>
            <p:nvPr/>
          </p:nvSpPr>
          <p:spPr bwMode="auto">
            <a:xfrm>
              <a:off x="3676" y="1340"/>
              <a:ext cx="510" cy="327"/>
            </a:xfrm>
            <a:prstGeom prst="rect">
              <a:avLst/>
            </a:prstGeom>
            <a:noFill/>
            <a:ln w="9525">
              <a:noFill/>
              <a:miter lim="800000"/>
            </a:ln>
            <a:effectLst/>
          </p:spPr>
          <p:txBody>
            <a:bodyPr>
              <a:spAutoFit/>
            </a:bodyPr>
            <a:lstStyle/>
            <a:p>
              <a:pPr eaLnBrk="0" hangingPunct="0"/>
              <a:endParaRPr lang="zh-CN" altLang="zh-CN" i="0">
                <a:solidFill>
                  <a:srgbClr val="990000"/>
                </a:solidFill>
                <a:latin typeface="Times New Roman" panose="02020603050405020304" pitchFamily="18" charset="0"/>
              </a:endParaRPr>
            </a:p>
          </p:txBody>
        </p:sp>
      </p:grpSp>
      <p:grpSp>
        <p:nvGrpSpPr>
          <p:cNvPr id="3" name="Group 20"/>
          <p:cNvGrpSpPr/>
          <p:nvPr/>
        </p:nvGrpSpPr>
        <p:grpSpPr bwMode="auto">
          <a:xfrm>
            <a:off x="2197100" y="4168775"/>
            <a:ext cx="5156200" cy="973138"/>
            <a:chOff x="2036" y="3016"/>
            <a:chExt cx="3248" cy="613"/>
          </a:xfrm>
        </p:grpSpPr>
        <p:graphicFrame>
          <p:nvGraphicFramePr>
            <p:cNvPr id="12300" name="Object 12"/>
            <p:cNvGraphicFramePr>
              <a:graphicFrameLocks noChangeAspect="1"/>
            </p:cNvGraphicFramePr>
            <p:nvPr/>
          </p:nvGraphicFramePr>
          <p:xfrm>
            <a:off x="2036" y="3016"/>
            <a:ext cx="2510" cy="613"/>
          </p:xfrm>
          <a:graphic>
            <a:graphicData uri="http://schemas.openxmlformats.org/presentationml/2006/ole">
              <mc:AlternateContent xmlns:mc="http://schemas.openxmlformats.org/markup-compatibility/2006">
                <mc:Choice xmlns:v="urn:schemas-microsoft-com:vml" Requires="v">
                  <p:oleObj spid="_x0000_s10242" name="Equation" r:id="rId3" imgW="1701800" imgH="419100" progId="">
                    <p:embed/>
                  </p:oleObj>
                </mc:Choice>
                <mc:Fallback>
                  <p:oleObj name="Equation" r:id="rId3" imgW="1701800" imgH="419100" progId="">
                    <p:embed/>
                    <p:pic>
                      <p:nvPicPr>
                        <p:cNvPr id="0" name="图片 10241"/>
                        <p:cNvPicPr>
                          <a:picLocks noChangeAspect="1"/>
                        </p:cNvPicPr>
                        <p:nvPr/>
                      </p:nvPicPr>
                      <p:blipFill>
                        <a:blip r:embed="rId4"/>
                        <a:stretch>
                          <a:fillRect/>
                        </a:stretch>
                      </p:blipFill>
                      <p:spPr>
                        <a:xfrm>
                          <a:off x="2036" y="3016"/>
                          <a:ext cx="2510" cy="613"/>
                        </a:xfrm>
                        <a:prstGeom prst="rect">
                          <a:avLst/>
                        </a:prstGeom>
                        <a:solidFill>
                          <a:srgbClr val="003399"/>
                        </a:solidFill>
                        <a:ln w="9525">
                          <a:noFill/>
                        </a:ln>
                      </p:spPr>
                    </p:pic>
                  </p:oleObj>
                </mc:Fallback>
              </mc:AlternateContent>
            </a:graphicData>
          </a:graphic>
        </p:graphicFrame>
        <p:sp>
          <p:nvSpPr>
            <p:cNvPr id="12301" name="Text Box 13"/>
            <p:cNvSpPr txBox="1">
              <a:spLocks noChangeArrowheads="1"/>
            </p:cNvSpPr>
            <p:nvPr/>
          </p:nvSpPr>
          <p:spPr bwMode="auto">
            <a:xfrm>
              <a:off x="4945" y="3186"/>
              <a:ext cx="339" cy="327"/>
            </a:xfrm>
            <a:prstGeom prst="rect">
              <a:avLst/>
            </a:prstGeom>
            <a:noFill/>
            <a:ln w="9525">
              <a:noFill/>
              <a:miter lim="800000"/>
            </a:ln>
            <a:effectLst/>
          </p:spPr>
          <p:txBody>
            <a:bodyPr>
              <a:spAutoFit/>
            </a:bodyPr>
            <a:lstStyle/>
            <a:p>
              <a:pPr eaLnBrk="0" hangingPunct="0"/>
              <a:r>
                <a:rPr lang="en-US" altLang="zh-CN" i="0" dirty="0">
                  <a:solidFill>
                    <a:srgbClr val="990000"/>
                  </a:solidFill>
                  <a:latin typeface="Times New Roman" panose="02020603050405020304" pitchFamily="18" charset="0"/>
                </a:rPr>
                <a:t>①</a:t>
              </a:r>
              <a:endParaRPr lang="en-US" altLang="zh-CN" i="0" dirty="0">
                <a:solidFill>
                  <a:srgbClr val="990000"/>
                </a:solidFill>
                <a:latin typeface="Times New Roman" panose="02020603050405020304" pitchFamily="18" charset="0"/>
              </a:endParaRPr>
            </a:p>
          </p:txBody>
        </p:sp>
      </p:grpSp>
      <p:grpSp>
        <p:nvGrpSpPr>
          <p:cNvPr id="4" name="Group 22"/>
          <p:cNvGrpSpPr/>
          <p:nvPr/>
        </p:nvGrpSpPr>
        <p:grpSpPr bwMode="auto">
          <a:xfrm>
            <a:off x="6965950" y="473075"/>
            <a:ext cx="1924050" cy="484188"/>
            <a:chOff x="4388" y="298"/>
            <a:chExt cx="1212" cy="305"/>
          </a:xfrm>
        </p:grpSpPr>
        <p:sp>
          <p:nvSpPr>
            <p:cNvPr id="12311" name="AutoShape 23">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2312" name="Text Box 24">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ln>
          </p:spPr>
          <p:txBody>
            <a:bodyPr lIns="0" tIns="0" rIns="0" bIns="0"/>
            <a:lstStyle/>
            <a:p>
              <a:pPr algn="just" eaLnBrk="0" hangingPunct="0"/>
              <a:r>
                <a:rPr lang="zh-CN" altLang="en-US" sz="20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楷体_GB2312" pitchFamily="49" charset="-122"/>
                </a:rPr>
                <a:t>普通物理教案</a:t>
              </a:r>
              <a:r>
                <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graphicFrame>
        <p:nvGraphicFramePr>
          <p:cNvPr id="12313" name="Object 25"/>
          <p:cNvGraphicFramePr>
            <a:graphicFrameLocks noChangeAspect="1"/>
          </p:cNvGraphicFramePr>
          <p:nvPr/>
        </p:nvGraphicFramePr>
        <p:xfrm>
          <a:off x="2538413" y="5395913"/>
          <a:ext cx="3568700" cy="998537"/>
        </p:xfrm>
        <a:graphic>
          <a:graphicData uri="http://schemas.openxmlformats.org/presentationml/2006/ole">
            <mc:AlternateContent xmlns:mc="http://schemas.openxmlformats.org/markup-compatibility/2006">
              <mc:Choice xmlns:v="urn:schemas-microsoft-com:vml" Requires="v">
                <p:oleObj spid="_x0000_s10243" name="Equation" r:id="rId5" imgW="1625600" imgH="457200" progId="">
                  <p:embed/>
                </p:oleObj>
              </mc:Choice>
              <mc:Fallback>
                <p:oleObj name="Equation" r:id="rId5" imgW="1625600" imgH="457200" progId="">
                  <p:embed/>
                  <p:pic>
                    <p:nvPicPr>
                      <p:cNvPr id="0" name="图片 10242"/>
                      <p:cNvPicPr>
                        <a:picLocks noChangeAspect="1"/>
                      </p:cNvPicPr>
                      <p:nvPr/>
                    </p:nvPicPr>
                    <p:blipFill>
                      <a:blip r:embed="rId6"/>
                      <a:stretch>
                        <a:fillRect/>
                      </a:stretch>
                    </p:blipFill>
                    <p:spPr>
                      <a:xfrm>
                        <a:off x="2538413" y="5395913"/>
                        <a:ext cx="3568700" cy="998537"/>
                      </a:xfrm>
                      <a:prstGeom prst="rect">
                        <a:avLst/>
                      </a:prstGeom>
                      <a:solidFill>
                        <a:srgbClr val="FFFF00"/>
                      </a:solidFill>
                      <a:ln w="9525">
                        <a:noFill/>
                      </a:ln>
                    </p:spPr>
                  </p:pic>
                </p:oleObj>
              </mc:Fallback>
            </mc:AlternateContent>
          </a:graphicData>
        </a:graphic>
      </p:graphicFrame>
      <p:sp>
        <p:nvSpPr>
          <p:cNvPr id="12314" name="Rectangle 26"/>
          <p:cNvSpPr>
            <a:spLocks noChangeArrowheads="1"/>
          </p:cNvSpPr>
          <p:nvPr/>
        </p:nvSpPr>
        <p:spPr bwMode="auto">
          <a:xfrm>
            <a:off x="6905625" y="5748338"/>
            <a:ext cx="539750" cy="519112"/>
          </a:xfrm>
          <a:prstGeom prst="rect">
            <a:avLst/>
          </a:prstGeom>
          <a:noFill/>
          <a:ln w="9525">
            <a:noFill/>
            <a:miter lim="800000"/>
          </a:ln>
          <a:effectLst/>
        </p:spPr>
        <p:txBody>
          <a:bodyPr wrap="none">
            <a:spAutoFit/>
          </a:bodyPr>
          <a:lstStyle/>
          <a:p>
            <a:r>
              <a:rPr lang="en-US" altLang="zh-CN" i="0" dirty="0">
                <a:solidFill>
                  <a:srgbClr val="990000"/>
                </a:solidFill>
                <a:latin typeface="Times New Roman" panose="02020603050405020304" pitchFamily="18" charset="0"/>
              </a:rPr>
              <a:t>②</a:t>
            </a:r>
            <a:endParaRPr lang="en-US" altLang="zh-CN" i="0" dirty="0">
              <a:solidFill>
                <a:srgbClr val="990000"/>
              </a:solidFill>
              <a:latin typeface="Times New Roman" panose="02020603050405020304" pitchFamily="18" charset="0"/>
            </a:endParaRPr>
          </a:p>
        </p:txBody>
      </p:sp>
      <p:graphicFrame>
        <p:nvGraphicFramePr>
          <p:cNvPr id="18" name="对象 17"/>
          <p:cNvGraphicFramePr>
            <a:graphicFrameLocks noChangeAspect="1"/>
          </p:cNvGraphicFramePr>
          <p:nvPr/>
        </p:nvGraphicFramePr>
        <p:xfrm>
          <a:off x="5136948" y="3073401"/>
          <a:ext cx="2533852" cy="770092"/>
        </p:xfrm>
        <a:graphic>
          <a:graphicData uri="http://schemas.openxmlformats.org/presentationml/2006/ole">
            <mc:AlternateContent xmlns:mc="http://schemas.openxmlformats.org/markup-compatibility/2006">
              <mc:Choice xmlns:v="urn:schemas-microsoft-com:vml" Requires="v">
                <p:oleObj spid="_x0000_s10244" name="Equation" r:id="rId7" imgW="31089600" imgH="9448800" progId="Equation.3">
                  <p:embed/>
                </p:oleObj>
              </mc:Choice>
              <mc:Fallback>
                <p:oleObj name="Equation" r:id="rId7" imgW="31089600" imgH="9448800" progId="Equation.3">
                  <p:embed/>
                  <p:pic>
                    <p:nvPicPr>
                      <p:cNvPr id="0" name="图片 10243"/>
                      <p:cNvPicPr>
                        <a:picLocks noChangeAspect="1"/>
                      </p:cNvPicPr>
                      <p:nvPr/>
                    </p:nvPicPr>
                    <p:blipFill>
                      <a:blip r:embed="rId8"/>
                      <a:stretch>
                        <a:fillRect/>
                      </a:stretch>
                    </p:blipFill>
                    <p:spPr>
                      <a:xfrm>
                        <a:off x="5136948" y="3073401"/>
                        <a:ext cx="2533852" cy="770092"/>
                      </a:xfrm>
                      <a:prstGeom prst="rect">
                        <a:avLst/>
                      </a:prstGeom>
                      <a:solidFill>
                        <a:srgbClr val="00FF00"/>
                      </a:solidFill>
                      <a:ln w="9525">
                        <a:noFill/>
                      </a:ln>
                    </p:spPr>
                  </p:pic>
                </p:oleObj>
              </mc:Fallback>
            </mc:AlternateContent>
          </a:graphicData>
        </a:graphic>
      </p:graphicFrame>
      <p:sp>
        <p:nvSpPr>
          <p:cNvPr id="20" name="TextBox 19"/>
          <p:cNvSpPr txBox="1"/>
          <p:nvPr/>
        </p:nvSpPr>
        <p:spPr>
          <a:xfrm>
            <a:off x="520700" y="4267200"/>
            <a:ext cx="1155700" cy="523220"/>
          </a:xfrm>
          <a:prstGeom prst="rect">
            <a:avLst/>
          </a:prstGeom>
          <a:noFill/>
        </p:spPr>
        <p:txBody>
          <a:bodyPr wrap="square" rtlCol="0">
            <a:spAutoFit/>
          </a:bodyPr>
          <a:lstStyle/>
          <a:p>
            <a:r>
              <a:rPr lang="zh-CN" altLang="en-US" b="1" i="0" dirty="0" smtClean="0">
                <a:latin typeface="+mn-ea"/>
                <a:ea typeface="+mn-ea"/>
              </a:rPr>
              <a:t>得到</a:t>
            </a:r>
            <a:r>
              <a:rPr lang="zh-CN" altLang="en-US" dirty="0" smtClean="0">
                <a:latin typeface="+mn-ea"/>
                <a:ea typeface="+mn-ea"/>
              </a:rPr>
              <a:t>：</a:t>
            </a:r>
            <a:endParaRPr lang="zh-CN" altLang="en-US" dirty="0">
              <a:latin typeface="+mn-ea"/>
              <a:ea typeface="+mn-ea"/>
            </a:endParaRPr>
          </a:p>
        </p:txBody>
      </p:sp>
    </p:spTree>
  </p:cSld>
  <p:clrMapOvr>
    <a:masterClrMapping/>
  </p:clrMapOvr>
  <p:transition spd="slow">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p:nvPr/>
        </p:nvGraphicFramePr>
        <p:xfrm>
          <a:off x="265113" y="638175"/>
          <a:ext cx="3706812" cy="1092200"/>
        </p:xfrm>
        <a:graphic>
          <a:graphicData uri="http://schemas.openxmlformats.org/presentationml/2006/ole">
            <mc:AlternateContent xmlns:mc="http://schemas.openxmlformats.org/markup-compatibility/2006">
              <mc:Choice xmlns:v="urn:schemas-microsoft-com:vml" Requires="v">
                <p:oleObj spid="_x0000_s11265" name="" r:id="rId1" imgW="34442400" imgH="10972800" progId="Equation.3">
                  <p:embed/>
                </p:oleObj>
              </mc:Choice>
              <mc:Fallback>
                <p:oleObj name="" r:id="rId1" imgW="34442400" imgH="10972800" progId="Equation.3">
                  <p:embed/>
                  <p:pic>
                    <p:nvPicPr>
                      <p:cNvPr id="0" name="Object 2"/>
                      <p:cNvPicPr/>
                      <p:nvPr/>
                    </p:nvPicPr>
                    <p:blipFill>
                      <a:blip r:embed="rId2"/>
                      <a:stretch>
                        <a:fillRect/>
                      </a:stretch>
                    </p:blipFill>
                    <p:spPr>
                      <a:xfrm>
                        <a:off x="265113" y="638175"/>
                        <a:ext cx="3706812" cy="1092200"/>
                      </a:xfrm>
                      <a:prstGeom prst="rect">
                        <a:avLst/>
                      </a:prstGeom>
                      <a:solidFill>
                        <a:srgbClr val="00B0F0"/>
                      </a:solidFill>
                      <a:ln w="38100">
                        <a:noFill/>
                      </a:ln>
                    </p:spPr>
                  </p:pic>
                </p:oleObj>
              </mc:Fallback>
            </mc:AlternateContent>
          </a:graphicData>
        </a:graphic>
      </p:graphicFrame>
      <p:sp>
        <p:nvSpPr>
          <p:cNvPr id="7171" name="Text Box 3"/>
          <p:cNvSpPr txBox="1">
            <a:spLocks noChangeArrowheads="1"/>
          </p:cNvSpPr>
          <p:nvPr/>
        </p:nvSpPr>
        <p:spPr bwMode="auto">
          <a:xfrm>
            <a:off x="6286500" y="4818380"/>
            <a:ext cx="2004695" cy="521970"/>
          </a:xfrm>
          <a:prstGeom prst="rect">
            <a:avLst/>
          </a:prstGeom>
          <a:noFill/>
          <a:ln w="9525">
            <a:noFill/>
            <a:miter lim="800000"/>
          </a:ln>
        </p:spPr>
        <p:txBody>
          <a:bodyPr wrap="square">
            <a:spAutoFit/>
          </a:bodyPr>
          <a:lstStyle/>
          <a:p>
            <a:pPr>
              <a:spcBef>
                <a:spcPct val="50000"/>
              </a:spcBef>
            </a:pPr>
            <a:r>
              <a:rPr lang="zh-CN" altLang="en-US" sz="2800" b="1">
                <a:solidFill>
                  <a:srgbClr val="0000FF"/>
                </a:solidFill>
                <a:ea typeface="楷体_GB2312" pitchFamily="49" charset="-122"/>
              </a:rPr>
              <a:t>玻尔 半径</a:t>
            </a:r>
            <a:r>
              <a:rPr lang="zh-CN" altLang="en-US" sz="2800">
                <a:solidFill>
                  <a:srgbClr val="0000FF"/>
                </a:solidFill>
                <a:ea typeface="楷体_GB2312" pitchFamily="49" charset="-122"/>
              </a:rPr>
              <a:t>                  </a:t>
            </a:r>
            <a:endParaRPr lang="zh-CN" altLang="en-US" sz="2800">
              <a:solidFill>
                <a:srgbClr val="0000FF"/>
              </a:solidFill>
              <a:ea typeface="楷体_GB2312" pitchFamily="49" charset="-122"/>
            </a:endParaRPr>
          </a:p>
        </p:txBody>
      </p:sp>
      <p:graphicFrame>
        <p:nvGraphicFramePr>
          <p:cNvPr id="7172" name="Object 4"/>
          <p:cNvGraphicFramePr/>
          <p:nvPr/>
        </p:nvGraphicFramePr>
        <p:xfrm>
          <a:off x="201930" y="4681855"/>
          <a:ext cx="5183505" cy="733425"/>
        </p:xfrm>
        <a:graphic>
          <a:graphicData uri="http://schemas.openxmlformats.org/presentationml/2006/ole">
            <mc:AlternateContent xmlns:mc="http://schemas.openxmlformats.org/markup-compatibility/2006">
              <mc:Choice xmlns:v="urn:schemas-microsoft-com:vml" Requires="v">
                <p:oleObj spid="_x0000_s11266" name="" r:id="rId3" imgW="1765300" imgH="228600" progId="Equation.3">
                  <p:embed/>
                </p:oleObj>
              </mc:Choice>
              <mc:Fallback>
                <p:oleObj name="" r:id="rId3" imgW="1765300" imgH="228600" progId="Equation.3">
                  <p:embed/>
                  <p:pic>
                    <p:nvPicPr>
                      <p:cNvPr id="0" name="Object 4"/>
                      <p:cNvPicPr/>
                      <p:nvPr/>
                    </p:nvPicPr>
                    <p:blipFill>
                      <a:blip r:embed="rId4"/>
                      <a:stretch>
                        <a:fillRect/>
                      </a:stretch>
                    </p:blipFill>
                    <p:spPr>
                      <a:xfrm>
                        <a:off x="201930" y="4681855"/>
                        <a:ext cx="5183505" cy="733425"/>
                      </a:xfrm>
                      <a:prstGeom prst="rect">
                        <a:avLst/>
                      </a:prstGeom>
                      <a:noFill/>
                      <a:ln w="38100">
                        <a:noFill/>
                      </a:ln>
                    </p:spPr>
                  </p:pic>
                </p:oleObj>
              </mc:Fallback>
            </mc:AlternateContent>
          </a:graphicData>
        </a:graphic>
      </p:graphicFrame>
      <p:graphicFrame>
        <p:nvGraphicFramePr>
          <p:cNvPr id="7178" name="Object 10"/>
          <p:cNvGraphicFramePr/>
          <p:nvPr/>
        </p:nvGraphicFramePr>
        <p:xfrm>
          <a:off x="201613" y="2057400"/>
          <a:ext cx="7824787" cy="1068388"/>
        </p:xfrm>
        <a:graphic>
          <a:graphicData uri="http://schemas.openxmlformats.org/presentationml/2006/ole">
            <mc:AlternateContent xmlns:mc="http://schemas.openxmlformats.org/markup-compatibility/2006">
              <mc:Choice xmlns:v="urn:schemas-microsoft-com:vml" Requires="v">
                <p:oleObj spid="_x0000_s11267" name="" r:id="rId5" imgW="82600800" imgH="11277600" progId="Equation.3">
                  <p:embed/>
                </p:oleObj>
              </mc:Choice>
              <mc:Fallback>
                <p:oleObj name="" r:id="rId5" imgW="82600800" imgH="11277600" progId="Equation.3">
                  <p:embed/>
                  <p:pic>
                    <p:nvPicPr>
                      <p:cNvPr id="0" name="Object 10"/>
                      <p:cNvPicPr/>
                      <p:nvPr/>
                    </p:nvPicPr>
                    <p:blipFill>
                      <a:blip r:embed="rId6"/>
                      <a:stretch>
                        <a:fillRect/>
                      </a:stretch>
                    </p:blipFill>
                    <p:spPr>
                      <a:xfrm>
                        <a:off x="201613" y="2057400"/>
                        <a:ext cx="7824787" cy="1068388"/>
                      </a:xfrm>
                      <a:prstGeom prst="rect">
                        <a:avLst/>
                      </a:prstGeom>
                      <a:solidFill>
                        <a:srgbClr val="47FFD1"/>
                      </a:solidFill>
                      <a:ln w="38100">
                        <a:noFill/>
                      </a:ln>
                    </p:spPr>
                  </p:pic>
                </p:oleObj>
              </mc:Fallback>
            </mc:AlternateContent>
          </a:graphicData>
        </a:graphic>
      </p:graphicFrame>
      <p:sp>
        <p:nvSpPr>
          <p:cNvPr id="7179" name="Text Box 11"/>
          <p:cNvSpPr txBox="1">
            <a:spLocks noChangeArrowheads="1"/>
          </p:cNvSpPr>
          <p:nvPr/>
        </p:nvSpPr>
        <p:spPr bwMode="auto">
          <a:xfrm>
            <a:off x="201613" y="3417888"/>
            <a:ext cx="3116262" cy="519112"/>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能量是量子化的。</a:t>
            </a:r>
            <a:endParaRPr lang="zh-CN" altLang="en-US" sz="2800" b="1">
              <a:solidFill>
                <a:srgbClr val="000066"/>
              </a:solidFill>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additive="base">
                                        <p:cTn id="12" dur="500" fill="hold"/>
                                        <p:tgtEl>
                                          <p:spTgt spid="7172"/>
                                        </p:tgtEl>
                                        <p:attrNameLst>
                                          <p:attrName>ppt_x</p:attrName>
                                        </p:attrNameLst>
                                      </p:cBhvr>
                                      <p:tavLst>
                                        <p:tav tm="0">
                                          <p:val>
                                            <p:strVal val="0-#ppt_w/2"/>
                                          </p:val>
                                        </p:tav>
                                        <p:tav tm="100000">
                                          <p:val>
                                            <p:strVal val="#ppt_x"/>
                                          </p:val>
                                        </p:tav>
                                      </p:tavLst>
                                    </p:anim>
                                    <p:anim calcmode="lin" valueType="num">
                                      <p:cBhvr additive="base">
                                        <p:cTn id="13"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171">
                                            <p:txEl>
                                              <p:pRg st="0" end="0"/>
                                            </p:txEl>
                                          </p:spTgt>
                                        </p:tgtEl>
                                        <p:attrNameLst>
                                          <p:attrName>style.visibility</p:attrName>
                                        </p:attrNameLst>
                                      </p:cBhvr>
                                      <p:to>
                                        <p:strVal val="visible"/>
                                      </p:to>
                                    </p:set>
                                    <p:animEffect transition="in" filter="wipe(left)">
                                      <p:cBhvr>
                                        <p:cTn id="18" dur="500"/>
                                        <p:tgtEl>
                                          <p:spTgt spid="71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178"/>
                                        </p:tgtEl>
                                        <p:attrNameLst>
                                          <p:attrName>style.visibility</p:attrName>
                                        </p:attrNameLst>
                                      </p:cBhvr>
                                      <p:to>
                                        <p:strVal val="visible"/>
                                      </p:to>
                                    </p:set>
                                    <p:animEffect transition="in" filter="wipe(left)">
                                      <p:cBhvr>
                                        <p:cTn id="23" dur="500"/>
                                        <p:tgtEl>
                                          <p:spTgt spid="7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79">
                                            <p:txEl>
                                              <p:pRg st="0" end="0"/>
                                            </p:txEl>
                                          </p:spTgt>
                                        </p:tgtEl>
                                        <p:attrNameLst>
                                          <p:attrName>style.visibility</p:attrName>
                                        </p:attrNameLst>
                                      </p:cBhvr>
                                      <p:to>
                                        <p:strVal val="visible"/>
                                      </p:to>
                                    </p:set>
                                    <p:animEffect transition="in" filter="wipe(left)">
                                      <p:cBhvr>
                                        <p:cTn id="28" dur="500"/>
                                        <p:tgtEl>
                                          <p:spTgt spid="7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bwMode="auto">
          <a:xfrm>
            <a:off x="1371600" y="1447800"/>
            <a:ext cx="7315200" cy="584200"/>
            <a:chOff x="864" y="912"/>
            <a:chExt cx="4608" cy="368"/>
          </a:xfrm>
        </p:grpSpPr>
        <p:graphicFrame>
          <p:nvGraphicFramePr>
            <p:cNvPr id="26626" name="Object 2052"/>
            <p:cNvGraphicFramePr/>
            <p:nvPr/>
          </p:nvGraphicFramePr>
          <p:xfrm>
            <a:off x="864" y="960"/>
            <a:ext cx="2144" cy="320"/>
          </p:xfrm>
          <a:graphic>
            <a:graphicData uri="http://schemas.openxmlformats.org/presentationml/2006/ole">
              <mc:AlternateContent xmlns:mc="http://schemas.openxmlformats.org/markup-compatibility/2006">
                <mc:Choice xmlns:v="urn:schemas-microsoft-com:vml" Requires="v">
                  <p:oleObj spid="_x0000_s12289" name="" r:id="rId1" imgW="81686400" imgH="12192000" progId="Equation.3">
                    <p:embed/>
                  </p:oleObj>
                </mc:Choice>
                <mc:Fallback>
                  <p:oleObj name="" r:id="rId1" imgW="81686400" imgH="12192000" progId="Equation.3">
                    <p:embed/>
                    <p:pic>
                      <p:nvPicPr>
                        <p:cNvPr id="0" name="Object 2052"/>
                        <p:cNvPicPr/>
                        <p:nvPr/>
                      </p:nvPicPr>
                      <p:blipFill>
                        <a:blip r:embed="rId2"/>
                        <a:stretch>
                          <a:fillRect/>
                        </a:stretch>
                      </p:blipFill>
                      <p:spPr>
                        <a:xfrm>
                          <a:off x="864" y="960"/>
                          <a:ext cx="2144" cy="320"/>
                        </a:xfrm>
                        <a:prstGeom prst="rect">
                          <a:avLst/>
                        </a:prstGeom>
                        <a:noFill/>
                        <a:ln w="38100">
                          <a:noFill/>
                        </a:ln>
                      </p:spPr>
                    </p:pic>
                  </p:oleObj>
                </mc:Fallback>
              </mc:AlternateContent>
            </a:graphicData>
          </a:graphic>
        </p:graphicFrame>
        <p:sp>
          <p:nvSpPr>
            <p:cNvPr id="26627" name="Text Box 3"/>
            <p:cNvSpPr txBox="1">
              <a:spLocks noChangeArrowheads="1"/>
            </p:cNvSpPr>
            <p:nvPr/>
          </p:nvSpPr>
          <p:spPr bwMode="auto">
            <a:xfrm>
              <a:off x="3264" y="912"/>
              <a:ext cx="2208" cy="327"/>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基态能级；</a:t>
              </a:r>
              <a:endParaRPr lang="zh-CN" altLang="en-US" sz="2800" b="1">
                <a:solidFill>
                  <a:srgbClr val="000066"/>
                </a:solidFill>
                <a:ea typeface="楷体_GB2312" pitchFamily="49" charset="-122"/>
              </a:endParaRPr>
            </a:p>
          </p:txBody>
        </p:sp>
      </p:grpSp>
      <p:grpSp>
        <p:nvGrpSpPr>
          <p:cNvPr id="3" name="Group 22"/>
          <p:cNvGrpSpPr/>
          <p:nvPr/>
        </p:nvGrpSpPr>
        <p:grpSpPr bwMode="auto">
          <a:xfrm>
            <a:off x="1412875" y="2549525"/>
            <a:ext cx="6802438" cy="519113"/>
            <a:chOff x="890" y="1606"/>
            <a:chExt cx="4285" cy="327"/>
          </a:xfrm>
        </p:grpSpPr>
        <p:graphicFrame>
          <p:nvGraphicFramePr>
            <p:cNvPr id="26629" name="Object 2051"/>
            <p:cNvGraphicFramePr/>
            <p:nvPr/>
          </p:nvGraphicFramePr>
          <p:xfrm>
            <a:off x="890" y="1632"/>
            <a:ext cx="528" cy="240"/>
          </p:xfrm>
          <a:graphic>
            <a:graphicData uri="http://schemas.openxmlformats.org/presentationml/2006/ole">
              <mc:AlternateContent xmlns:mc="http://schemas.openxmlformats.org/markup-compatibility/2006">
                <mc:Choice xmlns:v="urn:schemas-microsoft-com:vml" Requires="v">
                  <p:oleObj spid="_x0000_s12290" name="" r:id="rId3" imgW="20116800" imgH="9144000" progId="Equation.3">
                    <p:embed/>
                  </p:oleObj>
                </mc:Choice>
                <mc:Fallback>
                  <p:oleObj name="" r:id="rId3" imgW="20116800" imgH="9144000" progId="Equation.3">
                    <p:embed/>
                    <p:pic>
                      <p:nvPicPr>
                        <p:cNvPr id="0" name="Object 2051"/>
                        <p:cNvPicPr/>
                        <p:nvPr/>
                      </p:nvPicPr>
                      <p:blipFill>
                        <a:blip r:embed="rId4"/>
                        <a:stretch>
                          <a:fillRect/>
                        </a:stretch>
                      </p:blipFill>
                      <p:spPr>
                        <a:xfrm>
                          <a:off x="890" y="1632"/>
                          <a:ext cx="528" cy="240"/>
                        </a:xfrm>
                        <a:prstGeom prst="rect">
                          <a:avLst/>
                        </a:prstGeom>
                        <a:noFill/>
                        <a:ln w="38100">
                          <a:noFill/>
                        </a:ln>
                      </p:spPr>
                    </p:pic>
                  </p:oleObj>
                </mc:Fallback>
              </mc:AlternateContent>
            </a:graphicData>
          </a:graphic>
        </p:graphicFrame>
        <p:sp>
          <p:nvSpPr>
            <p:cNvPr id="26630" name="Text Box 7"/>
            <p:cNvSpPr txBox="1">
              <a:spLocks noChangeArrowheads="1"/>
            </p:cNvSpPr>
            <p:nvPr/>
          </p:nvSpPr>
          <p:spPr bwMode="auto">
            <a:xfrm>
              <a:off x="1479" y="1606"/>
              <a:ext cx="3696" cy="327"/>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的各稳定态称为受激态；</a:t>
              </a:r>
              <a:endParaRPr lang="zh-CN" altLang="en-US" sz="2800" b="1">
                <a:solidFill>
                  <a:srgbClr val="000066"/>
                </a:solidFill>
                <a:ea typeface="楷体_GB2312" pitchFamily="49" charset="-122"/>
              </a:endParaRPr>
            </a:p>
          </p:txBody>
        </p:sp>
      </p:grpSp>
      <p:grpSp>
        <p:nvGrpSpPr>
          <p:cNvPr id="4" name="Group 24"/>
          <p:cNvGrpSpPr/>
          <p:nvPr/>
        </p:nvGrpSpPr>
        <p:grpSpPr bwMode="auto">
          <a:xfrm>
            <a:off x="1455738" y="3587750"/>
            <a:ext cx="5189537" cy="536575"/>
            <a:chOff x="917" y="2260"/>
            <a:chExt cx="3269" cy="338"/>
          </a:xfrm>
        </p:grpSpPr>
        <p:graphicFrame>
          <p:nvGraphicFramePr>
            <p:cNvPr id="26632" name="Object 2048"/>
            <p:cNvGraphicFramePr/>
            <p:nvPr/>
          </p:nvGraphicFramePr>
          <p:xfrm>
            <a:off x="2229" y="2260"/>
            <a:ext cx="808" cy="328"/>
          </p:xfrm>
          <a:graphic>
            <a:graphicData uri="http://schemas.openxmlformats.org/presentationml/2006/ole">
              <mc:AlternateContent xmlns:mc="http://schemas.openxmlformats.org/markup-compatibility/2006">
                <mc:Choice xmlns:v="urn:schemas-microsoft-com:vml" Requires="v">
                  <p:oleObj spid="_x0000_s12291" name="" r:id="rId5" imgW="30784800" imgH="12496800" progId="Equation.3">
                    <p:embed/>
                  </p:oleObj>
                </mc:Choice>
                <mc:Fallback>
                  <p:oleObj name="" r:id="rId5" imgW="30784800" imgH="12496800" progId="Equation.3">
                    <p:embed/>
                    <p:pic>
                      <p:nvPicPr>
                        <p:cNvPr id="0" name="Object 2048"/>
                        <p:cNvPicPr/>
                        <p:nvPr/>
                      </p:nvPicPr>
                      <p:blipFill>
                        <a:blip r:embed="rId6"/>
                        <a:stretch>
                          <a:fillRect/>
                        </a:stretch>
                      </p:blipFill>
                      <p:spPr>
                        <a:xfrm>
                          <a:off x="2229" y="2260"/>
                          <a:ext cx="808" cy="328"/>
                        </a:xfrm>
                        <a:prstGeom prst="rect">
                          <a:avLst/>
                        </a:prstGeom>
                        <a:noFill/>
                        <a:ln w="38100">
                          <a:noFill/>
                        </a:ln>
                      </p:spPr>
                    </p:pic>
                  </p:oleObj>
                </mc:Fallback>
              </mc:AlternateContent>
            </a:graphicData>
          </a:graphic>
        </p:graphicFrame>
        <p:graphicFrame>
          <p:nvGraphicFramePr>
            <p:cNvPr id="26633" name="Object 2049"/>
            <p:cNvGraphicFramePr/>
            <p:nvPr/>
          </p:nvGraphicFramePr>
          <p:xfrm>
            <a:off x="3338" y="2264"/>
            <a:ext cx="848" cy="328"/>
          </p:xfrm>
          <a:graphic>
            <a:graphicData uri="http://schemas.openxmlformats.org/presentationml/2006/ole">
              <mc:AlternateContent xmlns:mc="http://schemas.openxmlformats.org/markup-compatibility/2006">
                <mc:Choice xmlns:v="urn:schemas-microsoft-com:vml" Requires="v">
                  <p:oleObj spid="_x0000_s12292" name="" r:id="rId7" imgW="32308800" imgH="12496800" progId="Equation.3">
                    <p:embed/>
                  </p:oleObj>
                </mc:Choice>
                <mc:Fallback>
                  <p:oleObj name="" r:id="rId7" imgW="32308800" imgH="12496800" progId="Equation.3">
                    <p:embed/>
                    <p:pic>
                      <p:nvPicPr>
                        <p:cNvPr id="0" name="Object 2049"/>
                        <p:cNvPicPr/>
                        <p:nvPr/>
                      </p:nvPicPr>
                      <p:blipFill>
                        <a:blip r:embed="rId8"/>
                        <a:stretch>
                          <a:fillRect/>
                        </a:stretch>
                      </p:blipFill>
                      <p:spPr>
                        <a:xfrm>
                          <a:off x="3338" y="2264"/>
                          <a:ext cx="848" cy="328"/>
                        </a:xfrm>
                        <a:prstGeom prst="rect">
                          <a:avLst/>
                        </a:prstGeom>
                        <a:noFill/>
                        <a:ln w="38100">
                          <a:noFill/>
                        </a:ln>
                      </p:spPr>
                    </p:pic>
                  </p:oleObj>
                </mc:Fallback>
              </mc:AlternateContent>
            </a:graphicData>
          </a:graphic>
        </p:graphicFrame>
        <p:graphicFrame>
          <p:nvGraphicFramePr>
            <p:cNvPr id="26634" name="Object 2050"/>
            <p:cNvGraphicFramePr/>
            <p:nvPr/>
          </p:nvGraphicFramePr>
          <p:xfrm>
            <a:off x="917" y="2352"/>
            <a:ext cx="760" cy="184"/>
          </p:xfrm>
          <a:graphic>
            <a:graphicData uri="http://schemas.openxmlformats.org/presentationml/2006/ole">
              <mc:AlternateContent xmlns:mc="http://schemas.openxmlformats.org/markup-compatibility/2006">
                <mc:Choice xmlns:v="urn:schemas-microsoft-com:vml" Requires="v">
                  <p:oleObj spid="_x0000_s12293" name="" r:id="rId9" imgW="28956000" imgH="7010400" progId="Equation.3">
                    <p:embed/>
                  </p:oleObj>
                </mc:Choice>
                <mc:Fallback>
                  <p:oleObj name="" r:id="rId9" imgW="28956000" imgH="7010400" progId="Equation.3">
                    <p:embed/>
                    <p:pic>
                      <p:nvPicPr>
                        <p:cNvPr id="0" name="Object 2050"/>
                        <p:cNvPicPr/>
                        <p:nvPr/>
                      </p:nvPicPr>
                      <p:blipFill>
                        <a:blip r:embed="rId10"/>
                        <a:stretch>
                          <a:fillRect/>
                        </a:stretch>
                      </p:blipFill>
                      <p:spPr>
                        <a:xfrm>
                          <a:off x="917" y="2352"/>
                          <a:ext cx="760" cy="184"/>
                        </a:xfrm>
                        <a:prstGeom prst="rect">
                          <a:avLst/>
                        </a:prstGeom>
                        <a:noFill/>
                        <a:ln w="38100">
                          <a:noFill/>
                        </a:ln>
                      </p:spPr>
                    </p:pic>
                  </p:oleObj>
                </mc:Fallback>
              </mc:AlternateContent>
            </a:graphicData>
          </a:graphic>
        </p:graphicFrame>
        <p:sp>
          <p:nvSpPr>
            <p:cNvPr id="26635" name="Text Box 12"/>
            <p:cNvSpPr txBox="1">
              <a:spLocks noChangeArrowheads="1"/>
            </p:cNvSpPr>
            <p:nvPr/>
          </p:nvSpPr>
          <p:spPr bwMode="auto">
            <a:xfrm>
              <a:off x="1667" y="2271"/>
              <a:ext cx="480" cy="327"/>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时</a:t>
              </a:r>
              <a:endParaRPr lang="zh-CN" altLang="en-US" sz="2800" b="1">
                <a:solidFill>
                  <a:srgbClr val="000066"/>
                </a:solidFill>
                <a:ea typeface="楷体_GB2312" pitchFamily="49" charset="-122"/>
              </a:endParaRPr>
            </a:p>
          </p:txBody>
        </p:sp>
      </p:grpSp>
      <p:sp>
        <p:nvSpPr>
          <p:cNvPr id="8206" name="Text Box 14"/>
          <p:cNvSpPr txBox="1">
            <a:spLocks noChangeArrowheads="1"/>
          </p:cNvSpPr>
          <p:nvPr/>
        </p:nvSpPr>
        <p:spPr bwMode="auto">
          <a:xfrm>
            <a:off x="1447800" y="4724400"/>
            <a:ext cx="2514600" cy="519113"/>
          </a:xfrm>
          <a:prstGeom prst="rect">
            <a:avLst/>
          </a:prstGeom>
          <a:noFill/>
          <a:ln w="9525">
            <a:noFill/>
            <a:miter lim="800000"/>
          </a:ln>
        </p:spPr>
        <p:txBody>
          <a:bodyPr>
            <a:spAutoFit/>
          </a:bodyPr>
          <a:lstStyle/>
          <a:p>
            <a:pPr>
              <a:spcBef>
                <a:spcPct val="50000"/>
              </a:spcBef>
            </a:pPr>
            <a:r>
              <a:rPr lang="zh-CN" altLang="en-US" sz="2800" b="1">
                <a:solidFill>
                  <a:srgbClr val="000066"/>
                </a:solidFill>
                <a:ea typeface="楷体_GB2312" pitchFamily="49" charset="-122"/>
              </a:rPr>
              <a:t>能级趋于连续。</a:t>
            </a:r>
            <a:endParaRPr lang="zh-CN" altLang="en-US" sz="2800" b="1">
              <a:solidFill>
                <a:srgbClr val="000066"/>
              </a:solidFill>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06">
                                            <p:txEl>
                                              <p:pRg st="0" end="0"/>
                                            </p:txEl>
                                          </p:spTgt>
                                        </p:tgtEl>
                                        <p:attrNameLst>
                                          <p:attrName>style.visibility</p:attrName>
                                        </p:attrNameLst>
                                      </p:cBhvr>
                                      <p:to>
                                        <p:strVal val="visible"/>
                                      </p:to>
                                    </p:set>
                                    <p:animEffect transition="in" filter="wipe(left)">
                                      <p:cBhvr>
                                        <p:cTn id="22" dur="500"/>
                                        <p:tgtEl>
                                          <p:spTgt spid="82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idx="1"/>
          </p:nvPr>
        </p:nvSpPr>
        <p:spPr bwMode="auto">
          <a:xfrm>
            <a:off x="323850" y="620713"/>
            <a:ext cx="7772400" cy="576262"/>
          </a:xfrm>
          <a:solidFill>
            <a:srgbClr val="FFCC99"/>
          </a:solidFill>
          <a:ln>
            <a:solidFill>
              <a:srgbClr val="FFCC99"/>
            </a:solidFill>
            <a:miter lim="800000"/>
          </a:ln>
        </p:spPr>
        <p:txBody>
          <a:bodyPr vert="horz" wrap="square" lIns="91440" tIns="45720" rIns="91440" bIns="45720" numCol="1" anchor="t" anchorCtr="0" compatLnSpc="1"/>
          <a:lstStyle/>
          <a:p>
            <a:pPr eaLnBrk="1" hangingPunct="1">
              <a:buFontTx/>
              <a:buNone/>
            </a:pPr>
            <a:r>
              <a:rPr lang="en-US" altLang="zh-CN" sz="2400" b="1" smtClean="0">
                <a:latin typeface="宋体" panose="02010600030101010101" pitchFamily="2" charset="-122"/>
              </a:rPr>
              <a:t>  </a:t>
            </a:r>
            <a:r>
              <a:rPr lang="zh-CN" altLang="en-US" sz="2400" b="1" smtClean="0">
                <a:latin typeface="宋体" panose="02010600030101010101" pitchFamily="2" charset="-122"/>
              </a:rPr>
              <a:t>氢原子第一激发态： </a:t>
            </a:r>
            <a:endParaRPr lang="zh-CN" altLang="en-US" sz="2400" b="1" smtClean="0">
              <a:latin typeface="宋体" panose="02010600030101010101" pitchFamily="2" charset="-122"/>
            </a:endParaRPr>
          </a:p>
        </p:txBody>
      </p:sp>
      <p:sp>
        <p:nvSpPr>
          <p:cNvPr id="27650" name="Rectangle 3"/>
          <p:cNvSpPr>
            <a:spLocks noChangeArrowheads="1"/>
          </p:cNvSpPr>
          <p:nvPr/>
        </p:nvSpPr>
        <p:spPr bwMode="auto">
          <a:xfrm>
            <a:off x="0" y="3348038"/>
            <a:ext cx="9144000" cy="0"/>
          </a:xfrm>
          <a:prstGeom prst="rect">
            <a:avLst/>
          </a:prstGeom>
          <a:noFill/>
          <a:ln w="9525">
            <a:noFill/>
            <a:miter lim="800000"/>
          </a:ln>
        </p:spPr>
        <p:txBody>
          <a:bodyPr wrap="none" anchor="ctr">
            <a:spAutoFit/>
          </a:bodyPr>
          <a:lstStyle/>
          <a:p>
            <a:endParaRPr lang="zh-CN" altLang="en-US"/>
          </a:p>
        </p:txBody>
      </p:sp>
      <p:sp>
        <p:nvSpPr>
          <p:cNvPr id="27651" name="Rectangle 4"/>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pSp>
        <p:nvGrpSpPr>
          <p:cNvPr id="2" name="Group 5"/>
          <p:cNvGrpSpPr/>
          <p:nvPr/>
        </p:nvGrpSpPr>
        <p:grpSpPr bwMode="auto">
          <a:xfrm>
            <a:off x="684213" y="1311275"/>
            <a:ext cx="4679950" cy="501650"/>
            <a:chOff x="431" y="826"/>
            <a:chExt cx="2948" cy="316"/>
          </a:xfrm>
        </p:grpSpPr>
        <p:graphicFrame>
          <p:nvGraphicFramePr>
            <p:cNvPr id="27653" name="Object 6"/>
            <p:cNvGraphicFramePr/>
            <p:nvPr/>
          </p:nvGraphicFramePr>
          <p:xfrm>
            <a:off x="431" y="826"/>
            <a:ext cx="590" cy="286"/>
          </p:xfrm>
          <a:graphic>
            <a:graphicData uri="http://schemas.openxmlformats.org/presentationml/2006/ole">
              <mc:AlternateContent xmlns:mc="http://schemas.openxmlformats.org/markup-compatibility/2006">
                <mc:Choice xmlns:v="urn:schemas-microsoft-com:vml" Requires="v">
                  <p:oleObj spid="_x0000_s13313" name="" r:id="rId1" imgW="7924800" imgH="3962400" progId="">
                    <p:embed/>
                  </p:oleObj>
                </mc:Choice>
                <mc:Fallback>
                  <p:oleObj name="" r:id="rId1" imgW="7924800" imgH="3962400" progId="">
                    <p:embed/>
                    <p:pic>
                      <p:nvPicPr>
                        <p:cNvPr id="0" name="Object 6"/>
                        <p:cNvPicPr/>
                        <p:nvPr/>
                      </p:nvPicPr>
                      <p:blipFill>
                        <a:blip r:embed="rId2"/>
                        <a:stretch>
                          <a:fillRect/>
                        </a:stretch>
                      </p:blipFill>
                      <p:spPr>
                        <a:xfrm>
                          <a:off x="431" y="826"/>
                          <a:ext cx="590" cy="286"/>
                        </a:xfrm>
                        <a:prstGeom prst="rect">
                          <a:avLst/>
                        </a:prstGeom>
                        <a:noFill/>
                        <a:ln w="38100">
                          <a:noFill/>
                        </a:ln>
                      </p:spPr>
                    </p:pic>
                  </p:oleObj>
                </mc:Fallback>
              </mc:AlternateContent>
            </a:graphicData>
          </a:graphic>
        </p:graphicFrame>
        <p:graphicFrame>
          <p:nvGraphicFramePr>
            <p:cNvPr id="27654" name="Object 7"/>
            <p:cNvGraphicFramePr/>
            <p:nvPr/>
          </p:nvGraphicFramePr>
          <p:xfrm>
            <a:off x="1156" y="845"/>
            <a:ext cx="2223" cy="297"/>
          </p:xfrm>
          <a:graphic>
            <a:graphicData uri="http://schemas.openxmlformats.org/presentationml/2006/ole">
              <mc:AlternateContent xmlns:mc="http://schemas.openxmlformats.org/markup-compatibility/2006">
                <mc:Choice xmlns:v="urn:schemas-microsoft-com:vml" Requires="v">
                  <p:oleObj spid="_x0000_s13314" name="" r:id="rId3" imgW="35966400" imgH="4876800" progId="">
                    <p:embed/>
                  </p:oleObj>
                </mc:Choice>
                <mc:Fallback>
                  <p:oleObj name="" r:id="rId3" imgW="35966400" imgH="4876800" progId="">
                    <p:embed/>
                    <p:pic>
                      <p:nvPicPr>
                        <p:cNvPr id="0" name="Object 7"/>
                        <p:cNvPicPr/>
                        <p:nvPr/>
                      </p:nvPicPr>
                      <p:blipFill>
                        <a:blip r:embed="rId4"/>
                        <a:stretch>
                          <a:fillRect/>
                        </a:stretch>
                      </p:blipFill>
                      <p:spPr>
                        <a:xfrm>
                          <a:off x="1156" y="845"/>
                          <a:ext cx="2223" cy="297"/>
                        </a:xfrm>
                        <a:prstGeom prst="rect">
                          <a:avLst/>
                        </a:prstGeom>
                        <a:noFill/>
                        <a:ln w="38100">
                          <a:noFill/>
                        </a:ln>
                      </p:spPr>
                    </p:pic>
                  </p:oleObj>
                </mc:Fallback>
              </mc:AlternateContent>
            </a:graphicData>
          </a:graphic>
        </p:graphicFrame>
      </p:grpSp>
      <p:sp>
        <p:nvSpPr>
          <p:cNvPr id="27655" name="Text Box 8"/>
          <p:cNvSpPr txBox="1">
            <a:spLocks noChangeArrowheads="1"/>
          </p:cNvSpPr>
          <p:nvPr/>
        </p:nvSpPr>
        <p:spPr bwMode="auto">
          <a:xfrm>
            <a:off x="611188" y="2276475"/>
            <a:ext cx="4608512" cy="457200"/>
          </a:xfrm>
          <a:prstGeom prst="rect">
            <a:avLst/>
          </a:prstGeom>
          <a:noFill/>
          <a:ln w="9525">
            <a:noFill/>
            <a:miter lim="800000"/>
          </a:ln>
        </p:spPr>
        <p:txBody>
          <a:bodyPr>
            <a:spAutoFit/>
          </a:bodyPr>
          <a:lstStyle/>
          <a:p>
            <a:pPr>
              <a:spcBef>
                <a:spcPct val="50000"/>
              </a:spcBef>
            </a:pPr>
            <a:r>
              <a:rPr lang="zh-CN" altLang="en-US" b="1"/>
              <a:t>氢原子第二激发态</a:t>
            </a:r>
            <a:r>
              <a:rPr lang="en-US" altLang="zh-CN" b="1"/>
              <a:t>: </a:t>
            </a:r>
            <a:endParaRPr lang="en-US" altLang="zh-CN" b="1"/>
          </a:p>
        </p:txBody>
      </p:sp>
      <p:sp>
        <p:nvSpPr>
          <p:cNvPr id="27656" name="Rectangle 9"/>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sp>
        <p:nvSpPr>
          <p:cNvPr id="27657" name="Rectangle 10"/>
          <p:cNvSpPr>
            <a:spLocks noChangeArrowheads="1"/>
          </p:cNvSpPr>
          <p:nvPr/>
        </p:nvSpPr>
        <p:spPr bwMode="auto">
          <a:xfrm>
            <a:off x="0" y="3348038"/>
            <a:ext cx="9144000" cy="0"/>
          </a:xfrm>
          <a:prstGeom prst="rect">
            <a:avLst/>
          </a:prstGeom>
          <a:noFill/>
          <a:ln w="9525">
            <a:noFill/>
            <a:miter lim="800000"/>
          </a:ln>
        </p:spPr>
        <p:txBody>
          <a:bodyPr wrap="none" anchor="ctr">
            <a:spAutoFit/>
          </a:bodyPr>
          <a:lstStyle/>
          <a:p>
            <a:endParaRPr lang="zh-CN" altLang="en-US"/>
          </a:p>
        </p:txBody>
      </p:sp>
      <p:grpSp>
        <p:nvGrpSpPr>
          <p:cNvPr id="3" name="Group 11"/>
          <p:cNvGrpSpPr/>
          <p:nvPr/>
        </p:nvGrpSpPr>
        <p:grpSpPr bwMode="auto">
          <a:xfrm>
            <a:off x="684213" y="3068638"/>
            <a:ext cx="4895850" cy="488950"/>
            <a:chOff x="431" y="1933"/>
            <a:chExt cx="3084" cy="308"/>
          </a:xfrm>
        </p:grpSpPr>
        <p:graphicFrame>
          <p:nvGraphicFramePr>
            <p:cNvPr id="27659" name="Object 12"/>
            <p:cNvGraphicFramePr/>
            <p:nvPr/>
          </p:nvGraphicFramePr>
          <p:xfrm>
            <a:off x="1111" y="1933"/>
            <a:ext cx="2404" cy="308"/>
          </p:xfrm>
          <a:graphic>
            <a:graphicData uri="http://schemas.openxmlformats.org/presentationml/2006/ole">
              <mc:AlternateContent xmlns:mc="http://schemas.openxmlformats.org/markup-compatibility/2006">
                <mc:Choice xmlns:v="urn:schemas-microsoft-com:vml" Requires="v">
                  <p:oleObj spid="_x0000_s13315" name="" r:id="rId5" imgW="37490400" imgH="4876800" progId="">
                    <p:embed/>
                  </p:oleObj>
                </mc:Choice>
                <mc:Fallback>
                  <p:oleObj name="" r:id="rId5" imgW="37490400" imgH="4876800" progId="">
                    <p:embed/>
                    <p:pic>
                      <p:nvPicPr>
                        <p:cNvPr id="0" name="Object 12"/>
                        <p:cNvPicPr/>
                        <p:nvPr/>
                      </p:nvPicPr>
                      <p:blipFill>
                        <a:blip r:embed="rId6"/>
                        <a:stretch>
                          <a:fillRect/>
                        </a:stretch>
                      </p:blipFill>
                      <p:spPr>
                        <a:xfrm>
                          <a:off x="1111" y="1933"/>
                          <a:ext cx="2404" cy="308"/>
                        </a:xfrm>
                        <a:prstGeom prst="rect">
                          <a:avLst/>
                        </a:prstGeom>
                        <a:noFill/>
                        <a:ln w="38100">
                          <a:noFill/>
                        </a:ln>
                      </p:spPr>
                    </p:pic>
                  </p:oleObj>
                </mc:Fallback>
              </mc:AlternateContent>
            </a:graphicData>
          </a:graphic>
        </p:graphicFrame>
        <p:graphicFrame>
          <p:nvGraphicFramePr>
            <p:cNvPr id="27660" name="Object 13"/>
            <p:cNvGraphicFramePr/>
            <p:nvPr/>
          </p:nvGraphicFramePr>
          <p:xfrm>
            <a:off x="431" y="1933"/>
            <a:ext cx="590" cy="286"/>
          </p:xfrm>
          <a:graphic>
            <a:graphicData uri="http://schemas.openxmlformats.org/presentationml/2006/ole">
              <mc:AlternateContent xmlns:mc="http://schemas.openxmlformats.org/markup-compatibility/2006">
                <mc:Choice xmlns:v="urn:schemas-microsoft-com:vml" Requires="v">
                  <p:oleObj spid="_x0000_s13316" name="" r:id="rId7" imgW="7924800" imgH="3962400" progId="">
                    <p:embed/>
                  </p:oleObj>
                </mc:Choice>
                <mc:Fallback>
                  <p:oleObj name="" r:id="rId7" imgW="7924800" imgH="3962400" progId="">
                    <p:embed/>
                    <p:pic>
                      <p:nvPicPr>
                        <p:cNvPr id="0" name="Object 13"/>
                        <p:cNvPicPr/>
                        <p:nvPr/>
                      </p:nvPicPr>
                      <p:blipFill>
                        <a:blip r:embed="rId8"/>
                        <a:stretch>
                          <a:fillRect/>
                        </a:stretch>
                      </p:blipFill>
                      <p:spPr>
                        <a:xfrm>
                          <a:off x="431" y="1933"/>
                          <a:ext cx="590" cy="286"/>
                        </a:xfrm>
                        <a:prstGeom prst="rect">
                          <a:avLst/>
                        </a:prstGeom>
                        <a:noFill/>
                        <a:ln w="38100">
                          <a:noFill/>
                        </a:ln>
                      </p:spPr>
                    </p:pic>
                  </p:oleObj>
                </mc:Fallback>
              </mc:AlternateContent>
            </a:graphicData>
          </a:graphic>
        </p:graphicFrame>
      </p:grpSp>
      <p:pic>
        <p:nvPicPr>
          <p:cNvPr id="27661" name="Picture 14" descr="氢原子的各能态"/>
          <p:cNvPicPr>
            <a:picLocks noChangeAspect="1" noChangeArrowheads="1"/>
          </p:cNvPicPr>
          <p:nvPr/>
        </p:nvPicPr>
        <p:blipFill>
          <a:blip r:embed="rId9"/>
          <a:srcRect/>
          <a:stretch>
            <a:fillRect/>
          </a:stretch>
        </p:blipFill>
        <p:spPr bwMode="auto">
          <a:xfrm>
            <a:off x="5580063" y="692150"/>
            <a:ext cx="3475037" cy="4922838"/>
          </a:xfrm>
          <a:prstGeom prst="rect">
            <a:avLst/>
          </a:prstGeom>
          <a:noFill/>
          <a:ln w="9525">
            <a:noFill/>
            <a:miter lim="800000"/>
            <a:headEnd/>
            <a:tailEnd/>
          </a:ln>
        </p:spPr>
      </p:pic>
      <p:sp>
        <p:nvSpPr>
          <p:cNvPr id="27662" name="Text Box 15"/>
          <p:cNvSpPr txBox="1">
            <a:spLocks noChangeArrowheads="1"/>
          </p:cNvSpPr>
          <p:nvPr/>
        </p:nvSpPr>
        <p:spPr bwMode="auto">
          <a:xfrm>
            <a:off x="6227763" y="5624513"/>
            <a:ext cx="2771775" cy="396875"/>
          </a:xfrm>
          <a:prstGeom prst="rect">
            <a:avLst/>
          </a:prstGeom>
          <a:noFill/>
          <a:ln w="9525">
            <a:noFill/>
            <a:miter lim="800000"/>
          </a:ln>
        </p:spPr>
        <p:txBody>
          <a:bodyPr>
            <a:spAutoFit/>
          </a:bodyPr>
          <a:lstStyle/>
          <a:p>
            <a:pPr>
              <a:spcBef>
                <a:spcPct val="50000"/>
              </a:spcBef>
            </a:pPr>
            <a:r>
              <a:rPr lang="zh-CN" altLang="en-US" sz="2000" b="1">
                <a:latin typeface="宋体" panose="02010600030101010101" pitchFamily="2" charset="-122"/>
              </a:rPr>
              <a:t>氢原子的各能态 </a:t>
            </a:r>
            <a:endParaRPr lang="zh-CN" altLang="en-US" sz="2000" b="1">
              <a:latin typeface="宋体" panose="02010600030101010101" pitchFamily="2" charset="-122"/>
            </a:endParaRPr>
          </a:p>
        </p:txBody>
      </p:sp>
    </p:spTree>
  </p:cSld>
  <p:clrMapOvr>
    <a:masterClrMapping/>
  </p:clrMapOvr>
  <p:transition spd="slow">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idx="1"/>
          </p:nvPr>
        </p:nvSpPr>
        <p:spPr bwMode="auto">
          <a:xfrm>
            <a:off x="468313" y="549275"/>
            <a:ext cx="7772400" cy="647700"/>
          </a:xfrm>
          <a:solidFill>
            <a:srgbClr val="FFCC99"/>
          </a:solidFill>
          <a:ln>
            <a:solidFill>
              <a:srgbClr val="FFCC99"/>
            </a:solidFill>
            <a:miter lim="800000"/>
          </a:ln>
        </p:spPr>
        <p:txBody>
          <a:bodyPr vert="horz" wrap="square" lIns="91440" tIns="45720" rIns="91440" bIns="45720" numCol="1" anchor="t" anchorCtr="0" compatLnSpc="1"/>
          <a:lstStyle/>
          <a:p>
            <a:pPr eaLnBrk="1" hangingPunct="1">
              <a:buFontTx/>
              <a:buNone/>
            </a:pPr>
            <a:r>
              <a:rPr lang="zh-CN" altLang="en-US" sz="2400" b="1" smtClean="0">
                <a:latin typeface="宋体" panose="02010600030101010101" pitchFamily="2" charset="-122"/>
              </a:rPr>
              <a:t>（</a:t>
            </a:r>
            <a:r>
              <a:rPr lang="en-US" altLang="zh-CN" sz="2400" b="1" smtClean="0">
                <a:latin typeface="宋体" panose="02010600030101010101" pitchFamily="2" charset="-122"/>
              </a:rPr>
              <a:t>3</a:t>
            </a:r>
            <a:r>
              <a:rPr lang="zh-CN" altLang="en-US" sz="2400" b="1" smtClean="0">
                <a:latin typeface="宋体" panose="02010600030101010101" pitchFamily="2" charset="-122"/>
              </a:rPr>
              <a:t>）跃迁放出的电磁波的波长为</a:t>
            </a:r>
            <a:r>
              <a:rPr lang="zh-CN" altLang="en-US" sz="2400" smtClean="0">
                <a:latin typeface="宋体" panose="02010600030101010101" pitchFamily="2" charset="-122"/>
              </a:rPr>
              <a:t> </a:t>
            </a:r>
            <a:endParaRPr lang="zh-CN" altLang="en-US" sz="2400" smtClean="0">
              <a:latin typeface="宋体" panose="02010600030101010101" pitchFamily="2" charset="-122"/>
            </a:endParaRPr>
          </a:p>
        </p:txBody>
      </p:sp>
      <p:sp>
        <p:nvSpPr>
          <p:cNvPr id="28674" name="Rectangle 3"/>
          <p:cNvSpPr>
            <a:spLocks noChangeArrowheads="1"/>
          </p:cNvSpPr>
          <p:nvPr/>
        </p:nvSpPr>
        <p:spPr bwMode="auto">
          <a:xfrm>
            <a:off x="0" y="3224213"/>
            <a:ext cx="9144000" cy="0"/>
          </a:xfrm>
          <a:prstGeom prst="rect">
            <a:avLst/>
          </a:prstGeom>
          <a:noFill/>
          <a:ln w="9525">
            <a:noFill/>
            <a:miter lim="800000"/>
          </a:ln>
        </p:spPr>
        <p:txBody>
          <a:bodyPr wrap="none" anchor="ctr">
            <a:spAutoFit/>
          </a:bodyPr>
          <a:lstStyle/>
          <a:p>
            <a:endParaRPr lang="zh-CN" altLang="en-US"/>
          </a:p>
        </p:txBody>
      </p:sp>
      <p:sp>
        <p:nvSpPr>
          <p:cNvPr id="28675" name="Rectangle 4"/>
          <p:cNvSpPr>
            <a:spLocks noChangeArrowheads="1"/>
          </p:cNvSpPr>
          <p:nvPr/>
        </p:nvSpPr>
        <p:spPr bwMode="auto">
          <a:xfrm>
            <a:off x="0" y="3128963"/>
            <a:ext cx="9144000" cy="0"/>
          </a:xfrm>
          <a:prstGeom prst="rect">
            <a:avLst/>
          </a:prstGeom>
          <a:noFill/>
          <a:ln w="9525">
            <a:noFill/>
            <a:miter lim="800000"/>
          </a:ln>
        </p:spPr>
        <p:txBody>
          <a:bodyPr wrap="none" anchor="ctr">
            <a:spAutoFit/>
          </a:bodyPr>
          <a:lstStyle/>
          <a:p>
            <a:endParaRPr lang="zh-CN" altLang="en-US"/>
          </a:p>
        </p:txBody>
      </p:sp>
      <p:sp>
        <p:nvSpPr>
          <p:cNvPr id="28676" name="Text Box 5"/>
          <p:cNvSpPr txBox="1">
            <a:spLocks noChangeArrowheads="1"/>
          </p:cNvSpPr>
          <p:nvPr/>
        </p:nvSpPr>
        <p:spPr bwMode="auto">
          <a:xfrm>
            <a:off x="683260" y="5273675"/>
            <a:ext cx="7777163" cy="895350"/>
          </a:xfrm>
          <a:prstGeom prst="rect">
            <a:avLst/>
          </a:prstGeom>
          <a:noFill/>
          <a:ln w="9525">
            <a:noFill/>
            <a:miter lim="800000"/>
          </a:ln>
        </p:spPr>
        <p:txBody>
          <a:bodyPr>
            <a:spAutoFit/>
          </a:bodyPr>
          <a:lstStyle/>
          <a:p>
            <a:pPr>
              <a:lnSpc>
                <a:spcPct val="110000"/>
              </a:lnSpc>
              <a:spcBef>
                <a:spcPct val="50000"/>
              </a:spcBef>
            </a:pPr>
            <a:r>
              <a:rPr lang="zh-CN" altLang="en-US" b="1"/>
              <a:t>由不同的高激发态跃迁到相同的低激发态（或基态）得到的是同一谱线的光谱。 </a:t>
            </a:r>
            <a:endParaRPr lang="zh-CN" altLang="en-US" b="1"/>
          </a:p>
        </p:txBody>
      </p:sp>
      <p:graphicFrame>
        <p:nvGraphicFramePr>
          <p:cNvPr id="28677" name="Object 6"/>
          <p:cNvGraphicFramePr/>
          <p:nvPr/>
        </p:nvGraphicFramePr>
        <p:xfrm>
          <a:off x="1311275" y="1543685"/>
          <a:ext cx="6128385" cy="906145"/>
        </p:xfrm>
        <a:graphic>
          <a:graphicData uri="http://schemas.openxmlformats.org/presentationml/2006/ole">
            <mc:AlternateContent xmlns:mc="http://schemas.openxmlformats.org/markup-compatibility/2006">
              <mc:Choice xmlns:v="urn:schemas-microsoft-com:vml" Requires="v">
                <p:oleObj spid="_x0000_s14337" name="" r:id="rId1" imgW="3073400" imgH="431800" progId="Equation.3">
                  <p:embed/>
                </p:oleObj>
              </mc:Choice>
              <mc:Fallback>
                <p:oleObj name="" r:id="rId1" imgW="3073400" imgH="431800" progId="Equation.3">
                  <p:embed/>
                  <p:pic>
                    <p:nvPicPr>
                      <p:cNvPr id="0" name="Object 6"/>
                      <p:cNvPicPr/>
                      <p:nvPr/>
                    </p:nvPicPr>
                    <p:blipFill>
                      <a:blip r:embed="rId2"/>
                      <a:stretch>
                        <a:fillRect/>
                      </a:stretch>
                    </p:blipFill>
                    <p:spPr>
                      <a:xfrm>
                        <a:off x="1311275" y="1543685"/>
                        <a:ext cx="6128385" cy="906145"/>
                      </a:xfrm>
                      <a:prstGeom prst="rect">
                        <a:avLst/>
                      </a:prstGeom>
                      <a:noFill/>
                      <a:ln w="38100">
                        <a:noFill/>
                      </a:ln>
                    </p:spPr>
                  </p:pic>
                </p:oleObj>
              </mc:Fallback>
            </mc:AlternateContent>
          </a:graphicData>
        </a:graphic>
      </p:graphicFrame>
      <p:sp>
        <p:nvSpPr>
          <p:cNvPr id="28678" name="Rectangle 7"/>
          <p:cNvSpPr>
            <a:spLocks noChangeArrowheads="1"/>
          </p:cNvSpPr>
          <p:nvPr/>
        </p:nvSpPr>
        <p:spPr bwMode="auto">
          <a:xfrm>
            <a:off x="0" y="3109913"/>
            <a:ext cx="9144000" cy="0"/>
          </a:xfrm>
          <a:prstGeom prst="rect">
            <a:avLst/>
          </a:prstGeom>
          <a:noFill/>
          <a:ln w="9525">
            <a:noFill/>
            <a:miter lim="800000"/>
          </a:ln>
        </p:spPr>
        <p:txBody>
          <a:bodyPr wrap="none" anchor="ctr">
            <a:spAutoFit/>
          </a:bodyPr>
          <a:lstStyle/>
          <a:p>
            <a:endParaRPr lang="zh-CN" altLang="en-US"/>
          </a:p>
        </p:txBody>
      </p:sp>
      <p:graphicFrame>
        <p:nvGraphicFramePr>
          <p:cNvPr id="28679" name="Object 8"/>
          <p:cNvGraphicFramePr/>
          <p:nvPr/>
        </p:nvGraphicFramePr>
        <p:xfrm>
          <a:off x="2219008" y="3742055"/>
          <a:ext cx="3803650" cy="1327150"/>
        </p:xfrm>
        <a:graphic>
          <a:graphicData uri="http://schemas.openxmlformats.org/presentationml/2006/ole">
            <mc:AlternateContent xmlns:mc="http://schemas.openxmlformats.org/markup-compatibility/2006">
              <mc:Choice xmlns:v="urn:schemas-microsoft-com:vml" Requires="v">
                <p:oleObj spid="_x0000_s14338" name="" r:id="rId3" imgW="43891200" imgH="15240000" progId="Equation.3">
                  <p:embed/>
                </p:oleObj>
              </mc:Choice>
              <mc:Fallback>
                <p:oleObj name="" r:id="rId3" imgW="43891200" imgH="15240000" progId="Equation.3">
                  <p:embed/>
                  <p:pic>
                    <p:nvPicPr>
                      <p:cNvPr id="0" name="Object 8"/>
                      <p:cNvPicPr/>
                      <p:nvPr/>
                    </p:nvPicPr>
                    <p:blipFill>
                      <a:blip r:embed="rId4"/>
                      <a:stretch>
                        <a:fillRect/>
                      </a:stretch>
                    </p:blipFill>
                    <p:spPr>
                      <a:xfrm>
                        <a:off x="2219008" y="3742055"/>
                        <a:ext cx="3803650" cy="1327150"/>
                      </a:xfrm>
                      <a:prstGeom prst="rect">
                        <a:avLst/>
                      </a:prstGeom>
                      <a:noFill/>
                      <a:ln w="38100">
                        <a:noFill/>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5" imgW="914400" imgH="215900" progId="Equation.KSEE3">
                  <p:embed/>
                </p:oleObj>
              </mc:Choice>
              <mc:Fallback>
                <p:oleObj name="" r:id="rId5" imgW="914400" imgH="215900" progId="Equation.KSEE3">
                  <p:embed/>
                  <p:pic>
                    <p:nvPicPr>
                      <p:cNvPr id="0" name="图片 1024"/>
                      <p:cNvPicPr/>
                      <p:nvPr/>
                    </p:nvPicPr>
                    <p:blipFill>
                      <a:blip r:embed="rId6"/>
                      <a:stretch>
                        <a:fillRect/>
                      </a:stretch>
                    </p:blipFill>
                    <p:spPr>
                      <a:xfrm>
                        <a:off x="4114800" y="3321050"/>
                        <a:ext cx="914400" cy="21590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484823" y="2573020"/>
          <a:ext cx="8051165" cy="825500"/>
        </p:xfrm>
        <a:graphic>
          <a:graphicData uri="http://schemas.openxmlformats.org/presentationml/2006/ole">
            <mc:AlternateContent xmlns:mc="http://schemas.openxmlformats.org/markup-compatibility/2006">
              <mc:Choice xmlns:v="urn:schemas-microsoft-com:vml" Requires="v">
                <p:oleObj spid="_x0000_s1026" name="" r:id="rId7" imgW="4089400" imgH="393700" progId="Equation.KSEE3">
                  <p:embed/>
                </p:oleObj>
              </mc:Choice>
              <mc:Fallback>
                <p:oleObj name="" r:id="rId7" imgW="4089400" imgH="393700" progId="Equation.KSEE3">
                  <p:embed/>
                  <p:pic>
                    <p:nvPicPr>
                      <p:cNvPr id="0" name="图片 1025"/>
                      <p:cNvPicPr/>
                      <p:nvPr/>
                    </p:nvPicPr>
                    <p:blipFill>
                      <a:blip r:embed="rId8"/>
                      <a:stretch>
                        <a:fillRect/>
                      </a:stretch>
                    </p:blipFill>
                    <p:spPr>
                      <a:xfrm>
                        <a:off x="484823" y="2573020"/>
                        <a:ext cx="8051165" cy="825500"/>
                      </a:xfrm>
                      <a:prstGeom prst="rect">
                        <a:avLst/>
                      </a:prstGeom>
                    </p:spPr>
                  </p:pic>
                </p:oleObj>
              </mc:Fallback>
            </mc:AlternateContent>
          </a:graphicData>
        </a:graphic>
      </p:graphicFrame>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idx="1"/>
          </p:nvPr>
        </p:nvSpPr>
        <p:spPr bwMode="auto">
          <a:xfrm>
            <a:off x="801688" y="1196975"/>
            <a:ext cx="7772400" cy="4114800"/>
          </a:xfrm>
          <a:solidFill>
            <a:srgbClr val="FFCC99"/>
          </a:solidFill>
          <a:ln cap="rnd">
            <a:solidFill>
              <a:srgbClr val="FFCC99"/>
            </a:solidFill>
            <a:prstDash val="sysDot"/>
            <a:miter lim="800000"/>
          </a:ln>
        </p:spPr>
        <p:txBody>
          <a:bodyPr vert="horz" wrap="square" lIns="91440" tIns="45720" rIns="91440" bIns="45720" numCol="1" anchor="t" anchorCtr="0" compatLnSpc="1"/>
          <a:lstStyle/>
          <a:p>
            <a:pPr eaLnBrk="1" hangingPunct="1">
              <a:lnSpc>
                <a:spcPct val="110000"/>
              </a:lnSpc>
              <a:buFontTx/>
              <a:buNone/>
            </a:pP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一、汤姆孙的原子模型</a:t>
            </a:r>
            <a:endParaRPr lang="zh-CN" altLang="en-US" sz="2800" dirty="0" smtClean="0">
              <a:latin typeface="黑体" panose="02010609060101010101" pitchFamily="49" charset="-122"/>
              <a:ea typeface="黑体" panose="02010609060101010101" pitchFamily="49" charset="-122"/>
            </a:endParaRPr>
          </a:p>
          <a:p>
            <a:pPr eaLnBrk="1" hangingPunct="1">
              <a:lnSpc>
                <a:spcPct val="110000"/>
              </a:lnSpc>
              <a:buFontTx/>
              <a:buNone/>
            </a:pPr>
            <a:r>
              <a:rPr lang="zh-CN" altLang="en-US" sz="2400" b="1" dirty="0" smtClean="0">
                <a:latin typeface="宋体" panose="02010600030101010101" pitchFamily="2" charset="-122"/>
              </a:rPr>
              <a:t>      电子的发现者汤姆孙本人所提出的一种原子模型：</a:t>
            </a:r>
            <a:endParaRPr lang="zh-CN" altLang="en-US" sz="2400" b="1" dirty="0" smtClean="0">
              <a:latin typeface="宋体" panose="02010600030101010101" pitchFamily="2" charset="-122"/>
            </a:endParaRPr>
          </a:p>
          <a:p>
            <a:pPr eaLnBrk="1" hangingPunct="1">
              <a:lnSpc>
                <a:spcPct val="110000"/>
              </a:lnSpc>
              <a:buFontTx/>
              <a:buNone/>
            </a:pPr>
            <a:r>
              <a:rPr lang="zh-CN" altLang="en-US" sz="2400" b="1" dirty="0" smtClean="0">
                <a:latin typeface="宋体" panose="02010600030101010101" pitchFamily="2" charset="-122"/>
              </a:rPr>
              <a:t>      原子的正电荷是均匀分布在整个原子球体内，而电子是一个个嵌在其中，并保持整个原子的电中性。当时这种模型被称之为“葡萄干布丁模型”。</a:t>
            </a:r>
            <a:endParaRPr lang="zh-CN" altLang="en-US" sz="2400" b="1" dirty="0" smtClean="0">
              <a:latin typeface="宋体" panose="02010600030101010101" pitchFamily="2" charset="-122"/>
            </a:endParaRPr>
          </a:p>
          <a:p>
            <a:pPr eaLnBrk="1" hangingPunct="1">
              <a:lnSpc>
                <a:spcPct val="110000"/>
              </a:lnSpc>
              <a:buFontTx/>
              <a:buNone/>
            </a:pPr>
            <a:r>
              <a:rPr lang="zh-CN" altLang="en-US" sz="2400" b="1" dirty="0" smtClean="0">
                <a:latin typeface="宋体" panose="02010600030101010101" pitchFamily="2" charset="-122"/>
              </a:rPr>
              <a:t>      </a:t>
            </a:r>
            <a:r>
              <a:rPr lang="en-US" altLang="zh-CN" sz="2400" b="1" dirty="0" smtClean="0">
                <a:latin typeface="宋体" panose="02010600030101010101" pitchFamily="2" charset="-122"/>
              </a:rPr>
              <a:t>1904</a:t>
            </a:r>
            <a:r>
              <a:rPr lang="zh-CN" altLang="en-US" sz="2400" b="1" dirty="0" smtClean="0">
                <a:latin typeface="宋体" panose="02010600030101010101" pitchFamily="2" charset="-122"/>
              </a:rPr>
              <a:t>年又作进一步假设：原子中电子是分布在一个个同心圆环上，作着旋转，每个环中只能包含 </a:t>
            </a:r>
            <a:endParaRPr lang="zh-CN" altLang="en-US" sz="2400" b="1" dirty="0" smtClean="0">
              <a:latin typeface="宋体" panose="02010600030101010101" pitchFamily="2" charset="-122"/>
            </a:endParaRPr>
          </a:p>
        </p:txBody>
      </p:sp>
      <p:sp>
        <p:nvSpPr>
          <p:cNvPr id="24579" name="WordArt 3"/>
          <p:cNvSpPr>
            <a:spLocks noChangeArrowheads="1" noChangeShapeType="1" noTextEdit="1"/>
          </p:cNvSpPr>
          <p:nvPr/>
        </p:nvSpPr>
        <p:spPr bwMode="auto">
          <a:xfrm>
            <a:off x="1873250" y="5999163"/>
            <a:ext cx="3657600" cy="304800"/>
          </a:xfrm>
          <a:prstGeom prst="rect">
            <a:avLst/>
          </a:prstGeom>
        </p:spPr>
        <p:txBody>
          <a:bodyPr wrap="none" fromWordArt="1">
            <a:prstTxWarp prst="textPlain">
              <a:avLst>
                <a:gd name="adj" fmla="val 50000"/>
              </a:avLst>
            </a:prstTxWarp>
          </a:bodyPr>
          <a:lstStyle/>
          <a:p>
            <a:pPr algn="ctr"/>
            <a:r>
              <a:rPr lang="zh-CN" altLang="en-US" dirty="0">
                <a:ln w="9525">
                  <a:noFill/>
                  <a:round/>
                </a:ln>
                <a:solidFill>
                  <a:srgbClr val="336699"/>
                </a:solidFill>
                <a:effectLst>
                  <a:outerShdw dist="45791" dir="2021404" algn="ctr" rotWithShape="0">
                    <a:srgbClr val="B2B2B2">
                      <a:alpha val="79999"/>
                    </a:srgbClr>
                  </a:outerShdw>
                </a:effectLst>
                <a:latin typeface="宋体" panose="02010600030101010101" pitchFamily="2" charset="-122"/>
                <a:ea typeface="宋体" panose="02010600030101010101" pitchFamily="2" charset="-122"/>
              </a:rPr>
              <a:t>有限个电子。这是闪光点！</a:t>
            </a:r>
            <a:endParaRPr lang="zh-CN" altLang="en-US" dirty="0">
              <a:ln w="9525">
                <a:noFill/>
                <a:round/>
              </a:ln>
              <a:solidFill>
                <a:srgbClr val="336699"/>
              </a:solidFill>
              <a:effectLst>
                <a:outerShdw dist="45791" dir="2021404" algn="ctr" rotWithShape="0">
                  <a:srgbClr val="B2B2B2">
                    <a:alpha val="79999"/>
                  </a:srgbClr>
                </a:outerShdw>
              </a:effectLst>
              <a:latin typeface="宋体" panose="02010600030101010101" pitchFamily="2" charset="-122"/>
              <a:ea typeface="宋体" panose="02010600030101010101" pitchFamily="2"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dissolve">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idx="1"/>
          </p:nvPr>
        </p:nvSpPr>
        <p:spPr bwMode="auto">
          <a:xfrm>
            <a:off x="34925" y="620713"/>
            <a:ext cx="7848600" cy="504825"/>
          </a:xfrm>
          <a:solidFill>
            <a:srgbClr val="FFCC99"/>
          </a:solidFill>
          <a:ln cap="rnd">
            <a:solidFill>
              <a:srgbClr val="FFCC99"/>
            </a:solidFill>
            <a:prstDash val="sysDot"/>
            <a:miter lim="800000"/>
          </a:ln>
        </p:spPr>
        <p:txBody>
          <a:bodyPr vert="horz" wrap="square" lIns="91440" tIns="45720" rIns="91440" bIns="45720" numCol="1" anchor="t" anchorCtr="0" compatLnSpc="1"/>
          <a:lstStyle/>
          <a:p>
            <a:pPr eaLnBrk="1" hangingPunct="1">
              <a:buFontTx/>
              <a:buNone/>
            </a:pPr>
            <a:r>
              <a:rPr lang="en-US" altLang="zh-CN" sz="2400" b="1" smtClean="0">
                <a:latin typeface="宋体" panose="02010600030101010101" pitchFamily="2" charset="-122"/>
              </a:rPr>
              <a:t>  </a:t>
            </a:r>
            <a:r>
              <a:rPr lang="zh-CN" altLang="en-US" sz="2400" b="1" smtClean="0">
                <a:latin typeface="宋体" panose="02010600030101010101" pitchFamily="2" charset="-122"/>
              </a:rPr>
              <a:t>例 对巴耳末谱线，是</a:t>
            </a:r>
            <a:r>
              <a:rPr lang="en-US" altLang="zh-CN" sz="2400" i="1" smtClean="0"/>
              <a:t>n</a:t>
            </a:r>
            <a:r>
              <a:rPr lang="en-US" altLang="zh-CN" sz="2400" b="1" smtClean="0"/>
              <a:t>=</a:t>
            </a:r>
            <a:r>
              <a:rPr lang="en-US" altLang="zh-CN" sz="2400" b="1" smtClean="0">
                <a:latin typeface="宋体" panose="02010600030101010101" pitchFamily="2" charset="-122"/>
              </a:rPr>
              <a:t>2</a:t>
            </a:r>
            <a:r>
              <a:rPr lang="zh-CN" altLang="en-US" sz="2400" b="1" smtClean="0">
                <a:latin typeface="宋体" panose="02010600030101010101" pitchFamily="2" charset="-122"/>
              </a:rPr>
              <a:t>不变，</a:t>
            </a:r>
            <a:r>
              <a:rPr lang="en-US" altLang="zh-CN" sz="2400" i="1" smtClean="0"/>
              <a:t>m</a:t>
            </a:r>
            <a:r>
              <a:rPr lang="en-US" altLang="zh-CN" sz="2400" b="1" smtClean="0"/>
              <a:t>=</a:t>
            </a:r>
            <a:r>
              <a:rPr lang="en-US" altLang="zh-CN" sz="2400" b="1" smtClean="0">
                <a:latin typeface="宋体" panose="02010600030101010101" pitchFamily="2" charset="-122"/>
              </a:rPr>
              <a:t>3</a:t>
            </a:r>
            <a:r>
              <a:rPr lang="zh-CN" altLang="en-US" sz="2400" b="1" smtClean="0">
                <a:latin typeface="宋体" panose="02010600030101010101" pitchFamily="2" charset="-122"/>
              </a:rPr>
              <a:t>，</a:t>
            </a:r>
            <a:r>
              <a:rPr lang="en-US" altLang="zh-CN" sz="2400" b="1" smtClean="0">
                <a:latin typeface="宋体" panose="02010600030101010101" pitchFamily="2" charset="-122"/>
              </a:rPr>
              <a:t>4</a:t>
            </a:r>
            <a:r>
              <a:rPr lang="zh-CN" altLang="en-US" sz="2400" b="1" smtClean="0">
                <a:latin typeface="宋体" panose="02010600030101010101" pitchFamily="2" charset="-122"/>
              </a:rPr>
              <a:t>，</a:t>
            </a:r>
            <a:r>
              <a:rPr lang="en-US" altLang="zh-CN" sz="2400" b="1" smtClean="0">
                <a:latin typeface="宋体" panose="02010600030101010101" pitchFamily="2" charset="-122"/>
              </a:rPr>
              <a:t>5</a:t>
            </a:r>
            <a:r>
              <a:rPr lang="zh-CN" altLang="en-US" sz="2400" b="1" smtClean="0">
                <a:latin typeface="宋体" panose="02010600030101010101" pitchFamily="2" charset="-122"/>
              </a:rPr>
              <a:t>，</a:t>
            </a:r>
            <a:r>
              <a:rPr lang="en-US" altLang="zh-CN" sz="2400" b="1" smtClean="0">
                <a:latin typeface="宋体" panose="02010600030101010101" pitchFamily="2" charset="-122"/>
              </a:rPr>
              <a:t>…</a:t>
            </a:r>
            <a:endParaRPr lang="en-US" altLang="zh-CN" sz="2400" b="1" i="1" smtClean="0">
              <a:latin typeface="宋体" panose="02010600030101010101" pitchFamily="2" charset="-122"/>
            </a:endParaRPr>
          </a:p>
          <a:p>
            <a:pPr eaLnBrk="1" hangingPunct="1">
              <a:buFontTx/>
              <a:buNone/>
            </a:pPr>
            <a:r>
              <a:rPr lang="en-US" altLang="zh-CN" sz="2400" b="1" i="1" smtClean="0">
                <a:latin typeface="宋体" panose="02010600030101010101" pitchFamily="2" charset="-122"/>
              </a:rPr>
              <a:t>   </a:t>
            </a:r>
            <a:endParaRPr lang="en-US" altLang="zh-CN" sz="2400" b="1" smtClean="0">
              <a:latin typeface="宋体" panose="02010600030101010101" pitchFamily="2" charset="-122"/>
            </a:endParaRPr>
          </a:p>
        </p:txBody>
      </p:sp>
      <p:sp>
        <p:nvSpPr>
          <p:cNvPr id="29698" name="Rectangle 3"/>
          <p:cNvSpPr>
            <a:spLocks noChangeArrowheads="1"/>
          </p:cNvSpPr>
          <p:nvPr/>
        </p:nvSpPr>
        <p:spPr bwMode="auto">
          <a:xfrm>
            <a:off x="0" y="3128963"/>
            <a:ext cx="9144000" cy="0"/>
          </a:xfrm>
          <a:prstGeom prst="rect">
            <a:avLst/>
          </a:prstGeom>
          <a:noFill/>
          <a:ln w="9525">
            <a:noFill/>
            <a:miter lim="800000"/>
          </a:ln>
        </p:spPr>
        <p:txBody>
          <a:bodyPr wrap="none" anchor="ctr">
            <a:spAutoFit/>
          </a:bodyPr>
          <a:lstStyle/>
          <a:p>
            <a:endParaRPr lang="zh-CN" altLang="en-US"/>
          </a:p>
        </p:txBody>
      </p:sp>
      <p:sp>
        <p:nvSpPr>
          <p:cNvPr id="29699" name="Rectangle 4"/>
          <p:cNvSpPr>
            <a:spLocks noChangeArrowheads="1"/>
          </p:cNvSpPr>
          <p:nvPr/>
        </p:nvSpPr>
        <p:spPr bwMode="auto">
          <a:xfrm>
            <a:off x="465138" y="3284538"/>
            <a:ext cx="1585912" cy="457200"/>
          </a:xfrm>
          <a:prstGeom prst="rect">
            <a:avLst/>
          </a:prstGeom>
          <a:noFill/>
          <a:ln w="9525">
            <a:noFill/>
            <a:miter lim="800000"/>
          </a:ln>
        </p:spPr>
        <p:txBody>
          <a:bodyPr wrap="none" anchor="ctr">
            <a:spAutoFit/>
          </a:bodyPr>
          <a:lstStyle/>
          <a:p>
            <a:r>
              <a:rPr lang="en-US" altLang="zh-CN" i="1"/>
              <a:t>m</a:t>
            </a:r>
            <a:r>
              <a:rPr lang="en-US" altLang="zh-CN"/>
              <a:t>=4</a:t>
            </a:r>
            <a:r>
              <a:rPr lang="zh-CN" altLang="en-US"/>
              <a:t>，</a:t>
            </a:r>
            <a:r>
              <a:rPr lang="en-US" altLang="zh-CN" i="1"/>
              <a:t>n</a:t>
            </a:r>
            <a:r>
              <a:rPr lang="en-US" altLang="zh-CN"/>
              <a:t>=2</a:t>
            </a:r>
            <a:r>
              <a:rPr lang="en-US" altLang="zh-CN" b="1"/>
              <a:t> </a:t>
            </a:r>
            <a:endParaRPr lang="en-US" altLang="zh-CN" b="1"/>
          </a:p>
        </p:txBody>
      </p:sp>
      <p:sp>
        <p:nvSpPr>
          <p:cNvPr id="29700" name="Rectangle 5"/>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sp>
        <p:nvSpPr>
          <p:cNvPr id="29701" name="Rectangle 6"/>
          <p:cNvSpPr>
            <a:spLocks noChangeArrowheads="1"/>
          </p:cNvSpPr>
          <p:nvPr/>
        </p:nvSpPr>
        <p:spPr bwMode="auto">
          <a:xfrm>
            <a:off x="2916238" y="3879850"/>
            <a:ext cx="2790825" cy="457200"/>
          </a:xfrm>
          <a:prstGeom prst="rect">
            <a:avLst/>
          </a:prstGeom>
          <a:noFill/>
          <a:ln w="9525">
            <a:noFill/>
            <a:miter lim="800000"/>
          </a:ln>
        </p:spPr>
        <p:txBody>
          <a:bodyPr wrap="none" anchor="ctr">
            <a:spAutoFit/>
          </a:bodyPr>
          <a:lstStyle/>
          <a:p>
            <a:r>
              <a:rPr lang="en-US" altLang="zh-CN" b="1">
                <a:latin typeface="宋体" panose="02010600030101010101" pitchFamily="2" charset="-122"/>
              </a:rPr>
              <a:t>{</a:t>
            </a:r>
            <a:r>
              <a:rPr lang="zh-CN" altLang="en-US" b="1">
                <a:latin typeface="宋体" panose="02010600030101010101" pitchFamily="2" charset="-122"/>
              </a:rPr>
              <a:t>与实验符合很好</a:t>
            </a:r>
            <a:r>
              <a:rPr lang="en-US" altLang="zh-CN" b="1">
                <a:latin typeface="宋体" panose="02010600030101010101" pitchFamily="2" charset="-122"/>
              </a:rPr>
              <a:t>} </a:t>
            </a:r>
            <a:endParaRPr lang="en-US" altLang="zh-CN" b="1">
              <a:latin typeface="宋体" panose="02010600030101010101" pitchFamily="2" charset="-122"/>
            </a:endParaRPr>
          </a:p>
        </p:txBody>
      </p:sp>
      <p:sp>
        <p:nvSpPr>
          <p:cNvPr id="29702" name="Rectangle 7"/>
          <p:cNvSpPr>
            <a:spLocks noChangeArrowheads="1"/>
          </p:cNvSpPr>
          <p:nvPr/>
        </p:nvSpPr>
        <p:spPr bwMode="auto">
          <a:xfrm>
            <a:off x="465138" y="4724400"/>
            <a:ext cx="1585912" cy="457200"/>
          </a:xfrm>
          <a:prstGeom prst="rect">
            <a:avLst/>
          </a:prstGeom>
          <a:noFill/>
          <a:ln w="9525">
            <a:noFill/>
            <a:miter lim="800000"/>
          </a:ln>
        </p:spPr>
        <p:txBody>
          <a:bodyPr wrap="none" anchor="ctr">
            <a:spAutoFit/>
          </a:bodyPr>
          <a:lstStyle/>
          <a:p>
            <a:r>
              <a:rPr lang="en-US" altLang="zh-CN" i="1"/>
              <a:t>m</a:t>
            </a:r>
            <a:r>
              <a:rPr lang="en-US" altLang="zh-CN"/>
              <a:t>=5</a:t>
            </a:r>
            <a:r>
              <a:rPr lang="zh-CN" altLang="en-US"/>
              <a:t>，</a:t>
            </a:r>
            <a:r>
              <a:rPr lang="en-US" altLang="zh-CN" i="1"/>
              <a:t>n</a:t>
            </a:r>
            <a:r>
              <a:rPr lang="en-US" altLang="zh-CN"/>
              <a:t>=2</a:t>
            </a:r>
            <a:r>
              <a:rPr lang="en-US" altLang="zh-CN" b="1"/>
              <a:t> </a:t>
            </a:r>
            <a:endParaRPr lang="en-US" altLang="zh-CN" b="1"/>
          </a:p>
        </p:txBody>
      </p:sp>
      <p:sp>
        <p:nvSpPr>
          <p:cNvPr id="29703" name="Rectangle 8"/>
          <p:cNvSpPr>
            <a:spLocks noChangeArrowheads="1"/>
          </p:cNvSpPr>
          <p:nvPr/>
        </p:nvSpPr>
        <p:spPr bwMode="auto">
          <a:xfrm>
            <a:off x="0" y="3314700"/>
            <a:ext cx="9144000" cy="0"/>
          </a:xfrm>
          <a:prstGeom prst="rect">
            <a:avLst/>
          </a:prstGeom>
          <a:noFill/>
          <a:ln w="9525">
            <a:noFill/>
            <a:miter lim="800000"/>
          </a:ln>
        </p:spPr>
        <p:txBody>
          <a:bodyPr wrap="none" anchor="ctr">
            <a:spAutoFit/>
          </a:bodyPr>
          <a:lstStyle/>
          <a:p>
            <a:endParaRPr lang="zh-CN" altLang="en-US"/>
          </a:p>
        </p:txBody>
      </p:sp>
      <p:pic>
        <p:nvPicPr>
          <p:cNvPr id="29704" name="Picture 9" descr="跃迁光谱线"/>
          <p:cNvPicPr>
            <a:picLocks noChangeAspect="1" noChangeArrowheads="1"/>
          </p:cNvPicPr>
          <p:nvPr/>
        </p:nvPicPr>
        <p:blipFill>
          <a:blip r:embed="rId1"/>
          <a:srcRect/>
          <a:stretch>
            <a:fillRect/>
          </a:stretch>
        </p:blipFill>
        <p:spPr bwMode="auto">
          <a:xfrm>
            <a:off x="5724525" y="1628775"/>
            <a:ext cx="3143250" cy="4233863"/>
          </a:xfrm>
          <a:prstGeom prst="rect">
            <a:avLst/>
          </a:prstGeom>
          <a:noFill/>
          <a:ln w="9525">
            <a:noFill/>
            <a:miter lim="800000"/>
            <a:headEnd/>
            <a:tailEnd/>
          </a:ln>
        </p:spPr>
      </p:pic>
      <p:sp>
        <p:nvSpPr>
          <p:cNvPr id="29705" name="Rectangle 10"/>
          <p:cNvSpPr>
            <a:spLocks noChangeArrowheads="1"/>
          </p:cNvSpPr>
          <p:nvPr/>
        </p:nvSpPr>
        <p:spPr bwMode="auto">
          <a:xfrm>
            <a:off x="468313" y="1341438"/>
            <a:ext cx="1514475" cy="457200"/>
          </a:xfrm>
          <a:prstGeom prst="rect">
            <a:avLst/>
          </a:prstGeom>
          <a:noFill/>
          <a:ln w="9525">
            <a:noFill/>
            <a:miter lim="800000"/>
          </a:ln>
        </p:spPr>
        <p:txBody>
          <a:bodyPr wrap="none">
            <a:spAutoFit/>
          </a:bodyPr>
          <a:lstStyle/>
          <a:p>
            <a:r>
              <a:rPr lang="en-US" altLang="zh-CN" i="1"/>
              <a:t>m</a:t>
            </a:r>
            <a:r>
              <a:rPr lang="en-US" altLang="zh-CN" b="1"/>
              <a:t>=</a:t>
            </a:r>
            <a:r>
              <a:rPr lang="en-US" altLang="zh-CN"/>
              <a:t>3</a:t>
            </a:r>
            <a:r>
              <a:rPr lang="zh-CN" altLang="en-US" b="1"/>
              <a:t>，</a:t>
            </a:r>
            <a:r>
              <a:rPr lang="en-US" altLang="zh-CN" i="1"/>
              <a:t>n</a:t>
            </a:r>
            <a:r>
              <a:rPr lang="en-US" altLang="zh-CN" b="1"/>
              <a:t>=</a:t>
            </a:r>
            <a:r>
              <a:rPr lang="en-US" altLang="zh-CN"/>
              <a:t>2</a:t>
            </a:r>
            <a:endParaRPr lang="en-US" altLang="zh-CN"/>
          </a:p>
        </p:txBody>
      </p:sp>
      <p:sp>
        <p:nvSpPr>
          <p:cNvPr id="29706" name="Text Box 11"/>
          <p:cNvSpPr txBox="1">
            <a:spLocks noChangeArrowheads="1"/>
          </p:cNvSpPr>
          <p:nvPr/>
        </p:nvSpPr>
        <p:spPr bwMode="auto">
          <a:xfrm>
            <a:off x="6516688" y="5876925"/>
            <a:ext cx="1728787" cy="396875"/>
          </a:xfrm>
          <a:prstGeom prst="rect">
            <a:avLst/>
          </a:prstGeom>
          <a:noFill/>
          <a:ln w="9525">
            <a:noFill/>
            <a:miter lim="800000"/>
          </a:ln>
        </p:spPr>
        <p:txBody>
          <a:bodyPr>
            <a:spAutoFit/>
          </a:bodyPr>
          <a:lstStyle/>
          <a:p>
            <a:pPr>
              <a:spcBef>
                <a:spcPct val="50000"/>
              </a:spcBef>
            </a:pPr>
            <a:r>
              <a:rPr lang="zh-CN" altLang="en-US" sz="2000" b="1">
                <a:latin typeface="宋体" panose="02010600030101010101" pitchFamily="2" charset="-122"/>
              </a:rPr>
              <a:t>跃迁光谱线 </a:t>
            </a:r>
            <a:endParaRPr lang="zh-CN" altLang="en-US" sz="2000" b="1">
              <a:latin typeface="宋体" panose="02010600030101010101" pitchFamily="2" charset="-122"/>
            </a:endParaRPr>
          </a:p>
        </p:txBody>
      </p:sp>
      <p:sp>
        <p:nvSpPr>
          <p:cNvPr id="29707" name="Rectangle 12"/>
          <p:cNvSpPr>
            <a:spLocks noChangeArrowheads="1"/>
          </p:cNvSpPr>
          <p:nvPr/>
        </p:nvSpPr>
        <p:spPr bwMode="auto">
          <a:xfrm>
            <a:off x="0" y="3109913"/>
            <a:ext cx="9144000" cy="0"/>
          </a:xfrm>
          <a:prstGeom prst="rect">
            <a:avLst/>
          </a:prstGeom>
          <a:noFill/>
          <a:ln w="9525">
            <a:noFill/>
            <a:miter lim="800000"/>
          </a:ln>
        </p:spPr>
        <p:txBody>
          <a:bodyPr wrap="none" anchor="ctr">
            <a:spAutoFit/>
          </a:bodyPr>
          <a:lstStyle/>
          <a:p>
            <a:endParaRPr lang="zh-CN" altLang="en-US"/>
          </a:p>
        </p:txBody>
      </p:sp>
      <p:graphicFrame>
        <p:nvGraphicFramePr>
          <p:cNvPr id="29708" name="Object 13"/>
          <p:cNvGraphicFramePr/>
          <p:nvPr/>
        </p:nvGraphicFramePr>
        <p:xfrm>
          <a:off x="250825" y="1916113"/>
          <a:ext cx="5211763" cy="1327150"/>
        </p:xfrm>
        <a:graphic>
          <a:graphicData uri="http://schemas.openxmlformats.org/presentationml/2006/ole">
            <mc:AlternateContent xmlns:mc="http://schemas.openxmlformats.org/markup-compatibility/2006">
              <mc:Choice xmlns:v="urn:schemas-microsoft-com:vml" Requires="v">
                <p:oleObj spid="_x0000_s15361" name="" r:id="rId2" imgW="60045600" imgH="15240000" progId="Equation.3">
                  <p:embed/>
                </p:oleObj>
              </mc:Choice>
              <mc:Fallback>
                <p:oleObj name="" r:id="rId2" imgW="60045600" imgH="15240000" progId="Equation.3">
                  <p:embed/>
                  <p:pic>
                    <p:nvPicPr>
                      <p:cNvPr id="0" name="Object 13"/>
                      <p:cNvPicPr/>
                      <p:nvPr/>
                    </p:nvPicPr>
                    <p:blipFill>
                      <a:blip r:embed="rId3"/>
                      <a:stretch>
                        <a:fillRect/>
                      </a:stretch>
                    </p:blipFill>
                    <p:spPr>
                      <a:xfrm>
                        <a:off x="250825" y="1916113"/>
                        <a:ext cx="5211763" cy="1327150"/>
                      </a:xfrm>
                      <a:prstGeom prst="rect">
                        <a:avLst/>
                      </a:prstGeom>
                      <a:noFill/>
                      <a:ln w="38100">
                        <a:noFill/>
                      </a:ln>
                    </p:spPr>
                  </p:pic>
                </p:oleObj>
              </mc:Fallback>
            </mc:AlternateContent>
          </a:graphicData>
        </a:graphic>
      </p:graphicFrame>
      <p:sp>
        <p:nvSpPr>
          <p:cNvPr id="29709" name="Rectangle 14"/>
          <p:cNvSpPr>
            <a:spLocks noChangeArrowheads="1"/>
          </p:cNvSpPr>
          <p:nvPr/>
        </p:nvSpPr>
        <p:spPr bwMode="auto">
          <a:xfrm>
            <a:off x="0" y="3309938"/>
            <a:ext cx="9144000" cy="0"/>
          </a:xfrm>
          <a:prstGeom prst="rect">
            <a:avLst/>
          </a:prstGeom>
          <a:noFill/>
          <a:ln w="9525">
            <a:noFill/>
            <a:miter lim="800000"/>
          </a:ln>
        </p:spPr>
        <p:txBody>
          <a:bodyPr wrap="none" anchor="ctr">
            <a:spAutoFit/>
          </a:bodyPr>
          <a:lstStyle/>
          <a:p>
            <a:endParaRPr lang="zh-CN" altLang="en-US"/>
          </a:p>
        </p:txBody>
      </p:sp>
      <p:graphicFrame>
        <p:nvGraphicFramePr>
          <p:cNvPr id="29710" name="Object 15"/>
          <p:cNvGraphicFramePr/>
          <p:nvPr/>
        </p:nvGraphicFramePr>
        <p:xfrm>
          <a:off x="468313" y="3933825"/>
          <a:ext cx="2339975" cy="504825"/>
        </p:xfrm>
        <a:graphic>
          <a:graphicData uri="http://schemas.openxmlformats.org/presentationml/2006/ole">
            <mc:AlternateContent xmlns:mc="http://schemas.openxmlformats.org/markup-compatibility/2006">
              <mc:Choice xmlns:v="urn:schemas-microsoft-com:vml" Requires="v">
                <p:oleObj spid="_x0000_s15362" name="" r:id="rId4" imgW="26517600" imgH="5791200" progId="Equation.3">
                  <p:embed/>
                </p:oleObj>
              </mc:Choice>
              <mc:Fallback>
                <p:oleObj name="" r:id="rId4" imgW="26517600" imgH="5791200" progId="Equation.3">
                  <p:embed/>
                  <p:pic>
                    <p:nvPicPr>
                      <p:cNvPr id="0" name="Object 15"/>
                      <p:cNvPicPr/>
                      <p:nvPr/>
                    </p:nvPicPr>
                    <p:blipFill>
                      <a:blip r:embed="rId5"/>
                      <a:stretch>
                        <a:fillRect/>
                      </a:stretch>
                    </p:blipFill>
                    <p:spPr>
                      <a:xfrm>
                        <a:off x="468313" y="3933825"/>
                        <a:ext cx="2339975" cy="504825"/>
                      </a:xfrm>
                      <a:prstGeom prst="rect">
                        <a:avLst/>
                      </a:prstGeom>
                      <a:noFill/>
                      <a:ln w="38100">
                        <a:noFill/>
                      </a:ln>
                    </p:spPr>
                  </p:pic>
                </p:oleObj>
              </mc:Fallback>
            </mc:AlternateContent>
          </a:graphicData>
        </a:graphic>
      </p:graphicFrame>
      <p:sp>
        <p:nvSpPr>
          <p:cNvPr id="29711" name="Rectangle 16"/>
          <p:cNvSpPr>
            <a:spLocks noChangeArrowheads="1"/>
          </p:cNvSpPr>
          <p:nvPr/>
        </p:nvSpPr>
        <p:spPr bwMode="auto">
          <a:xfrm>
            <a:off x="0" y="3309938"/>
            <a:ext cx="9144000" cy="0"/>
          </a:xfrm>
          <a:prstGeom prst="rect">
            <a:avLst/>
          </a:prstGeom>
          <a:noFill/>
          <a:ln w="9525">
            <a:noFill/>
            <a:miter lim="800000"/>
          </a:ln>
        </p:spPr>
        <p:txBody>
          <a:bodyPr wrap="none" anchor="ctr">
            <a:spAutoFit/>
          </a:bodyPr>
          <a:lstStyle/>
          <a:p>
            <a:endParaRPr lang="zh-CN" altLang="en-US"/>
          </a:p>
        </p:txBody>
      </p:sp>
      <p:graphicFrame>
        <p:nvGraphicFramePr>
          <p:cNvPr id="29712" name="Object 17"/>
          <p:cNvGraphicFramePr/>
          <p:nvPr/>
        </p:nvGraphicFramePr>
        <p:xfrm>
          <a:off x="684213" y="5300663"/>
          <a:ext cx="2357437" cy="503237"/>
        </p:xfrm>
        <a:graphic>
          <a:graphicData uri="http://schemas.openxmlformats.org/presentationml/2006/ole">
            <mc:AlternateContent xmlns:mc="http://schemas.openxmlformats.org/markup-compatibility/2006">
              <mc:Choice xmlns:v="urn:schemas-microsoft-com:vml" Requires="v">
                <p:oleObj spid="_x0000_s15363" name="" r:id="rId6" imgW="26822400" imgH="5791200" progId="Equation.3">
                  <p:embed/>
                </p:oleObj>
              </mc:Choice>
              <mc:Fallback>
                <p:oleObj name="" r:id="rId6" imgW="26822400" imgH="5791200" progId="Equation.3">
                  <p:embed/>
                  <p:pic>
                    <p:nvPicPr>
                      <p:cNvPr id="0" name="Object 17"/>
                      <p:cNvPicPr/>
                      <p:nvPr/>
                    </p:nvPicPr>
                    <p:blipFill>
                      <a:blip r:embed="rId7"/>
                      <a:stretch>
                        <a:fillRect/>
                      </a:stretch>
                    </p:blipFill>
                    <p:spPr>
                      <a:xfrm>
                        <a:off x="684213" y="5300663"/>
                        <a:ext cx="2357437" cy="503237"/>
                      </a:xfrm>
                      <a:prstGeom prst="rect">
                        <a:avLst/>
                      </a:prstGeom>
                      <a:noFill/>
                      <a:ln w="38100">
                        <a:noFill/>
                      </a:ln>
                    </p:spPr>
                  </p:pic>
                </p:oleObj>
              </mc:Fallback>
            </mc:AlternateContent>
          </a:graphicData>
        </a:graphic>
      </p:graphicFrame>
    </p:spTree>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3" descr="wl2103a"/>
          <p:cNvPicPr>
            <a:picLocks noChangeAspect="1" noChangeArrowheads="1"/>
          </p:cNvPicPr>
          <p:nvPr/>
        </p:nvPicPr>
        <p:blipFill>
          <a:blip r:embed="rId1"/>
          <a:srcRect/>
          <a:stretch>
            <a:fillRect/>
          </a:stretch>
        </p:blipFill>
        <p:spPr bwMode="auto">
          <a:xfrm>
            <a:off x="1524000" y="1330325"/>
            <a:ext cx="5638800" cy="4386263"/>
          </a:xfrm>
          <a:prstGeom prst="rect">
            <a:avLst/>
          </a:prstGeom>
          <a:noFill/>
          <a:ln w="9525">
            <a:noFill/>
            <a:miter lim="800000"/>
            <a:headEnd/>
            <a:tailEnd/>
          </a:ln>
        </p:spPr>
      </p:pic>
    </p:spTree>
  </p:cSld>
  <p:clrMapOvr>
    <a:masterClrMapping/>
  </p:clrMapOvr>
  <p:transition spd="slow">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13F81B3-A7F3-453D-AB12-98ED9BA88A18}" type="slidenum">
              <a:rPr lang="en-US" altLang="zh-CN"/>
            </a:fld>
            <a:endParaRPr lang="en-US" altLang="zh-CN"/>
          </a:p>
        </p:txBody>
      </p:sp>
      <p:sp>
        <p:nvSpPr>
          <p:cNvPr id="104" name="文本框 103"/>
          <p:cNvSpPr txBox="1"/>
          <p:nvPr/>
        </p:nvSpPr>
        <p:spPr>
          <a:xfrm>
            <a:off x="593090" y="157480"/>
            <a:ext cx="7745095" cy="891540"/>
          </a:xfrm>
          <a:prstGeom prst="rect">
            <a:avLst/>
          </a:prstGeom>
          <a:noFill/>
          <a:ln w="9525">
            <a:noFill/>
          </a:ln>
        </p:spPr>
        <p:txBody>
          <a:bodyPr wrap="square">
            <a:spAutoFit/>
          </a:bodyPr>
          <a:p>
            <a:pPr marL="0" indent="0"/>
            <a:r>
              <a:rPr lang="en-US" sz="2600" b="1">
                <a:latin typeface="宋体" panose="02010600030101010101" pitchFamily="2" charset="-122"/>
                <a:ea typeface="宋体" panose="02010600030101010101" pitchFamily="2" charset="-122"/>
              </a:rPr>
              <a:t>1.</a:t>
            </a:r>
            <a:r>
              <a:rPr lang="zh-CN" sz="2600" b="1">
                <a:ea typeface="宋体" panose="02010600030101010101" pitchFamily="2" charset="-122"/>
              </a:rPr>
              <a:t>要使处于基态的氢原子受激后可辐射出可见光谱线，最少应供给氢原子的能量为</a:t>
            </a:r>
            <a:r>
              <a:rPr lang="en-US" sz="2600" b="1">
                <a:latin typeface="Times New Roman" panose="02020603050405020304" pitchFamily="18" charset="0"/>
                <a:ea typeface="宋体" panose="02010600030101010101" pitchFamily="2" charset="-122"/>
              </a:rPr>
              <a:t>________eV</a:t>
            </a:r>
            <a:r>
              <a:rPr lang="zh-CN" sz="2600" b="1">
                <a:ea typeface="宋体" panose="02010600030101010101" pitchFamily="2" charset="-122"/>
              </a:rPr>
              <a:t>。</a:t>
            </a:r>
            <a:endParaRPr lang="zh-CN" altLang="en-US"/>
          </a:p>
        </p:txBody>
      </p:sp>
      <p:sp>
        <p:nvSpPr>
          <p:cNvPr id="3" name="文本框 2"/>
          <p:cNvSpPr txBox="1"/>
          <p:nvPr/>
        </p:nvSpPr>
        <p:spPr>
          <a:xfrm>
            <a:off x="788035" y="3159760"/>
            <a:ext cx="8001635" cy="891540"/>
          </a:xfrm>
          <a:prstGeom prst="rect">
            <a:avLst/>
          </a:prstGeom>
          <a:noFill/>
          <a:ln w="9525">
            <a:noFill/>
          </a:ln>
        </p:spPr>
        <p:txBody>
          <a:bodyPr wrap="square">
            <a:spAutoFit/>
          </a:bodyPr>
          <a:p>
            <a:pPr marL="0" indent="0"/>
            <a:r>
              <a:rPr lang="en-US" sz="2600" b="1">
                <a:latin typeface="宋体" panose="02010600030101010101" pitchFamily="2" charset="-122"/>
                <a:ea typeface="宋体" panose="02010600030101010101" pitchFamily="2" charset="-122"/>
              </a:rPr>
              <a:t>2.</a:t>
            </a:r>
            <a:r>
              <a:rPr lang="zh-CN" sz="2600" b="1">
                <a:ea typeface="宋体" panose="02010600030101010101" pitchFamily="2" charset="-122"/>
              </a:rPr>
              <a:t>欲使氢原子能发射巴耳末系中波长为</a:t>
            </a:r>
            <a:r>
              <a:rPr lang="en-US" sz="2600" b="1">
                <a:latin typeface="Times New Roman" panose="02020603050405020304" pitchFamily="18" charset="0"/>
                <a:ea typeface="宋体" panose="02010600030101010101" pitchFamily="2" charset="-122"/>
              </a:rPr>
              <a:t>486</a:t>
            </a:r>
            <a:r>
              <a:rPr lang="en-US" sz="2600" b="1">
                <a:latin typeface="宋体" panose="02010600030101010101" pitchFamily="2" charset="-122"/>
                <a:ea typeface="宋体" panose="02010600030101010101" pitchFamily="2" charset="-122"/>
              </a:rPr>
              <a:t>.</a:t>
            </a:r>
            <a:r>
              <a:rPr lang="en-US" sz="2600" b="1">
                <a:latin typeface="Times New Roman" panose="02020603050405020304" pitchFamily="18" charset="0"/>
                <a:ea typeface="宋体" panose="02010600030101010101" pitchFamily="2" charset="-122"/>
              </a:rPr>
              <a:t>13</a:t>
            </a:r>
            <a:r>
              <a:rPr lang="en-US" sz="2600" b="1">
                <a:latin typeface="宋体" panose="02010600030101010101" pitchFamily="2" charset="-122"/>
                <a:ea typeface="宋体" panose="02010600030101010101" pitchFamily="2" charset="-122"/>
              </a:rPr>
              <a:t>nm</a:t>
            </a:r>
            <a:r>
              <a:rPr lang="zh-CN" sz="2600" b="1">
                <a:ea typeface="宋体" panose="02010600030101010101" pitchFamily="2" charset="-122"/>
              </a:rPr>
              <a:t>的谱线，最少要给基态氢原子提供</a:t>
            </a:r>
            <a:r>
              <a:rPr lang="en-US" sz="2600" b="1">
                <a:latin typeface="Times New Roman" panose="02020603050405020304" pitchFamily="18" charset="0"/>
                <a:ea typeface="宋体" panose="02010600030101010101" pitchFamily="2" charset="-122"/>
              </a:rPr>
              <a:t>_______eV</a:t>
            </a:r>
            <a:r>
              <a:rPr lang="zh-CN" sz="2600" b="1">
                <a:ea typeface="宋体" panose="02010600030101010101" pitchFamily="2" charset="-122"/>
              </a:rPr>
              <a:t>的能量。</a:t>
            </a:r>
            <a:endParaRPr lang="zh-CN" altLang="en-US"/>
          </a:p>
        </p:txBody>
      </p:sp>
      <p:graphicFrame>
        <p:nvGraphicFramePr>
          <p:cNvPr id="7" name="对象 6">
            <a:hlinkClick r:id="" action="ppaction://ole?verb="/>
          </p:cNvPr>
          <p:cNvGraphicFramePr>
            <a:graphicFrameLocks noChangeAspect="1"/>
          </p:cNvGraphicFramePr>
          <p:nvPr/>
        </p:nvGraphicFramePr>
        <p:xfrm>
          <a:off x="1668780" y="4512310"/>
          <a:ext cx="5225415" cy="1910715"/>
        </p:xfrm>
        <a:graphic>
          <a:graphicData uri="http://schemas.openxmlformats.org/presentationml/2006/ole">
            <mc:AlternateContent xmlns:mc="http://schemas.openxmlformats.org/markup-compatibility/2006">
              <mc:Choice xmlns:v="urn:schemas-microsoft-com:vml" Requires="v">
                <p:oleObj spid="_x0000_s1025" name="" r:id="rId1" imgW="2222500" imgH="812800" progId="Equation.KSEE3">
                  <p:embed/>
                </p:oleObj>
              </mc:Choice>
              <mc:Fallback>
                <p:oleObj name="" r:id="rId1" imgW="2222500" imgH="812800" progId="Equation.KSEE3">
                  <p:embed/>
                  <p:pic>
                    <p:nvPicPr>
                      <p:cNvPr id="0" name="图片 1024"/>
                      <p:cNvPicPr/>
                      <p:nvPr/>
                    </p:nvPicPr>
                    <p:blipFill>
                      <a:blip r:embed="rId2"/>
                      <a:stretch>
                        <a:fillRect/>
                      </a:stretch>
                    </p:blipFill>
                    <p:spPr>
                      <a:xfrm>
                        <a:off x="1668780" y="4512310"/>
                        <a:ext cx="5225415" cy="19107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352675" y="1423035"/>
          <a:ext cx="4055745" cy="843915"/>
        </p:xfrm>
        <a:graphic>
          <a:graphicData uri="http://schemas.openxmlformats.org/presentationml/2006/ole">
            <mc:AlternateContent xmlns:mc="http://schemas.openxmlformats.org/markup-compatibility/2006">
              <mc:Choice xmlns:v="urn:schemas-microsoft-com:vml" Requires="v">
                <p:oleObj spid="_x0000_s1026" name="" r:id="rId3" imgW="1892300" imgH="393700" progId="Equation.KSEE3">
                  <p:embed/>
                </p:oleObj>
              </mc:Choice>
              <mc:Fallback>
                <p:oleObj name="" r:id="rId3" imgW="1892300" imgH="393700" progId="Equation.KSEE3">
                  <p:embed/>
                  <p:pic>
                    <p:nvPicPr>
                      <p:cNvPr id="0" name="图片 1025"/>
                      <p:cNvPicPr/>
                      <p:nvPr/>
                    </p:nvPicPr>
                    <p:blipFill>
                      <a:blip r:embed="rId4"/>
                      <a:stretch>
                        <a:fillRect/>
                      </a:stretch>
                    </p:blipFill>
                    <p:spPr>
                      <a:xfrm>
                        <a:off x="2352675" y="1423035"/>
                        <a:ext cx="4055745" cy="843915"/>
                      </a:xfrm>
                      <a:prstGeom prst="rect">
                        <a:avLst/>
                      </a:prstGeom>
                    </p:spPr>
                  </p:pic>
                </p:oleObj>
              </mc:Fallback>
            </mc:AlternateContent>
          </a:graphicData>
        </a:graphic>
      </p:graphicFrame>
    </p:spTree>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13F81B3-A7F3-453D-AB12-98ED9BA88A18}" type="slidenum">
              <a:rPr lang="en-US" altLang="zh-CN"/>
            </a:fld>
            <a:endParaRPr lang="en-US" altLang="zh-CN"/>
          </a:p>
        </p:txBody>
      </p:sp>
      <p:sp>
        <p:nvSpPr>
          <p:cNvPr id="104" name="文本框 103"/>
          <p:cNvSpPr txBox="1"/>
          <p:nvPr/>
        </p:nvSpPr>
        <p:spPr>
          <a:xfrm>
            <a:off x="548005" y="360680"/>
            <a:ext cx="8047990" cy="3692525"/>
          </a:xfrm>
          <a:prstGeom prst="rect">
            <a:avLst/>
          </a:prstGeom>
          <a:noFill/>
          <a:ln w="9525">
            <a:noFill/>
          </a:ln>
        </p:spPr>
        <p:txBody>
          <a:bodyPr wrap="square">
            <a:spAutoFit/>
          </a:bodyPr>
          <a:p>
            <a:pPr marL="0" indent="0"/>
            <a:r>
              <a:rPr lang="en-US" sz="2600" b="1">
                <a:latin typeface="宋体" panose="02010600030101010101" pitchFamily="2" charset="-122"/>
                <a:ea typeface="宋体" panose="02010600030101010101" pitchFamily="2" charset="-122"/>
              </a:rPr>
              <a:t>3</a:t>
            </a:r>
            <a:r>
              <a:rPr lang="zh-CN" sz="2600" b="1">
                <a:ea typeface="宋体" panose="02010600030101010101" pitchFamily="2" charset="-122"/>
              </a:rPr>
              <a:t>．氢原子光谱的巴耳末线系中，有一光谱线的波长为</a:t>
            </a:r>
            <a:r>
              <a:rPr lang="en-US" sz="2600" b="1">
                <a:latin typeface="Times New Roman" panose="02020603050405020304" pitchFamily="18" charset="0"/>
                <a:ea typeface="宋体" panose="02010600030101010101" pitchFamily="2" charset="-122"/>
              </a:rPr>
              <a:t>4340</a:t>
            </a:r>
            <a:r>
              <a:rPr lang="en-US" sz="2600" b="1">
                <a:latin typeface="宋体" panose="02010600030101010101" pitchFamily="2" charset="-122"/>
                <a:ea typeface="宋体" panose="02010600030101010101" pitchFamily="2" charset="-122"/>
              </a:rPr>
              <a:t>Å</a:t>
            </a:r>
            <a:r>
              <a:rPr lang="zh-CN" sz="2600" b="1">
                <a:ea typeface="宋体" panose="02010600030101010101" pitchFamily="2" charset="-122"/>
              </a:rPr>
              <a:t>，试求：（</a:t>
            </a:r>
            <a:r>
              <a:rPr lang="en-US" sz="2600" b="1">
                <a:latin typeface="Times New Roman" panose="02020603050405020304" pitchFamily="18" charset="0"/>
                <a:ea typeface="宋体" panose="02010600030101010101" pitchFamily="2" charset="-122"/>
              </a:rPr>
              <a:t>1</a:t>
            </a:r>
            <a:r>
              <a:rPr lang="zh-CN" sz="2600" b="1">
                <a:ea typeface="宋体" panose="02010600030101010101" pitchFamily="2" charset="-122"/>
              </a:rPr>
              <a:t>）与这一谱线相应的光子能量为多少电子伏特？（</a:t>
            </a:r>
            <a:r>
              <a:rPr lang="en-US" sz="2600" b="1">
                <a:latin typeface="Times New Roman" panose="02020603050405020304" pitchFamily="18" charset="0"/>
                <a:ea typeface="宋体" panose="02010600030101010101" pitchFamily="2" charset="-122"/>
              </a:rPr>
              <a:t>2</a:t>
            </a:r>
            <a:r>
              <a:rPr lang="zh-CN" sz="2600" b="1">
                <a:ea typeface="宋体" panose="02010600030101010101" pitchFamily="2" charset="-122"/>
              </a:rPr>
              <a:t>）该谱线是氢原子由能级</a:t>
            </a:r>
            <a:r>
              <a:rPr lang="en-US" sz="2600" b="1">
                <a:latin typeface="Times New Roman" panose="02020603050405020304" pitchFamily="18" charset="0"/>
                <a:ea typeface="宋体" panose="02010600030101010101" pitchFamily="2" charset="-122"/>
              </a:rPr>
              <a:t>E</a:t>
            </a:r>
            <a:r>
              <a:rPr lang="en-US" sz="2600" b="1" baseline="-25000">
                <a:latin typeface="Times New Roman" panose="02020603050405020304" pitchFamily="18" charset="0"/>
                <a:ea typeface="宋体" panose="02010600030101010101" pitchFamily="2" charset="-122"/>
              </a:rPr>
              <a:t>n</a:t>
            </a:r>
            <a:r>
              <a:rPr lang="zh-CN" sz="2600" b="1">
                <a:ea typeface="宋体" panose="02010600030101010101" pitchFamily="2" charset="-122"/>
              </a:rPr>
              <a:t>跃迁到能级</a:t>
            </a:r>
            <a:r>
              <a:rPr lang="en-US" sz="2600" b="1">
                <a:latin typeface="Times New Roman" panose="02020603050405020304" pitchFamily="18" charset="0"/>
                <a:ea typeface="宋体" panose="02010600030101010101" pitchFamily="2" charset="-122"/>
              </a:rPr>
              <a:t>E</a:t>
            </a:r>
            <a:r>
              <a:rPr lang="en-US" sz="2600" b="1" baseline="-25000">
                <a:latin typeface="Times New Roman" panose="02020603050405020304" pitchFamily="18" charset="0"/>
                <a:ea typeface="宋体" panose="02010600030101010101" pitchFamily="2" charset="-122"/>
              </a:rPr>
              <a:t>k</a:t>
            </a:r>
            <a:r>
              <a:rPr lang="zh-CN" sz="2600" b="1">
                <a:ea typeface="宋体" panose="02010600030101010101" pitchFamily="2" charset="-122"/>
              </a:rPr>
              <a:t>产生的，</a:t>
            </a:r>
            <a:r>
              <a:rPr lang="en-US" sz="2600" b="1">
                <a:latin typeface="Times New Roman" panose="02020603050405020304" pitchFamily="18" charset="0"/>
                <a:ea typeface="宋体" panose="02010600030101010101" pitchFamily="2" charset="-122"/>
              </a:rPr>
              <a:t>n</a:t>
            </a:r>
            <a:r>
              <a:rPr lang="zh-CN" sz="2600" b="1">
                <a:ea typeface="宋体" panose="02010600030101010101" pitchFamily="2" charset="-122"/>
              </a:rPr>
              <a:t>和</a:t>
            </a:r>
            <a:r>
              <a:rPr lang="en-US" sz="2600" b="1">
                <a:latin typeface="Times New Roman" panose="02020603050405020304" pitchFamily="18" charset="0"/>
                <a:ea typeface="宋体" panose="02010600030101010101" pitchFamily="2" charset="-122"/>
              </a:rPr>
              <a:t>k</a:t>
            </a:r>
            <a:r>
              <a:rPr lang="zh-CN" sz="2600" b="1">
                <a:ea typeface="宋体" panose="02010600030101010101" pitchFamily="2" charset="-122"/>
              </a:rPr>
              <a:t>各为多少？（</a:t>
            </a:r>
            <a:r>
              <a:rPr lang="en-US" sz="2600" b="1">
                <a:latin typeface="Times New Roman" panose="02020603050405020304" pitchFamily="18" charset="0"/>
                <a:ea typeface="宋体" panose="02010600030101010101" pitchFamily="2" charset="-122"/>
              </a:rPr>
              <a:t>3</a:t>
            </a:r>
            <a:r>
              <a:rPr lang="zh-CN" sz="2600" b="1">
                <a:ea typeface="宋体" panose="02010600030101010101" pitchFamily="2" charset="-122"/>
              </a:rPr>
              <a:t>）最高能级为</a:t>
            </a:r>
            <a:r>
              <a:rPr lang="en-US" sz="2600" b="1">
                <a:latin typeface="Times New Roman" panose="02020603050405020304" pitchFamily="18" charset="0"/>
                <a:ea typeface="宋体" panose="02010600030101010101" pitchFamily="2" charset="-122"/>
              </a:rPr>
              <a:t>E</a:t>
            </a:r>
            <a:r>
              <a:rPr lang="en-US" sz="2600" b="1" baseline="-25000">
                <a:latin typeface="Times New Roman" panose="02020603050405020304" pitchFamily="18" charset="0"/>
                <a:ea typeface="宋体" panose="02010600030101010101" pitchFamily="2" charset="-122"/>
              </a:rPr>
              <a:t>n</a:t>
            </a:r>
            <a:r>
              <a:rPr lang="zh-CN" sz="2600" b="1">
                <a:ea typeface="宋体" panose="02010600030101010101" pitchFamily="2" charset="-122"/>
              </a:rPr>
              <a:t>的大量氢原子，最多可以发射几个线系，共几条谱线？请在氢原子能级图中表示出来，并说明波长最短的是哪一条谱线。</a:t>
            </a:r>
            <a:endParaRPr lang="zh-CN" altLang="en-US"/>
          </a:p>
        </p:txBody>
      </p:sp>
      <p:graphicFrame>
        <p:nvGraphicFramePr>
          <p:cNvPr id="4" name="对象 3">
            <a:hlinkClick r:id="" action="ppaction://ole?verb="/>
          </p:cNvPr>
          <p:cNvGraphicFramePr>
            <a:graphicFrameLocks noChangeAspect="1"/>
          </p:cNvGraphicFramePr>
          <p:nvPr/>
        </p:nvGraphicFramePr>
        <p:xfrm>
          <a:off x="1692593" y="4381500"/>
          <a:ext cx="5318760" cy="1537970"/>
        </p:xfrm>
        <a:graphic>
          <a:graphicData uri="http://schemas.openxmlformats.org/presentationml/2006/ole">
            <mc:AlternateContent xmlns:mc="http://schemas.openxmlformats.org/markup-compatibility/2006">
              <mc:Choice xmlns:v="urn:schemas-microsoft-com:vml" Requires="v">
                <p:oleObj spid="_x0000_s2049" name="" r:id="rId1" imgW="2108200" imgH="609600" progId="Equation.KSEE3">
                  <p:embed/>
                </p:oleObj>
              </mc:Choice>
              <mc:Fallback>
                <p:oleObj name="" r:id="rId1" imgW="2108200" imgH="609600" progId="Equation.KSEE3">
                  <p:embed/>
                  <p:pic>
                    <p:nvPicPr>
                      <p:cNvPr id="0" name="图片 2048"/>
                      <p:cNvPicPr/>
                      <p:nvPr/>
                    </p:nvPicPr>
                    <p:blipFill>
                      <a:blip r:embed="rId2"/>
                      <a:stretch>
                        <a:fillRect/>
                      </a:stretch>
                    </p:blipFill>
                    <p:spPr>
                      <a:xfrm>
                        <a:off x="1692593" y="4381500"/>
                        <a:ext cx="5318760" cy="1537970"/>
                      </a:xfrm>
                      <a:prstGeom prst="rect">
                        <a:avLst/>
                      </a:prstGeom>
                    </p:spPr>
                  </p:pic>
                </p:oleObj>
              </mc:Fallback>
            </mc:AlternateContent>
          </a:graphicData>
        </a:graphic>
      </p:graphicFrame>
    </p:spTree>
  </p:cSld>
  <p:clrMapOvr>
    <a:masterClrMapping/>
  </p:clrMapOvr>
  <p:transition spd="slow">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413F81B3-A7F3-453D-AB12-98ED9BA88A18}" type="slidenum">
              <a:rPr lang="en-US" altLang="zh-CN"/>
            </a:fld>
            <a:endParaRPr lang="en-US" altLang="zh-CN"/>
          </a:p>
        </p:txBody>
      </p:sp>
      <p:sp>
        <p:nvSpPr>
          <p:cNvPr id="103" name="文本框 102"/>
          <p:cNvSpPr txBox="1"/>
          <p:nvPr/>
        </p:nvSpPr>
        <p:spPr>
          <a:xfrm>
            <a:off x="1164590" y="1212215"/>
            <a:ext cx="7425690" cy="891540"/>
          </a:xfrm>
          <a:prstGeom prst="rect">
            <a:avLst/>
          </a:prstGeom>
          <a:noFill/>
          <a:ln w="9525">
            <a:noFill/>
          </a:ln>
        </p:spPr>
        <p:txBody>
          <a:bodyPr wrap="square">
            <a:spAutoFit/>
          </a:bodyPr>
          <a:p>
            <a:pPr marL="0" indent="0"/>
            <a:r>
              <a:rPr lang="zh-CN" sz="2600" b="1">
                <a:ea typeface="宋体" panose="02010600030101010101" pitchFamily="2" charset="-122"/>
              </a:rPr>
              <a:t>可发射四个线系，共有</a:t>
            </a:r>
            <a:r>
              <a:rPr lang="en-US" sz="2600" b="1">
                <a:latin typeface="Times New Roman" panose="02020603050405020304" pitchFamily="18" charset="0"/>
                <a:ea typeface="宋体" panose="02010600030101010101" pitchFamily="2" charset="-122"/>
              </a:rPr>
              <a:t>10</a:t>
            </a:r>
            <a:r>
              <a:rPr lang="zh-CN" sz="2600" b="1">
                <a:ea typeface="宋体" panose="02010600030101010101" pitchFamily="2" charset="-122"/>
              </a:rPr>
              <a:t>条谱线。见图波长最短的是赖曼系中由</a:t>
            </a:r>
            <a:r>
              <a:rPr lang="en-US" sz="2600" b="1">
                <a:latin typeface="Times New Roman" panose="02020603050405020304" pitchFamily="18" charset="0"/>
                <a:ea typeface="宋体" panose="02010600030101010101" pitchFamily="2" charset="-122"/>
              </a:rPr>
              <a:t>n =5</a:t>
            </a:r>
            <a:r>
              <a:rPr lang="zh-CN" sz="2600" b="1">
                <a:ea typeface="宋体" panose="02010600030101010101" pitchFamily="2" charset="-122"/>
              </a:rPr>
              <a:t>跃迁到</a:t>
            </a:r>
            <a:r>
              <a:rPr lang="en-US" sz="2600" b="1">
                <a:latin typeface="Times New Roman" panose="02020603050405020304" pitchFamily="18" charset="0"/>
                <a:ea typeface="宋体" panose="02010600030101010101" pitchFamily="2" charset="-122"/>
              </a:rPr>
              <a:t>n =1</a:t>
            </a:r>
            <a:r>
              <a:rPr lang="zh-CN" sz="2600" b="1">
                <a:ea typeface="宋体" panose="02010600030101010101" pitchFamily="2" charset="-122"/>
              </a:rPr>
              <a:t>的谱线。</a:t>
            </a:r>
            <a:endParaRPr lang="zh-CN" altLang="en-US"/>
          </a:p>
        </p:txBody>
      </p:sp>
      <p:pic>
        <p:nvPicPr>
          <p:cNvPr id="6" name="图片 5"/>
          <p:cNvPicPr/>
          <p:nvPr/>
        </p:nvPicPr>
        <p:blipFill>
          <a:blip r:embed="rId1"/>
          <a:stretch>
            <a:fillRect/>
          </a:stretch>
        </p:blipFill>
        <p:spPr>
          <a:xfrm>
            <a:off x="1149985" y="2414905"/>
            <a:ext cx="7308215" cy="2948940"/>
          </a:xfrm>
          <a:prstGeom prst="rect">
            <a:avLst/>
          </a:prstGeom>
          <a:noFill/>
          <a:ln w="9525">
            <a:noFill/>
          </a:ln>
        </p:spPr>
      </p:pic>
      <p:sp>
        <p:nvSpPr>
          <p:cNvPr id="104" name="文本框 103"/>
          <p:cNvSpPr txBox="1"/>
          <p:nvPr/>
        </p:nvSpPr>
        <p:spPr>
          <a:xfrm>
            <a:off x="2032000" y="6585268"/>
            <a:ext cx="5080000" cy="3291840"/>
          </a:xfrm>
          <a:prstGeom prst="rect">
            <a:avLst/>
          </a:prstGeom>
          <a:noFill/>
          <a:ln w="9525">
            <a:noFill/>
          </a:ln>
        </p:spPr>
        <p:txBody>
          <a:bodyPr>
            <a:spAutoFit/>
          </a:bodyPr>
          <a:p>
            <a:pPr marL="0" indent="266700"/>
            <a:r>
              <a:rPr lang="en-US" sz="2600" b="1">
                <a:latin typeface="Times New Roman" panose="02020603050405020304" pitchFamily="18" charset="0"/>
                <a:ea typeface="宋体" panose="02010600030101010101" pitchFamily="2" charset="-122"/>
              </a:rPr>
              <a:t>   </a:t>
            </a:r>
            <a:r>
              <a:rPr lang="en-US" sz="2600" b="1">
                <a:latin typeface="宋体" panose="02010600030101010101" pitchFamily="2" charset="-122"/>
                <a:ea typeface="宋体" panose="02010600030101010101" pitchFamily="2" charset="-122"/>
              </a:rPr>
              <a:t>    </a:t>
            </a:r>
            <a:endParaRPr lang="zh-CN" altLang="en-US"/>
          </a:p>
        </p:txBody>
      </p:sp>
    </p:spTree>
  </p:cSld>
  <p:clrMapOvr>
    <a:masterClrMapping/>
  </p:clrMapOvr>
  <p:transition spd="slow">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7445D548-44B5-4BF6-A4B9-FE1C034B4692}" type="slidenum">
              <a:rPr lang="en-US" altLang="zh-CN"/>
            </a:fld>
            <a:endParaRPr lang="en-US" altLang="zh-CN"/>
          </a:p>
        </p:txBody>
      </p:sp>
      <p:sp>
        <p:nvSpPr>
          <p:cNvPr id="18434" name="Text Box 2"/>
          <p:cNvSpPr txBox="1">
            <a:spLocks noChangeArrowheads="1"/>
          </p:cNvSpPr>
          <p:nvPr/>
        </p:nvSpPr>
        <p:spPr bwMode="auto">
          <a:xfrm>
            <a:off x="785813" y="1081088"/>
            <a:ext cx="7672387" cy="3081337"/>
          </a:xfrm>
          <a:prstGeom prst="rect">
            <a:avLst/>
          </a:prstGeom>
          <a:noFill/>
          <a:ln w="9525">
            <a:noFill/>
            <a:miter lim="800000"/>
          </a:ln>
          <a:effectLst/>
        </p:spPr>
        <p:txBody>
          <a:bodyPr>
            <a:spAutoFit/>
          </a:bodyPr>
          <a:lstStyle/>
          <a:p>
            <a:pPr eaLnBrk="0" hangingPunct="0"/>
            <a:r>
              <a:rPr lang="zh-CN" altLang="en-US" i="0">
                <a:latin typeface="Times New Roman" panose="02020603050405020304" pitchFamily="18" charset="0"/>
              </a:rPr>
              <a:t>以上理论和实验的一致性表示玻尔理论在解释氢光谱时取得了巨大的成功。但玻尔理论无法解释多电子原子光谱，对谱线宽度、强度、偏振等问题也无法处理。玻尔理论是以经典理论为基础，人为地加上一些量子条件来限制电子的运动，是</a:t>
            </a:r>
            <a:endParaRPr lang="zh-CN" altLang="en-US" i="0">
              <a:latin typeface="Times New Roman" panose="02020603050405020304" pitchFamily="18" charset="0"/>
            </a:endParaRPr>
          </a:p>
          <a:p>
            <a:pPr eaLnBrk="0" hangingPunct="0"/>
            <a:r>
              <a:rPr lang="zh-CN" altLang="en-US" i="0">
                <a:latin typeface="Times New Roman" panose="02020603050405020304" pitchFamily="18" charset="0"/>
              </a:rPr>
              <a:t>一种半经典半量子的理论，未形成统一的体系，但它为建立更完善的原子结构提供了线索。</a:t>
            </a:r>
            <a:endParaRPr lang="zh-CN" altLang="en-US" i="0">
              <a:latin typeface="Times New Roman" panose="02020603050405020304" pitchFamily="18" charset="0"/>
            </a:endParaRPr>
          </a:p>
        </p:txBody>
      </p:sp>
      <p:grpSp>
        <p:nvGrpSpPr>
          <p:cNvPr id="2" name="Group 17"/>
          <p:cNvGrpSpPr/>
          <p:nvPr/>
        </p:nvGrpSpPr>
        <p:grpSpPr bwMode="auto">
          <a:xfrm>
            <a:off x="858838" y="4214813"/>
            <a:ext cx="7524750" cy="1728787"/>
            <a:chOff x="541" y="2637"/>
            <a:chExt cx="4740" cy="1089"/>
          </a:xfrm>
        </p:grpSpPr>
        <p:sp>
          <p:nvSpPr>
            <p:cNvPr id="18435" name="Text Box 3"/>
            <p:cNvSpPr txBox="1">
              <a:spLocks noChangeArrowheads="1"/>
            </p:cNvSpPr>
            <p:nvPr/>
          </p:nvSpPr>
          <p:spPr bwMode="auto">
            <a:xfrm>
              <a:off x="541" y="2978"/>
              <a:ext cx="4740" cy="748"/>
            </a:xfrm>
            <a:prstGeom prst="rect">
              <a:avLst/>
            </a:prstGeom>
            <a:solidFill>
              <a:schemeClr val="accent2"/>
            </a:solidFill>
            <a:ln w="9525">
              <a:noFill/>
              <a:miter lim="800000"/>
            </a:ln>
            <a:effectLst/>
          </p:spPr>
          <p:txBody>
            <a:bodyPr>
              <a:spAutoFit/>
            </a:bodyPr>
            <a:lstStyle/>
            <a:p>
              <a:pPr eaLnBrk="0" hangingPunct="0"/>
              <a:r>
                <a:rPr lang="zh-CN" altLang="en-US" sz="2400" i="0">
                  <a:solidFill>
                    <a:schemeClr val="bg1"/>
                  </a:solidFill>
                  <a:latin typeface="Times New Roman" panose="02020603050405020304" pitchFamily="18" charset="0"/>
                </a:rPr>
                <a:t>计算氢原子中的电子从量子数</a:t>
              </a:r>
              <a:r>
                <a:rPr lang="en-US" altLang="zh-CN" sz="2400">
                  <a:solidFill>
                    <a:schemeClr val="bg1"/>
                  </a:solidFill>
                  <a:latin typeface="Times New Roman" panose="02020603050405020304" pitchFamily="18" charset="0"/>
                </a:rPr>
                <a:t>n</a:t>
              </a:r>
              <a:r>
                <a:rPr lang="zh-CN" altLang="en-US" sz="2400" i="0">
                  <a:solidFill>
                    <a:schemeClr val="bg1"/>
                  </a:solidFill>
                  <a:latin typeface="Times New Roman" panose="02020603050405020304" pitchFamily="18" charset="0"/>
                </a:rPr>
                <a:t>状态跃迁到量子数</a:t>
              </a:r>
              <a:r>
                <a:rPr lang="en-US" altLang="zh-CN" sz="2400">
                  <a:solidFill>
                    <a:schemeClr val="bg1"/>
                  </a:solidFill>
                  <a:latin typeface="Times New Roman" panose="02020603050405020304" pitchFamily="18" charset="0"/>
                </a:rPr>
                <a:t>k</a:t>
              </a:r>
              <a:r>
                <a:rPr lang="en-US" altLang="zh-CN" sz="2400" i="0">
                  <a:solidFill>
                    <a:schemeClr val="bg1"/>
                  </a:solidFill>
                  <a:latin typeface="Times New Roman" panose="02020603050405020304" pitchFamily="18" charset="0"/>
                </a:rPr>
                <a:t>=</a:t>
              </a:r>
              <a:r>
                <a:rPr lang="en-US" altLang="zh-CN" sz="2400">
                  <a:solidFill>
                    <a:schemeClr val="bg1"/>
                  </a:solidFill>
                  <a:latin typeface="Times New Roman" panose="02020603050405020304" pitchFamily="18" charset="0"/>
                </a:rPr>
                <a:t>n</a:t>
              </a:r>
              <a:r>
                <a:rPr lang="en-US" altLang="zh-CN" sz="2400" i="0">
                  <a:solidFill>
                    <a:schemeClr val="bg1"/>
                  </a:solidFill>
                  <a:latin typeface="Times New Roman" panose="02020603050405020304" pitchFamily="18" charset="0"/>
                </a:rPr>
                <a:t>-1</a:t>
              </a:r>
              <a:r>
                <a:rPr lang="zh-CN" altLang="en-US" sz="2400" i="0">
                  <a:solidFill>
                    <a:schemeClr val="bg1"/>
                  </a:solidFill>
                  <a:latin typeface="Times New Roman" panose="02020603050405020304" pitchFamily="18" charset="0"/>
                </a:rPr>
                <a:t>的状态时所发射的谱线的频率。试证明当</a:t>
              </a:r>
              <a:r>
                <a:rPr lang="en-US" altLang="zh-CN" sz="2400">
                  <a:solidFill>
                    <a:schemeClr val="bg1"/>
                  </a:solidFill>
                  <a:latin typeface="Times New Roman" panose="02020603050405020304" pitchFamily="18" charset="0"/>
                </a:rPr>
                <a:t>n</a:t>
              </a:r>
              <a:r>
                <a:rPr lang="zh-CN" altLang="en-US" sz="2400" i="0">
                  <a:solidFill>
                    <a:schemeClr val="bg1"/>
                  </a:solidFill>
                  <a:latin typeface="Times New Roman" panose="02020603050405020304" pitchFamily="18" charset="0"/>
                </a:rPr>
                <a:t>很大时，这个频率等于电子在量子数</a:t>
              </a:r>
              <a:r>
                <a:rPr lang="en-US" altLang="zh-CN" sz="2400">
                  <a:solidFill>
                    <a:schemeClr val="bg1"/>
                  </a:solidFill>
                  <a:latin typeface="Times New Roman" panose="02020603050405020304" pitchFamily="18" charset="0"/>
                </a:rPr>
                <a:t>n</a:t>
              </a:r>
              <a:r>
                <a:rPr lang="zh-CN" altLang="en-US" sz="2400" i="0">
                  <a:solidFill>
                    <a:schemeClr val="bg1"/>
                  </a:solidFill>
                  <a:latin typeface="Times New Roman" panose="02020603050405020304" pitchFamily="18" charset="0"/>
                </a:rPr>
                <a:t>的圆轨道上的绕转频率。</a:t>
              </a:r>
              <a:endParaRPr lang="zh-CN" altLang="en-US" sz="2400" i="0">
                <a:solidFill>
                  <a:schemeClr val="bg1"/>
                </a:solidFill>
                <a:latin typeface="Times New Roman" panose="02020603050405020304" pitchFamily="18" charset="0"/>
              </a:endParaRPr>
            </a:p>
          </p:txBody>
        </p:sp>
        <p:sp>
          <p:nvSpPr>
            <p:cNvPr id="18443" name="Text Box 11"/>
            <p:cNvSpPr txBox="1">
              <a:spLocks noChangeArrowheads="1"/>
            </p:cNvSpPr>
            <p:nvPr/>
          </p:nvSpPr>
          <p:spPr bwMode="auto">
            <a:xfrm>
              <a:off x="587" y="2637"/>
              <a:ext cx="772" cy="288"/>
            </a:xfrm>
            <a:prstGeom prst="rect">
              <a:avLst/>
            </a:prstGeom>
            <a:noFill/>
            <a:ln w="9525">
              <a:noFill/>
              <a:miter lim="800000"/>
            </a:ln>
            <a:effectLst/>
          </p:spPr>
          <p:txBody>
            <a:bodyPr>
              <a:spAutoFit/>
            </a:bodyPr>
            <a:lstStyle/>
            <a:p>
              <a:pPr>
                <a:spcBef>
                  <a:spcPct val="50000"/>
                </a:spcBef>
              </a:pPr>
              <a:r>
                <a:rPr kumimoji="1" lang="zh-CN" altLang="en-US" sz="2400" i="0">
                  <a:solidFill>
                    <a:srgbClr val="990000"/>
                  </a:solidFill>
                  <a:latin typeface="华文彩云" panose="02010800040101010101" pitchFamily="2" charset="-122"/>
                  <a:ea typeface="华文彩云" panose="02010800040101010101" pitchFamily="2" charset="-122"/>
                </a:rPr>
                <a:t>例题</a:t>
              </a:r>
              <a:r>
                <a:rPr kumimoji="1" lang="en-US" altLang="zh-CN" sz="2400" i="0">
                  <a:solidFill>
                    <a:srgbClr val="990000"/>
                  </a:solidFill>
                  <a:latin typeface="华文彩云" panose="02010800040101010101" pitchFamily="2" charset="-122"/>
                  <a:ea typeface="华文彩云" panose="02010800040101010101" pitchFamily="2" charset="-122"/>
                </a:rPr>
                <a:t>1</a:t>
              </a:r>
              <a:r>
                <a:rPr kumimoji="1" lang="zh-CN" altLang="en-US" sz="2400" i="0">
                  <a:solidFill>
                    <a:srgbClr val="990000"/>
                  </a:solidFill>
                  <a:latin typeface="华文彩云" panose="02010800040101010101" pitchFamily="2" charset="-122"/>
                  <a:ea typeface="华文彩云" panose="02010800040101010101" pitchFamily="2" charset="-122"/>
                </a:rPr>
                <a:t>：</a:t>
              </a:r>
              <a:endParaRPr kumimoji="1" lang="zh-CN" altLang="en-US" sz="2400" i="0">
                <a:solidFill>
                  <a:srgbClr val="990000"/>
                </a:solidFill>
                <a:latin typeface="华文彩云" panose="02010800040101010101" pitchFamily="2" charset="-122"/>
                <a:ea typeface="华文彩云" panose="02010800040101010101" pitchFamily="2" charset="-122"/>
              </a:endParaRPr>
            </a:p>
          </p:txBody>
        </p:sp>
      </p:grpSp>
      <p:grpSp>
        <p:nvGrpSpPr>
          <p:cNvPr id="3" name="Group 13"/>
          <p:cNvGrpSpPr/>
          <p:nvPr/>
        </p:nvGrpSpPr>
        <p:grpSpPr bwMode="auto">
          <a:xfrm>
            <a:off x="6965950" y="473075"/>
            <a:ext cx="1924050" cy="484188"/>
            <a:chOff x="4388" y="298"/>
            <a:chExt cx="1212" cy="305"/>
          </a:xfrm>
        </p:grpSpPr>
        <p:sp>
          <p:nvSpPr>
            <p:cNvPr id="18446" name="AutoShape 14">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8447" name="Text Box 15">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ln>
          </p:spPr>
          <p:txBody>
            <a:bodyPr lIns="0" tIns="0" rIns="0" bIns="0"/>
            <a:lstStyle/>
            <a:p>
              <a:pPr algn="just" eaLnBrk="0" hangingPunct="0"/>
              <a:r>
                <a:rPr lang="zh-CN" altLang="en-US" sz="20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楷体_GB2312" pitchFamily="49" charset="-122"/>
                </a:rPr>
                <a:t>普通物理教案</a:t>
              </a:r>
              <a:r>
                <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AF66AC53-279D-4861-84EE-65423DCFE4EC}" type="slidenum">
              <a:rPr lang="en-US" altLang="zh-CN"/>
            </a:fld>
            <a:endParaRPr lang="en-US" altLang="zh-CN"/>
          </a:p>
        </p:txBody>
      </p:sp>
      <p:graphicFrame>
        <p:nvGraphicFramePr>
          <p:cNvPr id="65536" name="Object 1024"/>
          <p:cNvGraphicFramePr>
            <a:graphicFrameLocks noChangeAspect="1"/>
          </p:cNvGraphicFramePr>
          <p:nvPr/>
        </p:nvGraphicFramePr>
        <p:xfrm>
          <a:off x="1692275" y="1558925"/>
          <a:ext cx="5202238" cy="976313"/>
        </p:xfrm>
        <a:graphic>
          <a:graphicData uri="http://schemas.openxmlformats.org/presentationml/2006/ole">
            <mc:AlternateContent xmlns:mc="http://schemas.openxmlformats.org/markup-compatibility/2006">
              <mc:Choice xmlns:v="urn:schemas-microsoft-com:vml" Requires="v">
                <p:oleObj spid="_x0000_s16385" name="Equation" r:id="rId1" imgW="2438400" imgH="457200" progId="">
                  <p:embed/>
                </p:oleObj>
              </mc:Choice>
              <mc:Fallback>
                <p:oleObj name="Equation" r:id="rId1" imgW="2438400" imgH="457200" progId="">
                  <p:embed/>
                  <p:pic>
                    <p:nvPicPr>
                      <p:cNvPr id="0" name="图片 16384"/>
                      <p:cNvPicPr>
                        <a:picLocks noChangeAspect="1"/>
                      </p:cNvPicPr>
                      <p:nvPr/>
                    </p:nvPicPr>
                    <p:blipFill>
                      <a:blip r:embed="rId2"/>
                      <a:stretch>
                        <a:fillRect/>
                      </a:stretch>
                    </p:blipFill>
                    <p:spPr>
                      <a:xfrm>
                        <a:off x="1692275" y="1558925"/>
                        <a:ext cx="5202238" cy="976313"/>
                      </a:xfrm>
                      <a:prstGeom prst="rect">
                        <a:avLst/>
                      </a:prstGeom>
                      <a:noFill/>
                      <a:ln w="9525">
                        <a:noFill/>
                      </a:ln>
                    </p:spPr>
                  </p:pic>
                </p:oleObj>
              </mc:Fallback>
            </mc:AlternateContent>
          </a:graphicData>
        </a:graphic>
      </p:graphicFrame>
      <p:sp>
        <p:nvSpPr>
          <p:cNvPr id="19459" name="Text Box 3"/>
          <p:cNvSpPr txBox="1">
            <a:spLocks noChangeArrowheads="1"/>
          </p:cNvSpPr>
          <p:nvPr/>
        </p:nvSpPr>
        <p:spPr bwMode="auto">
          <a:xfrm>
            <a:off x="992188" y="2547938"/>
            <a:ext cx="3184525" cy="457200"/>
          </a:xfrm>
          <a:prstGeom prst="rect">
            <a:avLst/>
          </a:prstGeom>
          <a:noFill/>
          <a:ln w="9525">
            <a:noFill/>
            <a:miter lim="800000"/>
          </a:ln>
          <a:effectLst/>
        </p:spPr>
        <p:txBody>
          <a:bodyPr>
            <a:spAutoFit/>
          </a:bodyPr>
          <a:lstStyle/>
          <a:p>
            <a:pPr eaLnBrk="0" hangingPunct="0"/>
            <a:r>
              <a:rPr lang="zh-CN" altLang="en-US" sz="2400" i="0">
                <a:latin typeface="Times New Roman" panose="02020603050405020304" pitchFamily="18" charset="0"/>
              </a:rPr>
              <a:t>当</a:t>
            </a:r>
            <a:r>
              <a:rPr lang="en-US" altLang="zh-CN" sz="2400">
                <a:latin typeface="Times New Roman" panose="02020603050405020304" pitchFamily="18" charset="0"/>
              </a:rPr>
              <a:t>n</a:t>
            </a:r>
            <a:r>
              <a:rPr lang="zh-CN" altLang="en-US" sz="2400" i="0">
                <a:latin typeface="Times New Roman" panose="02020603050405020304" pitchFamily="18" charset="0"/>
              </a:rPr>
              <a:t>很大时：</a:t>
            </a:r>
            <a:endParaRPr lang="zh-CN" altLang="en-US" sz="2400" i="0">
              <a:latin typeface="Times New Roman" panose="02020603050405020304" pitchFamily="18" charset="0"/>
            </a:endParaRPr>
          </a:p>
        </p:txBody>
      </p:sp>
      <p:graphicFrame>
        <p:nvGraphicFramePr>
          <p:cNvPr id="65537" name="Object 1025"/>
          <p:cNvGraphicFramePr>
            <a:graphicFrameLocks noChangeAspect="1"/>
          </p:cNvGraphicFramePr>
          <p:nvPr/>
        </p:nvGraphicFramePr>
        <p:xfrm>
          <a:off x="2605088" y="2881313"/>
          <a:ext cx="3708400" cy="996950"/>
        </p:xfrm>
        <a:graphic>
          <a:graphicData uri="http://schemas.openxmlformats.org/presentationml/2006/ole">
            <mc:AlternateContent xmlns:mc="http://schemas.openxmlformats.org/markup-compatibility/2006">
              <mc:Choice xmlns:v="urn:schemas-microsoft-com:vml" Requires="v">
                <p:oleObj spid="_x0000_s16386" name="Equation" r:id="rId3" imgW="1701800" imgH="457200" progId="">
                  <p:embed/>
                </p:oleObj>
              </mc:Choice>
              <mc:Fallback>
                <p:oleObj name="Equation" r:id="rId3" imgW="1701800" imgH="457200" progId="">
                  <p:embed/>
                  <p:pic>
                    <p:nvPicPr>
                      <p:cNvPr id="0" name="图片 16385"/>
                      <p:cNvPicPr>
                        <a:picLocks noChangeAspect="1"/>
                      </p:cNvPicPr>
                      <p:nvPr/>
                    </p:nvPicPr>
                    <p:blipFill>
                      <a:blip r:embed="rId4"/>
                      <a:stretch>
                        <a:fillRect/>
                      </a:stretch>
                    </p:blipFill>
                    <p:spPr>
                      <a:xfrm>
                        <a:off x="2605088" y="2881313"/>
                        <a:ext cx="3708400" cy="996950"/>
                      </a:xfrm>
                      <a:prstGeom prst="rect">
                        <a:avLst/>
                      </a:prstGeom>
                      <a:noFill/>
                      <a:ln w="9525">
                        <a:noFill/>
                      </a:ln>
                    </p:spPr>
                  </p:pic>
                </p:oleObj>
              </mc:Fallback>
            </mc:AlternateContent>
          </a:graphicData>
        </a:graphic>
      </p:graphicFrame>
      <p:sp>
        <p:nvSpPr>
          <p:cNvPr id="19461" name="Text Box 5"/>
          <p:cNvSpPr txBox="1">
            <a:spLocks noChangeArrowheads="1"/>
          </p:cNvSpPr>
          <p:nvPr/>
        </p:nvSpPr>
        <p:spPr bwMode="auto">
          <a:xfrm>
            <a:off x="992188" y="4032250"/>
            <a:ext cx="7258050" cy="822325"/>
          </a:xfrm>
          <a:prstGeom prst="rect">
            <a:avLst/>
          </a:prstGeom>
          <a:noFill/>
          <a:ln w="9525">
            <a:noFill/>
            <a:miter lim="800000"/>
          </a:ln>
          <a:effectLst/>
        </p:spPr>
        <p:txBody>
          <a:bodyPr>
            <a:spAutoFit/>
          </a:bodyPr>
          <a:lstStyle/>
          <a:p>
            <a:pPr eaLnBrk="0" hangingPunct="0"/>
            <a:r>
              <a:rPr lang="zh-CN" altLang="en-US" sz="2400" i="0">
                <a:latin typeface="Times New Roman" panose="02020603050405020304" pitchFamily="18" charset="0"/>
              </a:rPr>
              <a:t>另一方面，可求得电子在半径 </a:t>
            </a:r>
            <a:r>
              <a:rPr lang="en-US" altLang="zh-CN" sz="2400">
                <a:latin typeface="Times New Roman" panose="02020603050405020304" pitchFamily="18" charset="0"/>
              </a:rPr>
              <a:t>r</a:t>
            </a:r>
            <a:r>
              <a:rPr lang="en-US" altLang="zh-CN" sz="2400" baseline="-25000">
                <a:latin typeface="Times New Roman" panose="02020603050405020304" pitchFamily="18" charset="0"/>
              </a:rPr>
              <a:t>n</a:t>
            </a:r>
            <a:r>
              <a:rPr lang="en-US" altLang="zh-CN" sz="2400" i="0" baseline="-25000">
                <a:latin typeface="Times New Roman" panose="02020603050405020304" pitchFamily="18" charset="0"/>
              </a:rPr>
              <a:t> </a:t>
            </a:r>
            <a:r>
              <a:rPr lang="zh-CN" altLang="en-US" sz="2400" i="0">
                <a:latin typeface="Times New Roman" panose="02020603050405020304" pitchFamily="18" charset="0"/>
              </a:rPr>
              <a:t>的圆轨道上的绕转频率为：</a:t>
            </a:r>
            <a:endParaRPr lang="zh-CN" altLang="en-US" sz="2400" i="0">
              <a:latin typeface="Times New Roman" panose="02020603050405020304" pitchFamily="18" charset="0"/>
            </a:endParaRPr>
          </a:p>
        </p:txBody>
      </p:sp>
      <p:graphicFrame>
        <p:nvGraphicFramePr>
          <p:cNvPr id="65538" name="Object 1026"/>
          <p:cNvGraphicFramePr>
            <a:graphicFrameLocks noChangeAspect="1"/>
          </p:cNvGraphicFramePr>
          <p:nvPr/>
        </p:nvGraphicFramePr>
        <p:xfrm>
          <a:off x="3703638" y="4740275"/>
          <a:ext cx="1309687" cy="941388"/>
        </p:xfrm>
        <a:graphic>
          <a:graphicData uri="http://schemas.openxmlformats.org/presentationml/2006/ole">
            <mc:AlternateContent xmlns:mc="http://schemas.openxmlformats.org/markup-compatibility/2006">
              <mc:Choice xmlns:v="urn:schemas-microsoft-com:vml" Requires="v">
                <p:oleObj spid="_x0000_s16387" name="Equation" r:id="rId5" imgW="584200" imgH="431800" progId="">
                  <p:embed/>
                </p:oleObj>
              </mc:Choice>
              <mc:Fallback>
                <p:oleObj name="Equation" r:id="rId5" imgW="584200" imgH="431800" progId="">
                  <p:embed/>
                  <p:pic>
                    <p:nvPicPr>
                      <p:cNvPr id="0" name="图片 16386"/>
                      <p:cNvPicPr>
                        <a:picLocks noChangeAspect="1"/>
                      </p:cNvPicPr>
                      <p:nvPr/>
                    </p:nvPicPr>
                    <p:blipFill>
                      <a:blip r:embed="rId6"/>
                      <a:stretch>
                        <a:fillRect/>
                      </a:stretch>
                    </p:blipFill>
                    <p:spPr>
                      <a:xfrm>
                        <a:off x="3703638" y="4740275"/>
                        <a:ext cx="1309687" cy="941388"/>
                      </a:xfrm>
                      <a:prstGeom prst="rect">
                        <a:avLst/>
                      </a:prstGeom>
                      <a:noFill/>
                      <a:ln w="9525">
                        <a:noFill/>
                      </a:ln>
                    </p:spPr>
                  </p:pic>
                </p:oleObj>
              </mc:Fallback>
            </mc:AlternateContent>
          </a:graphicData>
        </a:graphic>
      </p:graphicFrame>
      <p:grpSp>
        <p:nvGrpSpPr>
          <p:cNvPr id="2" name="Group 12"/>
          <p:cNvGrpSpPr/>
          <p:nvPr/>
        </p:nvGrpSpPr>
        <p:grpSpPr bwMode="auto">
          <a:xfrm>
            <a:off x="6965950" y="473075"/>
            <a:ext cx="1924050" cy="484188"/>
            <a:chOff x="4388" y="298"/>
            <a:chExt cx="1212" cy="305"/>
          </a:xfrm>
        </p:grpSpPr>
        <p:sp>
          <p:nvSpPr>
            <p:cNvPr id="19469" name="AutoShape 13">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19470" name="Text Box 14">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ln>
          </p:spPr>
          <p:txBody>
            <a:bodyPr lIns="0" tIns="0" rIns="0" bIns="0"/>
            <a:lstStyle/>
            <a:p>
              <a:pPr algn="just" eaLnBrk="0" hangingPunct="0"/>
              <a:r>
                <a:rPr lang="zh-CN" altLang="en-US" sz="20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楷体_GB2312" pitchFamily="49" charset="-122"/>
                </a:rPr>
                <a:t>普通物理教案</a:t>
              </a:r>
              <a:r>
                <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sp>
        <p:nvSpPr>
          <p:cNvPr id="19471" name="Text Box 15"/>
          <p:cNvSpPr txBox="1">
            <a:spLocks noChangeArrowheads="1"/>
          </p:cNvSpPr>
          <p:nvPr/>
        </p:nvSpPr>
        <p:spPr bwMode="auto">
          <a:xfrm>
            <a:off x="995363" y="919163"/>
            <a:ext cx="6850062" cy="457200"/>
          </a:xfrm>
          <a:prstGeom prst="rect">
            <a:avLst/>
          </a:prstGeom>
          <a:noFill/>
          <a:ln w="9525">
            <a:noFill/>
            <a:miter lim="800000"/>
          </a:ln>
          <a:effectLst/>
        </p:spPr>
        <p:txBody>
          <a:bodyPr>
            <a:spAutoFit/>
          </a:bodyPr>
          <a:lstStyle/>
          <a:p>
            <a:pPr eaLnBrk="0" hangingPunct="0"/>
            <a:r>
              <a:rPr lang="zh-CN" altLang="en-US" sz="2400" b="1" i="0">
                <a:solidFill>
                  <a:srgbClr val="990000"/>
                </a:solidFill>
                <a:latin typeface="Times New Roman" panose="02020603050405020304" pitchFamily="18" charset="0"/>
              </a:rPr>
              <a:t>解：</a:t>
            </a:r>
            <a:r>
              <a:rPr lang="zh-CN" altLang="en-US" sz="2400" i="0">
                <a:latin typeface="Times New Roman" panose="02020603050405020304" pitchFamily="18" charset="0"/>
              </a:rPr>
              <a:t>按玻尔的跃迁频率公式：</a:t>
            </a:r>
            <a:endParaRPr lang="zh-CN" altLang="en-US" sz="2400" i="0">
              <a:latin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A8C5AF29-F833-446B-BF33-849F1F2F45B0}" type="slidenum">
              <a:rPr lang="en-US" altLang="zh-CN"/>
            </a:fld>
            <a:endParaRPr lang="en-US" altLang="zh-CN"/>
          </a:p>
        </p:txBody>
      </p:sp>
      <p:graphicFrame>
        <p:nvGraphicFramePr>
          <p:cNvPr id="66560" name="Object 0"/>
          <p:cNvGraphicFramePr>
            <a:graphicFrameLocks noChangeAspect="1"/>
          </p:cNvGraphicFramePr>
          <p:nvPr/>
        </p:nvGraphicFramePr>
        <p:xfrm>
          <a:off x="1267143" y="1371283"/>
          <a:ext cx="6153150" cy="1062037"/>
        </p:xfrm>
        <a:graphic>
          <a:graphicData uri="http://schemas.openxmlformats.org/presentationml/2006/ole">
            <mc:AlternateContent xmlns:mc="http://schemas.openxmlformats.org/markup-compatibility/2006">
              <mc:Choice xmlns:v="urn:schemas-microsoft-com:vml" Requires="v">
                <p:oleObj spid="_x0000_s17409" name="Equation" r:id="rId1" imgW="2628900" imgH="457200" progId="">
                  <p:embed/>
                </p:oleObj>
              </mc:Choice>
              <mc:Fallback>
                <p:oleObj name="Equation" r:id="rId1" imgW="2628900" imgH="457200" progId="">
                  <p:embed/>
                  <p:pic>
                    <p:nvPicPr>
                      <p:cNvPr id="0" name="图片 17408"/>
                      <p:cNvPicPr>
                        <a:picLocks noChangeAspect="1"/>
                      </p:cNvPicPr>
                      <p:nvPr/>
                    </p:nvPicPr>
                    <p:blipFill>
                      <a:blip r:embed="rId2"/>
                      <a:stretch>
                        <a:fillRect/>
                      </a:stretch>
                    </p:blipFill>
                    <p:spPr>
                      <a:xfrm>
                        <a:off x="1267143" y="1371283"/>
                        <a:ext cx="6153150" cy="1062037"/>
                      </a:xfrm>
                      <a:prstGeom prst="rect">
                        <a:avLst/>
                      </a:prstGeom>
                      <a:noFill/>
                      <a:ln w="9525">
                        <a:noFill/>
                      </a:ln>
                    </p:spPr>
                  </p:pic>
                </p:oleObj>
              </mc:Fallback>
            </mc:AlternateContent>
          </a:graphicData>
        </a:graphic>
      </p:graphicFrame>
      <p:sp>
        <p:nvSpPr>
          <p:cNvPr id="20483" name="Text Box 3"/>
          <p:cNvSpPr txBox="1">
            <a:spLocks noChangeArrowheads="1"/>
          </p:cNvSpPr>
          <p:nvPr/>
        </p:nvSpPr>
        <p:spPr bwMode="auto">
          <a:xfrm>
            <a:off x="976630" y="605155"/>
            <a:ext cx="2957195" cy="460375"/>
          </a:xfrm>
          <a:prstGeom prst="rect">
            <a:avLst/>
          </a:prstGeom>
          <a:noFill/>
          <a:ln w="9525">
            <a:noFill/>
            <a:miter lim="800000"/>
          </a:ln>
          <a:effectLst/>
        </p:spPr>
        <p:txBody>
          <a:bodyPr wrap="square">
            <a:spAutoFit/>
          </a:bodyPr>
          <a:lstStyle/>
          <a:p>
            <a:pPr eaLnBrk="0" hangingPunct="0"/>
            <a:r>
              <a:rPr lang="zh-CN" altLang="en-US" sz="2400" i="0">
                <a:latin typeface="Times New Roman" panose="02020603050405020304" pitchFamily="18" charset="0"/>
              </a:rPr>
              <a:t>将玻尔理论所得的</a:t>
            </a:r>
            <a:endParaRPr lang="zh-CN" altLang="en-US" sz="2400" i="0">
              <a:latin typeface="Times New Roman" panose="02020603050405020304" pitchFamily="18" charset="0"/>
            </a:endParaRPr>
          </a:p>
        </p:txBody>
      </p:sp>
      <p:sp>
        <p:nvSpPr>
          <p:cNvPr id="20484" name="Text Box 4"/>
          <p:cNvSpPr txBox="1">
            <a:spLocks noChangeArrowheads="1"/>
          </p:cNvSpPr>
          <p:nvPr/>
        </p:nvSpPr>
        <p:spPr bwMode="auto">
          <a:xfrm>
            <a:off x="928370" y="2575560"/>
            <a:ext cx="2730500" cy="460375"/>
          </a:xfrm>
          <a:prstGeom prst="rect">
            <a:avLst/>
          </a:prstGeom>
          <a:noFill/>
          <a:ln w="9525">
            <a:noFill/>
            <a:miter lim="800000"/>
          </a:ln>
          <a:effectLst/>
        </p:spPr>
        <p:txBody>
          <a:bodyPr wrap="square">
            <a:spAutoFit/>
          </a:bodyPr>
          <a:lstStyle/>
          <a:p>
            <a:pPr eaLnBrk="0" hangingPunct="0"/>
            <a:r>
              <a:rPr lang="zh-CN" altLang="en-US" sz="2400" i="0">
                <a:latin typeface="Times New Roman" panose="02020603050405020304" pitchFamily="18" charset="0"/>
              </a:rPr>
              <a:t>代入上式，可得：</a:t>
            </a:r>
            <a:endParaRPr lang="zh-CN" altLang="en-US" sz="2400" i="0">
              <a:latin typeface="Times New Roman" panose="02020603050405020304" pitchFamily="18" charset="0"/>
            </a:endParaRPr>
          </a:p>
        </p:txBody>
      </p:sp>
      <p:graphicFrame>
        <p:nvGraphicFramePr>
          <p:cNvPr id="66561" name="Object 1"/>
          <p:cNvGraphicFramePr>
            <a:graphicFrameLocks noChangeAspect="1"/>
          </p:cNvGraphicFramePr>
          <p:nvPr/>
        </p:nvGraphicFramePr>
        <p:xfrm>
          <a:off x="2025650" y="3128963"/>
          <a:ext cx="4178300" cy="993775"/>
        </p:xfrm>
        <a:graphic>
          <a:graphicData uri="http://schemas.openxmlformats.org/presentationml/2006/ole">
            <mc:AlternateContent xmlns:mc="http://schemas.openxmlformats.org/markup-compatibility/2006">
              <mc:Choice xmlns:v="urn:schemas-microsoft-com:vml" Requires="v">
                <p:oleObj spid="_x0000_s17410" name="Equation" r:id="rId3" imgW="1917700" imgH="457200" progId="">
                  <p:embed/>
                </p:oleObj>
              </mc:Choice>
              <mc:Fallback>
                <p:oleObj name="Equation" r:id="rId3" imgW="1917700" imgH="457200" progId="">
                  <p:embed/>
                  <p:pic>
                    <p:nvPicPr>
                      <p:cNvPr id="0" name="图片 17409"/>
                      <p:cNvPicPr>
                        <a:picLocks noChangeAspect="1"/>
                      </p:cNvPicPr>
                      <p:nvPr/>
                    </p:nvPicPr>
                    <p:blipFill>
                      <a:blip r:embed="rId4"/>
                      <a:stretch>
                        <a:fillRect/>
                      </a:stretch>
                    </p:blipFill>
                    <p:spPr>
                      <a:xfrm>
                        <a:off x="2025650" y="3128963"/>
                        <a:ext cx="4178300" cy="993775"/>
                      </a:xfrm>
                      <a:prstGeom prst="rect">
                        <a:avLst/>
                      </a:prstGeom>
                      <a:noFill/>
                      <a:ln w="9525">
                        <a:noFill/>
                      </a:ln>
                    </p:spPr>
                  </p:pic>
                </p:oleObj>
              </mc:Fallback>
            </mc:AlternateContent>
          </a:graphicData>
        </a:graphic>
      </p:graphicFrame>
      <p:sp>
        <p:nvSpPr>
          <p:cNvPr id="20486" name="Text Box 6"/>
          <p:cNvSpPr txBox="1">
            <a:spLocks noChangeArrowheads="1"/>
          </p:cNvSpPr>
          <p:nvPr/>
        </p:nvSpPr>
        <p:spPr bwMode="auto">
          <a:xfrm>
            <a:off x="976313" y="4224020"/>
            <a:ext cx="7288212" cy="939800"/>
          </a:xfrm>
          <a:prstGeom prst="rect">
            <a:avLst/>
          </a:prstGeom>
          <a:noFill/>
          <a:ln w="9525">
            <a:noFill/>
            <a:miter lim="800000"/>
          </a:ln>
          <a:effectLst/>
        </p:spPr>
        <p:txBody>
          <a:bodyPr>
            <a:spAutoFit/>
          </a:bodyPr>
          <a:lstStyle/>
          <a:p>
            <a:pPr eaLnBrk="0" hangingPunct="0">
              <a:lnSpc>
                <a:spcPct val="115000"/>
              </a:lnSpc>
            </a:pPr>
            <a:r>
              <a:rPr lang="zh-CN" altLang="en-US" sz="2400" b="1" i="0">
                <a:latin typeface="Times New Roman" panose="02020603050405020304" pitchFamily="18" charset="0"/>
              </a:rPr>
              <a:t>在量子数很大的情况下，量子理论得到与经典理论一致的结果，这就是玻尔的对应原理。</a:t>
            </a:r>
            <a:endParaRPr lang="zh-CN" altLang="en-US" sz="2400" b="1" i="0">
              <a:latin typeface="Times New Roman" panose="02020603050405020304" pitchFamily="18" charset="0"/>
            </a:endParaRPr>
          </a:p>
        </p:txBody>
      </p:sp>
      <p:grpSp>
        <p:nvGrpSpPr>
          <p:cNvPr id="2" name="Group 12"/>
          <p:cNvGrpSpPr/>
          <p:nvPr/>
        </p:nvGrpSpPr>
        <p:grpSpPr bwMode="auto">
          <a:xfrm>
            <a:off x="6965950" y="473075"/>
            <a:ext cx="1924050" cy="484188"/>
            <a:chOff x="4388" y="298"/>
            <a:chExt cx="1212" cy="305"/>
          </a:xfrm>
        </p:grpSpPr>
        <p:sp>
          <p:nvSpPr>
            <p:cNvPr id="20493" name="AutoShape 13">
              <a:hlinkClick r:id="" action="ppaction://hlinkshowjump?jump=lastslide"/>
            </p:cNvPr>
            <p:cNvSpPr>
              <a:spLocks noChangeArrowheads="1"/>
            </p:cNvSpPr>
            <p:nvPr/>
          </p:nvSpPr>
          <p:spPr bwMode="auto">
            <a:xfrm>
              <a:off x="4388" y="298"/>
              <a:ext cx="1116" cy="305"/>
            </a:xfrm>
            <a:prstGeom prst="roundRect">
              <a:avLst>
                <a:gd name="adj" fmla="val 16667"/>
              </a:avLst>
            </a:prstGeom>
            <a:solidFill>
              <a:srgbClr val="99CCFF">
                <a:alpha val="50000"/>
              </a:srgbClr>
            </a:solidFill>
            <a:ln w="9525">
              <a:round/>
            </a:ln>
            <a:effectLst/>
            <a:scene3d>
              <a:camera prst="legacyObliqueTopRight"/>
              <a:lightRig rig="legacyFlat3" dir="b"/>
            </a:scene3d>
            <a:sp3d extrusionH="11100" prstMaterial="legacyMatte">
              <a:bevelT w="13500" h="13500" prst="angle"/>
              <a:bevelB w="13500" h="13500" prst="angle"/>
              <a:extrusionClr>
                <a:srgbClr val="99CCFF"/>
              </a:extrusionClr>
            </a:sp3d>
          </p:spPr>
          <p:txBody>
            <a:bodyPr>
              <a:flatTx/>
            </a:bodyPr>
            <a:lstStyle/>
            <a:p>
              <a:endParaRPr lang="zh-CN" altLang="en-US"/>
            </a:p>
          </p:txBody>
        </p:sp>
        <p:sp>
          <p:nvSpPr>
            <p:cNvPr id="20494" name="Text Box 14">
              <a:hlinkClick r:id="" action="ppaction://hlinkshowjump?jump=previousslide"/>
            </p:cNvPr>
            <p:cNvSpPr txBox="1">
              <a:spLocks noChangeArrowheads="1"/>
            </p:cNvSpPr>
            <p:nvPr/>
          </p:nvSpPr>
          <p:spPr bwMode="auto">
            <a:xfrm>
              <a:off x="4484" y="346"/>
              <a:ext cx="1116" cy="224"/>
            </a:xfrm>
            <a:prstGeom prst="rect">
              <a:avLst/>
            </a:prstGeom>
            <a:noFill/>
            <a:ln w="9525">
              <a:noFill/>
              <a:miter lim="800000"/>
            </a:ln>
          </p:spPr>
          <p:txBody>
            <a:bodyPr lIns="0" tIns="0" rIns="0" bIns="0"/>
            <a:lstStyle/>
            <a:p>
              <a:pPr algn="just" eaLnBrk="0" hangingPunct="0"/>
              <a:r>
                <a:rPr lang="zh-CN" altLang="en-US" sz="2000" i="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楷体_GB2312" pitchFamily="49" charset="-122"/>
                </a:rPr>
                <a:t>普通物理教案</a:t>
              </a:r>
              <a:r>
                <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000" i="0">
                <a:solidFill>
                  <a:srgbClr val="3366FF"/>
                </a:solidFill>
                <a:effectLst>
                  <a:outerShdw blurRad="38100" dist="38100" dir="2700000" algn="tl">
                    <a:srgbClr val="C0C0C0"/>
                  </a:outerShdw>
                </a:effectLst>
                <a:latin typeface="Times New Roman" panose="02020603050405020304" pitchFamily="18" charset="0"/>
                <a:ea typeface="楷体_GB2312" pitchFamily="49" charset="-122"/>
              </a:endParaRPr>
            </a:p>
          </p:txBody>
        </p:sp>
      </p:grpSp>
      <p:sp>
        <p:nvSpPr>
          <p:cNvPr id="3" name="文本框 2"/>
          <p:cNvSpPr txBox="1"/>
          <p:nvPr/>
        </p:nvSpPr>
        <p:spPr>
          <a:xfrm>
            <a:off x="273685" y="5368925"/>
            <a:ext cx="8463915" cy="1198880"/>
          </a:xfrm>
          <a:prstGeom prst="rect">
            <a:avLst/>
          </a:prstGeom>
          <a:noFill/>
        </p:spPr>
        <p:txBody>
          <a:bodyPr wrap="square" rtlCol="0">
            <a:spAutoFit/>
          </a:bodyPr>
          <a:p>
            <a:r>
              <a:rPr lang="zh-CN" altLang="en-US" sz="2400" b="1">
                <a:solidFill>
                  <a:srgbClr val="FF0000"/>
                </a:solidFill>
              </a:rPr>
              <a:t>注：电子旋转的频率就是电子振动的频率，回想一下匀速圆周运动可以看作两个垂直简谐振动的合成。根据经典电磁理论，电子辐射的频率就是电子振动频率</a:t>
            </a:r>
            <a:endParaRPr lang="zh-CN" altLang="en-US" sz="2400" b="1">
              <a:solidFill>
                <a:srgbClr val="FF0000"/>
              </a:solidFill>
            </a:endParaRPr>
          </a:p>
        </p:txBody>
      </p:sp>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idx="1"/>
          </p:nvPr>
        </p:nvSpPr>
        <p:spPr bwMode="auto">
          <a:xfrm>
            <a:off x="323850" y="765175"/>
            <a:ext cx="4464050" cy="792163"/>
          </a:xfrm>
          <a:solidFill>
            <a:srgbClr val="FFCC99"/>
          </a:solidFill>
          <a:ln>
            <a:solidFill>
              <a:srgbClr val="FFCC99"/>
            </a:solidFill>
            <a:miter lim="800000"/>
          </a:ln>
        </p:spPr>
        <p:txBody>
          <a:bodyPr vert="horz" wrap="square" lIns="91440" tIns="45720" rIns="91440" bIns="45720" numCol="1" anchor="t" anchorCtr="0" compatLnSpc="1"/>
          <a:lstStyle/>
          <a:p>
            <a:pPr eaLnBrk="1" hangingPunct="1">
              <a:buFontTx/>
              <a:buNone/>
            </a:pPr>
            <a:r>
              <a:rPr lang="en-US" altLang="zh-CN" sz="2400" b="1" smtClean="0"/>
              <a:t>  </a:t>
            </a:r>
            <a:r>
              <a:rPr lang="zh-CN" altLang="en-US" sz="2400" b="1" smtClean="0"/>
              <a:t>这个假设可解释元素周期表。</a:t>
            </a:r>
            <a:r>
              <a:rPr lang="zh-CN" altLang="en-US" b="1" smtClean="0"/>
              <a:t> </a:t>
            </a:r>
            <a:endParaRPr lang="zh-CN" altLang="en-US" b="1" smtClean="0"/>
          </a:p>
        </p:txBody>
      </p:sp>
      <p:pic>
        <p:nvPicPr>
          <p:cNvPr id="5122" name="Picture 3" descr="葡萄干布丁模型"/>
          <p:cNvPicPr>
            <a:picLocks noChangeAspect="1" noChangeArrowheads="1"/>
          </p:cNvPicPr>
          <p:nvPr/>
        </p:nvPicPr>
        <p:blipFill>
          <a:blip r:embed="rId1"/>
          <a:srcRect/>
          <a:stretch>
            <a:fillRect/>
          </a:stretch>
        </p:blipFill>
        <p:spPr bwMode="auto">
          <a:xfrm>
            <a:off x="5219700" y="549275"/>
            <a:ext cx="3744913" cy="3128963"/>
          </a:xfrm>
          <a:prstGeom prst="rect">
            <a:avLst/>
          </a:prstGeom>
          <a:noFill/>
          <a:ln w="9525">
            <a:noFill/>
            <a:miter lim="800000"/>
            <a:headEnd/>
            <a:tailEnd/>
          </a:ln>
        </p:spPr>
      </p:pic>
      <p:sp>
        <p:nvSpPr>
          <p:cNvPr id="5123" name="Text Box 4"/>
          <p:cNvSpPr txBox="1">
            <a:spLocks noChangeArrowheads="1"/>
          </p:cNvSpPr>
          <p:nvPr/>
        </p:nvSpPr>
        <p:spPr bwMode="auto">
          <a:xfrm>
            <a:off x="6157913" y="3716338"/>
            <a:ext cx="2374900" cy="396875"/>
          </a:xfrm>
          <a:prstGeom prst="rect">
            <a:avLst/>
          </a:prstGeom>
          <a:noFill/>
          <a:ln w="9525">
            <a:noFill/>
            <a:miter lim="800000"/>
          </a:ln>
        </p:spPr>
        <p:txBody>
          <a:bodyPr>
            <a:spAutoFit/>
          </a:bodyPr>
          <a:lstStyle/>
          <a:p>
            <a:pPr>
              <a:spcBef>
                <a:spcPct val="50000"/>
              </a:spcBef>
            </a:pPr>
            <a:r>
              <a:rPr lang="zh-CN" altLang="en-US" sz="2000" b="1"/>
              <a:t>葡萄干布丁模型</a:t>
            </a:r>
            <a:endParaRPr lang="zh-CN" altLang="en-US" sz="2000" b="1"/>
          </a:p>
        </p:txBody>
      </p:sp>
      <p:sp>
        <p:nvSpPr>
          <p:cNvPr id="202757" name="Rectangle 5"/>
          <p:cNvSpPr>
            <a:spLocks noChangeArrowheads="1"/>
          </p:cNvSpPr>
          <p:nvPr/>
        </p:nvSpPr>
        <p:spPr bwMode="auto">
          <a:xfrm>
            <a:off x="395288" y="2060575"/>
            <a:ext cx="4968875" cy="3313113"/>
          </a:xfrm>
          <a:prstGeom prst="rect">
            <a:avLst/>
          </a:prstGeom>
          <a:noFill/>
          <a:ln w="9525">
            <a:noFill/>
            <a:miter lim="800000"/>
          </a:ln>
        </p:spPr>
        <p:txBody>
          <a:bodyPr/>
          <a:lstStyle/>
          <a:p>
            <a:pPr marL="342900" indent="-342900">
              <a:lnSpc>
                <a:spcPct val="110000"/>
              </a:lnSpc>
              <a:spcBef>
                <a:spcPct val="20000"/>
              </a:spcBef>
            </a:pPr>
            <a:r>
              <a:rPr lang="en-US" altLang="zh-CN" sz="2400" i="0" dirty="0">
                <a:latin typeface="黑体" panose="02010609060101010101" pitchFamily="49" charset="-122"/>
                <a:ea typeface="黑体" panose="02010609060101010101" pitchFamily="49" charset="-122"/>
              </a:rPr>
              <a:t>α</a:t>
            </a:r>
            <a:r>
              <a:rPr lang="zh-CN" altLang="en-US" sz="2400" i="0" dirty="0">
                <a:latin typeface="黑体" panose="02010609060101010101" pitchFamily="49" charset="-122"/>
                <a:ea typeface="黑体" panose="02010609060101010101" pitchFamily="49" charset="-122"/>
              </a:rPr>
              <a:t>粒子探针的奇迹</a:t>
            </a:r>
            <a:endParaRPr lang="zh-CN" altLang="en-US" sz="2400" i="0" dirty="0">
              <a:latin typeface="黑体" panose="02010609060101010101" pitchFamily="49" charset="-122"/>
              <a:ea typeface="黑体" panose="02010609060101010101" pitchFamily="49" charset="-122"/>
            </a:endParaRPr>
          </a:p>
          <a:p>
            <a:pPr marL="342900" indent="-342900">
              <a:lnSpc>
                <a:spcPct val="110000"/>
              </a:lnSpc>
              <a:spcBef>
                <a:spcPct val="20000"/>
              </a:spcBef>
            </a:pPr>
            <a:r>
              <a:rPr lang="zh-CN" altLang="en-US" sz="2400" b="1" i="0" dirty="0">
                <a:latin typeface="宋体" panose="02010600030101010101" pitchFamily="2" charset="-122"/>
              </a:rPr>
              <a:t>    卢瑟福</a:t>
            </a:r>
            <a:r>
              <a:rPr lang="en-US" altLang="zh-CN" sz="2400" b="1" i="0" dirty="0">
                <a:latin typeface="宋体" panose="02010600030101010101" pitchFamily="2" charset="-122"/>
              </a:rPr>
              <a:t>1871</a:t>
            </a:r>
            <a:r>
              <a:rPr lang="zh-CN" altLang="en-US" sz="2400" b="1" i="0" dirty="0">
                <a:latin typeface="宋体" panose="02010600030101010101" pitchFamily="2" charset="-122"/>
              </a:rPr>
              <a:t>年</a:t>
            </a:r>
            <a:r>
              <a:rPr lang="en-US" altLang="zh-CN" sz="2400" b="1" i="0" dirty="0">
                <a:latin typeface="宋体" panose="02010600030101010101" pitchFamily="2" charset="-122"/>
              </a:rPr>
              <a:t>8</a:t>
            </a:r>
            <a:r>
              <a:rPr lang="zh-CN" altLang="en-US" sz="2400" b="1" i="0" dirty="0">
                <a:latin typeface="宋体" panose="02010600030101010101" pitchFamily="2" charset="-122"/>
              </a:rPr>
              <a:t>月</a:t>
            </a:r>
            <a:r>
              <a:rPr lang="en-US" altLang="zh-CN" sz="2400" b="1" i="0" dirty="0">
                <a:latin typeface="宋体" panose="02010600030101010101" pitchFamily="2" charset="-122"/>
              </a:rPr>
              <a:t>13</a:t>
            </a:r>
            <a:r>
              <a:rPr lang="zh-CN" altLang="en-US" sz="2400" b="1" i="0" dirty="0">
                <a:latin typeface="宋体" panose="02010600030101010101" pitchFamily="2" charset="-122"/>
              </a:rPr>
              <a:t>日生于</a:t>
            </a:r>
            <a:endParaRPr lang="zh-CN" altLang="en-US" sz="2400" b="1" i="0" dirty="0">
              <a:latin typeface="宋体" panose="02010600030101010101" pitchFamily="2" charset="-122"/>
            </a:endParaRPr>
          </a:p>
          <a:p>
            <a:pPr marL="342900" indent="-342900">
              <a:lnSpc>
                <a:spcPct val="110000"/>
              </a:lnSpc>
              <a:spcBef>
                <a:spcPct val="20000"/>
              </a:spcBef>
            </a:pPr>
            <a:r>
              <a:rPr lang="zh-CN" altLang="en-US" sz="2400" b="1" i="0" dirty="0">
                <a:latin typeface="宋体" panose="02010600030101010101" pitchFamily="2" charset="-122"/>
              </a:rPr>
              <a:t>新西兰一个苏格兰移民后裔家庭。</a:t>
            </a:r>
            <a:endParaRPr lang="zh-CN" altLang="en-US" sz="2400" b="1" i="0" dirty="0">
              <a:latin typeface="宋体" panose="02010600030101010101" pitchFamily="2" charset="-122"/>
            </a:endParaRPr>
          </a:p>
          <a:p>
            <a:pPr marL="342900" indent="-342900">
              <a:lnSpc>
                <a:spcPct val="110000"/>
              </a:lnSpc>
              <a:spcBef>
                <a:spcPct val="20000"/>
              </a:spcBef>
            </a:pPr>
            <a:r>
              <a:rPr lang="en-US" altLang="zh-CN" sz="2400" b="1" i="0" dirty="0">
                <a:latin typeface="宋体" panose="02010600030101010101" pitchFamily="2" charset="-122"/>
              </a:rPr>
              <a:t>1894</a:t>
            </a:r>
            <a:r>
              <a:rPr lang="zh-CN" altLang="en-US" sz="2400" b="1" i="0" dirty="0">
                <a:latin typeface="宋体" panose="02010600030101010101" pitchFamily="2" charset="-122"/>
              </a:rPr>
              <a:t>年大学毕业，考入剑桥大学三</a:t>
            </a:r>
            <a:endParaRPr lang="zh-CN" altLang="en-US" sz="2400" b="1" i="0" dirty="0">
              <a:latin typeface="宋体" panose="02010600030101010101" pitchFamily="2" charset="-122"/>
            </a:endParaRPr>
          </a:p>
          <a:p>
            <a:pPr marL="342900" indent="-342900">
              <a:lnSpc>
                <a:spcPct val="110000"/>
              </a:lnSpc>
              <a:spcBef>
                <a:spcPct val="20000"/>
              </a:spcBef>
            </a:pPr>
            <a:r>
              <a:rPr lang="zh-CN" altLang="en-US" sz="2400" b="1" i="0" dirty="0">
                <a:latin typeface="宋体" panose="02010600030101010101" pitchFamily="2" charset="-122"/>
              </a:rPr>
              <a:t>一学院，成为</a:t>
            </a:r>
            <a:r>
              <a:rPr lang="en-US" altLang="zh-CN" sz="2400" b="1" i="0" dirty="0">
                <a:latin typeface="宋体" panose="02010600030101010101" pitchFamily="2" charset="-122"/>
              </a:rPr>
              <a:t>J.J.</a:t>
            </a:r>
            <a:r>
              <a:rPr lang="zh-CN" altLang="en-US" sz="2400" b="1" i="0" dirty="0">
                <a:latin typeface="宋体" panose="02010600030101010101" pitchFamily="2" charset="-122"/>
              </a:rPr>
              <a:t>汤姆孙第一个外</a:t>
            </a:r>
            <a:endParaRPr lang="zh-CN" altLang="en-US" sz="2400" b="1" i="0" dirty="0">
              <a:latin typeface="宋体" panose="02010600030101010101" pitchFamily="2" charset="-122"/>
            </a:endParaRPr>
          </a:p>
          <a:p>
            <a:pPr marL="342900" indent="-342900">
              <a:lnSpc>
                <a:spcPct val="110000"/>
              </a:lnSpc>
              <a:spcBef>
                <a:spcPct val="20000"/>
              </a:spcBef>
            </a:pPr>
            <a:r>
              <a:rPr lang="zh-CN" altLang="en-US" sz="2400" b="1" i="0" dirty="0">
                <a:latin typeface="宋体" panose="02010600030101010101" pitchFamily="2" charset="-122"/>
              </a:rPr>
              <a:t>国研究生。后来成为卡文迪许实验</a:t>
            </a:r>
            <a:endParaRPr lang="zh-CN" altLang="en-US" sz="2400" b="1" i="0" dirty="0">
              <a:latin typeface="宋体" panose="02010600030101010101" pitchFamily="2" charset="-122"/>
            </a:endParaRPr>
          </a:p>
          <a:p>
            <a:pPr marL="342900" indent="-342900">
              <a:lnSpc>
                <a:spcPct val="110000"/>
              </a:lnSpc>
              <a:spcBef>
                <a:spcPct val="20000"/>
              </a:spcBef>
            </a:pPr>
            <a:r>
              <a:rPr lang="zh-CN" altLang="en-US" sz="2400" b="1" i="0" dirty="0">
                <a:latin typeface="宋体" panose="02010600030101010101" pitchFamily="2" charset="-122"/>
              </a:rPr>
              <a:t>室的第四任教授。</a:t>
            </a:r>
            <a:endParaRPr lang="zh-CN" altLang="en-US" sz="2400" b="1" i="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2757">
                                            <p:txEl>
                                              <p:charRg st="0" end="14"/>
                                            </p:txEl>
                                          </p:spTgt>
                                        </p:tgtEl>
                                        <p:attrNameLst>
                                          <p:attrName>style.visibility</p:attrName>
                                        </p:attrNameLst>
                                      </p:cBhvr>
                                      <p:to>
                                        <p:strVal val="visible"/>
                                      </p:to>
                                    </p:set>
                                    <p:animEffect transition="in" filter="wipe(left)">
                                      <p:cBhvr>
                                        <p:cTn id="7" dur="500"/>
                                        <p:tgtEl>
                                          <p:spTgt spid="202757">
                                            <p:txEl>
                                              <p:charRg st="0" end="1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2757">
                                            <p:txEl>
                                              <p:charRg st="14" end="34"/>
                                            </p:txEl>
                                          </p:spTgt>
                                        </p:tgtEl>
                                        <p:attrNameLst>
                                          <p:attrName>style.visibility</p:attrName>
                                        </p:attrNameLst>
                                      </p:cBhvr>
                                      <p:to>
                                        <p:strVal val="visible"/>
                                      </p:to>
                                    </p:set>
                                    <p:animEffect transition="in" filter="wipe(left)">
                                      <p:cBhvr>
                                        <p:cTn id="10" dur="500"/>
                                        <p:tgtEl>
                                          <p:spTgt spid="202757">
                                            <p:txEl>
                                              <p:charRg st="14" end="3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02757">
                                            <p:txEl>
                                              <p:charRg st="34" end="50"/>
                                            </p:txEl>
                                          </p:spTgt>
                                        </p:tgtEl>
                                        <p:attrNameLst>
                                          <p:attrName>style.visibility</p:attrName>
                                        </p:attrNameLst>
                                      </p:cBhvr>
                                      <p:to>
                                        <p:strVal val="visible"/>
                                      </p:to>
                                    </p:set>
                                    <p:animEffect transition="in" filter="wipe(left)">
                                      <p:cBhvr>
                                        <p:cTn id="13" dur="500"/>
                                        <p:tgtEl>
                                          <p:spTgt spid="202757">
                                            <p:txEl>
                                              <p:charRg st="34" end="50"/>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02757">
                                            <p:txEl>
                                              <p:charRg st="50" end="68"/>
                                            </p:txEl>
                                          </p:spTgt>
                                        </p:tgtEl>
                                        <p:attrNameLst>
                                          <p:attrName>style.visibility</p:attrName>
                                        </p:attrNameLst>
                                      </p:cBhvr>
                                      <p:to>
                                        <p:strVal val="visible"/>
                                      </p:to>
                                    </p:set>
                                    <p:animEffect transition="in" filter="wipe(left)">
                                      <p:cBhvr>
                                        <p:cTn id="16" dur="500"/>
                                        <p:tgtEl>
                                          <p:spTgt spid="202757">
                                            <p:txEl>
                                              <p:charRg st="50" end="68"/>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02757">
                                            <p:txEl>
                                              <p:charRg st="68" end="86"/>
                                            </p:txEl>
                                          </p:spTgt>
                                        </p:tgtEl>
                                        <p:attrNameLst>
                                          <p:attrName>style.visibility</p:attrName>
                                        </p:attrNameLst>
                                      </p:cBhvr>
                                      <p:to>
                                        <p:strVal val="visible"/>
                                      </p:to>
                                    </p:set>
                                    <p:animEffect transition="in" filter="wipe(left)">
                                      <p:cBhvr>
                                        <p:cTn id="19" dur="500"/>
                                        <p:tgtEl>
                                          <p:spTgt spid="202757">
                                            <p:txEl>
                                              <p:charRg st="68" end="8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02757">
                                            <p:txEl>
                                              <p:charRg st="86" end="102"/>
                                            </p:txEl>
                                          </p:spTgt>
                                        </p:tgtEl>
                                        <p:attrNameLst>
                                          <p:attrName>style.visibility</p:attrName>
                                        </p:attrNameLst>
                                      </p:cBhvr>
                                      <p:to>
                                        <p:strVal val="visible"/>
                                      </p:to>
                                    </p:set>
                                    <p:animEffect transition="in" filter="wipe(left)">
                                      <p:cBhvr>
                                        <p:cTn id="22" dur="500"/>
                                        <p:tgtEl>
                                          <p:spTgt spid="202757">
                                            <p:txEl>
                                              <p:charRg st="86" end="102"/>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02757">
                                            <p:txEl>
                                              <p:charRg st="102" end="106"/>
                                            </p:txEl>
                                          </p:spTgt>
                                        </p:tgtEl>
                                        <p:attrNameLst>
                                          <p:attrName>style.visibility</p:attrName>
                                        </p:attrNameLst>
                                      </p:cBhvr>
                                      <p:to>
                                        <p:strVal val="visible"/>
                                      </p:to>
                                    </p:set>
                                    <p:animEffect transition="in" filter="wipe(left)">
                                      <p:cBhvr>
                                        <p:cTn id="25" dur="500"/>
                                        <p:tgtEl>
                                          <p:spTgt spid="202757">
                                            <p:txEl>
                                              <p:charRg st="102"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body" sz="half" idx="1"/>
          </p:nvPr>
        </p:nvSpPr>
        <p:spPr bwMode="auto">
          <a:xfrm>
            <a:off x="684213" y="1052513"/>
            <a:ext cx="4895850" cy="4968875"/>
          </a:xfrm>
          <a:solidFill>
            <a:srgbClr val="FFCC99"/>
          </a:solidFill>
          <a:ln cap="rnd">
            <a:solidFill>
              <a:srgbClr val="FFCC99"/>
            </a:solidFill>
            <a:prstDash val="sysDot"/>
            <a:miter lim="800000"/>
          </a:ln>
        </p:spPr>
        <p:txBody>
          <a:bodyPr vert="horz" wrap="square" lIns="91440" tIns="45720" rIns="91440" bIns="45720" numCol="1" anchor="t" anchorCtr="0" compatLnSpc="1"/>
          <a:lstStyle/>
          <a:p>
            <a:pPr eaLnBrk="1" hangingPunct="1">
              <a:lnSpc>
                <a:spcPct val="110000"/>
              </a:lnSpc>
              <a:buFontTx/>
              <a:buNone/>
            </a:pPr>
            <a:r>
              <a:rPr lang="en-US" altLang="zh-CN" sz="2400" b="1" smtClean="0"/>
              <a:t>             </a:t>
            </a:r>
            <a:r>
              <a:rPr lang="zh-CN" altLang="en-US" sz="2400" b="1" smtClean="0"/>
              <a:t>他发现了放射性规律，发现了原子核式结构，首此实现了人工核反应，预言了中子等。被誉为“核物理之父”。他非常重视人才培养，被称为培养人才的巨匠。反应堆的发明者</a:t>
            </a:r>
            <a:r>
              <a:rPr lang="en-US" altLang="zh-CN" sz="2400" b="1" smtClean="0"/>
              <a:t>——</a:t>
            </a:r>
            <a:r>
              <a:rPr lang="zh-CN" altLang="en-US" sz="2400" b="1" smtClean="0"/>
              <a:t>费米说，卢瑟福在科学史上被怀念，不仅因为他的贡献，而且还因为“他作为教师这个字眼最高意义上的一个教师”。他提倡鼓励学生思考问题，提出问题，自己解决问题。</a:t>
            </a:r>
            <a:endParaRPr lang="zh-CN" altLang="en-US" sz="2400" b="1" smtClean="0"/>
          </a:p>
        </p:txBody>
      </p:sp>
      <p:pic>
        <p:nvPicPr>
          <p:cNvPr id="6146" name="Picture 3" descr="卢瑟福"/>
          <p:cNvPicPr>
            <a:picLocks noGrp="1" noChangeAspect="1" noChangeArrowheads="1"/>
          </p:cNvPicPr>
          <p:nvPr>
            <p:ph sz="half" idx="2"/>
          </p:nvPr>
        </p:nvPicPr>
        <p:blipFill>
          <a:blip r:embed="rId1"/>
          <a:srcRect/>
          <a:stretch>
            <a:fillRect/>
          </a:stretch>
        </p:blipFill>
        <p:spPr bwMode="auto">
          <a:xfrm>
            <a:off x="5867400" y="1125538"/>
            <a:ext cx="2419350" cy="3543300"/>
          </a:xfrm>
          <a:noFill/>
          <a:ln>
            <a:miter lim="800000"/>
            <a:headEnd/>
            <a:tailEnd/>
          </a:ln>
        </p:spPr>
      </p:pic>
      <p:sp>
        <p:nvSpPr>
          <p:cNvPr id="6147" name="Text Box 4"/>
          <p:cNvSpPr txBox="1">
            <a:spLocks noChangeArrowheads="1"/>
          </p:cNvSpPr>
          <p:nvPr/>
        </p:nvSpPr>
        <p:spPr bwMode="auto">
          <a:xfrm>
            <a:off x="6443663" y="4652963"/>
            <a:ext cx="1008062" cy="396875"/>
          </a:xfrm>
          <a:prstGeom prst="rect">
            <a:avLst/>
          </a:prstGeom>
          <a:noFill/>
          <a:ln w="9525">
            <a:noFill/>
            <a:miter lim="800000"/>
          </a:ln>
        </p:spPr>
        <p:txBody>
          <a:bodyPr>
            <a:spAutoFit/>
          </a:bodyPr>
          <a:lstStyle/>
          <a:p>
            <a:pPr>
              <a:spcBef>
                <a:spcPct val="50000"/>
              </a:spcBef>
            </a:pPr>
            <a:r>
              <a:rPr lang="zh-CN" altLang="en-US" sz="2000" b="1"/>
              <a:t>卢瑟福</a:t>
            </a:r>
            <a:endParaRPr lang="zh-CN" altLang="en-US" sz="2000" b="1"/>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idx="1"/>
          </p:nvPr>
        </p:nvSpPr>
        <p:spPr bwMode="auto">
          <a:xfrm>
            <a:off x="684213" y="765175"/>
            <a:ext cx="7772400" cy="1871663"/>
          </a:xfrm>
          <a:solidFill>
            <a:srgbClr val="FFCC99"/>
          </a:solidFill>
          <a:ln cap="rnd">
            <a:solidFill>
              <a:srgbClr val="FFCC99"/>
            </a:solidFill>
            <a:prstDash val="sysDot"/>
            <a:miter lim="800000"/>
          </a:ln>
        </p:spPr>
        <p:txBody>
          <a:bodyPr vert="horz" wrap="square" lIns="91440" tIns="45720" rIns="91440" bIns="45720" numCol="1" anchor="t" anchorCtr="0" compatLnSpc="1"/>
          <a:lstStyle/>
          <a:p>
            <a:pPr eaLnBrk="1" hangingPunct="1">
              <a:lnSpc>
                <a:spcPct val="110000"/>
              </a:lnSpc>
              <a:buFontTx/>
              <a:buNone/>
            </a:pPr>
            <a:r>
              <a:rPr lang="en-US" altLang="zh-CN" b="1" smtClean="0"/>
              <a:t>          </a:t>
            </a:r>
            <a:r>
              <a:rPr lang="zh-CN" altLang="en-US" sz="2400" b="1" smtClean="0">
                <a:latin typeface="宋体" panose="02010600030101010101" pitchFamily="2" charset="-122"/>
              </a:rPr>
              <a:t>卢瑟福的研究生马斯登和盖革用  粒子轰击厚度为</a:t>
            </a:r>
            <a:r>
              <a:rPr lang="en-US" altLang="zh-CN" sz="2400" b="1" smtClean="0">
                <a:latin typeface="宋体" panose="02010600030101010101" pitchFamily="2" charset="-122"/>
              </a:rPr>
              <a:t>0.4</a:t>
            </a:r>
            <a:r>
              <a:rPr lang="en-US" altLang="zh-CN" sz="2400" b="1" smtClean="0"/>
              <a:t>μ</a:t>
            </a:r>
            <a:r>
              <a:rPr lang="en-US" altLang="zh-CN" sz="2400" b="1" smtClean="0">
                <a:latin typeface="宋体" panose="02010600030101010101" pitchFamily="2" charset="-122"/>
              </a:rPr>
              <a:t>m</a:t>
            </a:r>
            <a:r>
              <a:rPr lang="zh-CN" altLang="en-US" sz="2400" b="1" smtClean="0">
                <a:latin typeface="宋体" panose="02010600030101010101" pitchFamily="2" charset="-122"/>
              </a:rPr>
              <a:t>的金箔，发现有</a:t>
            </a:r>
            <a:r>
              <a:rPr lang="en-US" altLang="zh-CN" sz="2400" b="1" smtClean="0">
                <a:latin typeface="宋体" panose="02010600030101010101" pitchFamily="2" charset="-122"/>
              </a:rPr>
              <a:t>1/20000</a:t>
            </a:r>
            <a:r>
              <a:rPr lang="zh-CN" altLang="en-US" sz="2400" b="1" smtClean="0">
                <a:latin typeface="宋体" panose="02010600030101010101" pitchFamily="2" charset="-122"/>
              </a:rPr>
              <a:t>的概率被反射回来，发生大角度散射</a:t>
            </a:r>
            <a:r>
              <a:rPr lang="en-US" altLang="zh-CN" sz="2400" b="1" smtClean="0">
                <a:latin typeface="宋体" panose="02010600030101010101" pitchFamily="2" charset="-122"/>
              </a:rPr>
              <a:t>——</a:t>
            </a:r>
            <a:r>
              <a:rPr lang="zh-CN" altLang="en-US" sz="2400" b="1" smtClean="0">
                <a:latin typeface="宋体" panose="02010600030101010101" pitchFamily="2" charset="-122"/>
              </a:rPr>
              <a:t>这是第一个有科学依据的原子模型的起点。</a:t>
            </a:r>
            <a:endParaRPr lang="zh-CN" altLang="en-US" b="1" smtClean="0"/>
          </a:p>
        </p:txBody>
      </p:sp>
      <p:sp>
        <p:nvSpPr>
          <p:cNvPr id="7170" name="Rectangle 3"/>
          <p:cNvSpPr>
            <a:spLocks noChangeArrowheads="1"/>
          </p:cNvSpPr>
          <p:nvPr/>
        </p:nvSpPr>
        <p:spPr bwMode="auto">
          <a:xfrm>
            <a:off x="0" y="3367088"/>
            <a:ext cx="9144000" cy="0"/>
          </a:xfrm>
          <a:prstGeom prst="rect">
            <a:avLst/>
          </a:prstGeom>
          <a:noFill/>
          <a:ln w="9525">
            <a:noFill/>
            <a:miter lim="800000"/>
          </a:ln>
        </p:spPr>
        <p:txBody>
          <a:bodyPr wrap="none" anchor="ctr">
            <a:spAutoFit/>
          </a:bodyPr>
          <a:lstStyle/>
          <a:p>
            <a:endParaRPr lang="zh-CN" altLang="en-US"/>
          </a:p>
        </p:txBody>
      </p:sp>
      <p:graphicFrame>
        <p:nvGraphicFramePr>
          <p:cNvPr id="7171" name="Object 4"/>
          <p:cNvGraphicFramePr/>
          <p:nvPr/>
        </p:nvGraphicFramePr>
        <p:xfrm>
          <a:off x="6032500" y="981075"/>
          <a:ext cx="338138" cy="344488"/>
        </p:xfrm>
        <a:graphic>
          <a:graphicData uri="http://schemas.openxmlformats.org/presentationml/2006/ole">
            <mc:AlternateContent xmlns:mc="http://schemas.openxmlformats.org/markup-compatibility/2006">
              <mc:Choice xmlns:v="urn:schemas-microsoft-com:vml" Requires="v">
                <p:oleObj spid="_x0000_s1025" name="" r:id="rId1" imgW="4267200" imgH="4572000" progId="Equation.3">
                  <p:embed/>
                </p:oleObj>
              </mc:Choice>
              <mc:Fallback>
                <p:oleObj name="" r:id="rId1" imgW="4267200" imgH="4572000" progId="Equation.3">
                  <p:embed/>
                  <p:pic>
                    <p:nvPicPr>
                      <p:cNvPr id="0" name="Object 4"/>
                      <p:cNvPicPr/>
                      <p:nvPr/>
                    </p:nvPicPr>
                    <p:blipFill>
                      <a:blip r:embed="rId2"/>
                      <a:stretch>
                        <a:fillRect/>
                      </a:stretch>
                    </p:blipFill>
                    <p:spPr>
                      <a:xfrm>
                        <a:off x="6032500" y="981075"/>
                        <a:ext cx="338138" cy="344488"/>
                      </a:xfrm>
                      <a:prstGeom prst="rect">
                        <a:avLst/>
                      </a:prstGeom>
                      <a:noFill/>
                      <a:ln w="38100">
                        <a:noFill/>
                      </a:ln>
                    </p:spPr>
                  </p:pic>
                </p:oleObj>
              </mc:Fallback>
            </mc:AlternateContent>
          </a:graphicData>
        </a:graphic>
      </p:graphicFrame>
      <p:sp>
        <p:nvSpPr>
          <p:cNvPr id="204805" name="Text Box 5"/>
          <p:cNvSpPr txBox="1">
            <a:spLocks noChangeArrowheads="1"/>
          </p:cNvSpPr>
          <p:nvPr/>
        </p:nvSpPr>
        <p:spPr bwMode="auto">
          <a:xfrm>
            <a:off x="1042988" y="2781300"/>
            <a:ext cx="7489825" cy="2903538"/>
          </a:xfrm>
          <a:prstGeom prst="rect">
            <a:avLst/>
          </a:prstGeom>
          <a:noFill/>
          <a:ln w="9525">
            <a:noFill/>
            <a:miter lim="800000"/>
          </a:ln>
        </p:spPr>
        <p:txBody>
          <a:bodyPr>
            <a:spAutoFit/>
          </a:bodyPr>
          <a:lstStyle/>
          <a:p>
            <a:pPr>
              <a:lnSpc>
                <a:spcPct val="110000"/>
              </a:lnSpc>
              <a:spcBef>
                <a:spcPct val="50000"/>
              </a:spcBef>
            </a:pPr>
            <a:r>
              <a:rPr lang="en-US" altLang="zh-CN" sz="2400" b="1" i="0" dirty="0">
                <a:latin typeface="宋体" panose="02010600030101010101" pitchFamily="2" charset="-122"/>
              </a:rPr>
              <a:t>    </a:t>
            </a:r>
            <a:r>
              <a:rPr lang="zh-CN" altLang="en-US" sz="2400" b="1" i="0" dirty="0">
                <a:latin typeface="宋体" panose="02010600030101010101" pitchFamily="2" charset="-122"/>
              </a:rPr>
              <a:t>用葡萄干布丁模型是无法解释粒子被反射回来的现象。卢瑟福提出原子的“核式结构模型”：所有正电荷（</a:t>
            </a:r>
            <a:r>
              <a:rPr lang="en-US" altLang="zh-CN" sz="2400" b="1" i="0" dirty="0" err="1">
                <a:latin typeface="宋体" panose="02010600030101010101" pitchFamily="2" charset="-122"/>
              </a:rPr>
              <a:t>Ze</a:t>
            </a:r>
            <a:r>
              <a:rPr lang="zh-CN" altLang="en-US" sz="2400" b="1" i="0" dirty="0">
                <a:latin typeface="宋体" panose="02010600030101010101" pitchFamily="2" charset="-122"/>
              </a:rPr>
              <a:t>）和原子质量都集中在原子中心一个非常小的体积内，这就是原子核。原子中的电子绕核运动</a:t>
            </a:r>
            <a:r>
              <a:rPr lang="en-US" altLang="zh-CN" sz="2400" b="1" i="0" dirty="0">
                <a:latin typeface="宋体" panose="02010600030101010101" pitchFamily="2" charset="-122"/>
              </a:rPr>
              <a:t>,</a:t>
            </a:r>
            <a:r>
              <a:rPr lang="zh-CN" altLang="en-US" sz="2400" b="1" i="0" dirty="0">
                <a:latin typeface="宋体" panose="02010600030101010101" pitchFamily="2" charset="-122"/>
              </a:rPr>
              <a:t>靠静电引力把整个原子结合在一起。并且通过理论推导给出了著名的“卢瑟福散射公式”</a:t>
            </a:r>
            <a:r>
              <a:rPr lang="en-US" altLang="zh-CN" sz="2400" b="1" i="0" dirty="0">
                <a:latin typeface="宋体" panose="02010600030101010101" pitchFamily="2" charset="-122"/>
              </a:rPr>
              <a:t>,</a:t>
            </a:r>
            <a:r>
              <a:rPr lang="zh-CN" altLang="en-US" sz="2400" b="1" i="0" dirty="0">
                <a:latin typeface="宋体" panose="02010600030101010101" pitchFamily="2" charset="-122"/>
              </a:rPr>
              <a:t>所计算出的  粒子散射概率与实验事实完全相符。 </a:t>
            </a:r>
            <a:endParaRPr lang="zh-CN" altLang="en-US" sz="2400" b="1" i="0" dirty="0">
              <a:latin typeface="宋体" panose="02010600030101010101" pitchFamily="2" charset="-122"/>
            </a:endParaRPr>
          </a:p>
        </p:txBody>
      </p:sp>
      <p:graphicFrame>
        <p:nvGraphicFramePr>
          <p:cNvPr id="204806" name="Object 6"/>
          <p:cNvGraphicFramePr/>
          <p:nvPr/>
        </p:nvGraphicFramePr>
        <p:xfrm>
          <a:off x="7412038" y="4941888"/>
          <a:ext cx="320675" cy="328612"/>
        </p:xfrm>
        <a:graphic>
          <a:graphicData uri="http://schemas.openxmlformats.org/presentationml/2006/ole">
            <mc:AlternateContent xmlns:mc="http://schemas.openxmlformats.org/markup-compatibility/2006">
              <mc:Choice xmlns:v="urn:schemas-microsoft-com:vml" Requires="v">
                <p:oleObj spid="_x0000_s1026" name="" r:id="rId3" imgW="4267200" imgH="4572000" progId="Equation.3">
                  <p:embed/>
                </p:oleObj>
              </mc:Choice>
              <mc:Fallback>
                <p:oleObj name="" r:id="rId3" imgW="4267200" imgH="4572000" progId="Equation.3">
                  <p:embed/>
                  <p:pic>
                    <p:nvPicPr>
                      <p:cNvPr id="0" name="Object 6"/>
                      <p:cNvPicPr/>
                      <p:nvPr/>
                    </p:nvPicPr>
                    <p:blipFill>
                      <a:blip r:embed="rId2"/>
                      <a:stretch>
                        <a:fillRect/>
                      </a:stretch>
                    </p:blipFill>
                    <p:spPr>
                      <a:xfrm>
                        <a:off x="7412038" y="4941888"/>
                        <a:ext cx="320675" cy="328612"/>
                      </a:xfrm>
                      <a:prstGeom prst="rect">
                        <a:avLst/>
                      </a:prstGeom>
                      <a:noFill/>
                      <a:ln w="38100">
                        <a:noFill/>
                      </a:ln>
                    </p:spPr>
                  </p:pic>
                </p:oleObj>
              </mc:Fallback>
            </mc:AlternateContent>
          </a:graphicData>
        </a:graphic>
      </p:graphicFrame>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6"/>
                                        </p:tgtEl>
                                        <p:attrNameLst>
                                          <p:attrName>style.visibility</p:attrName>
                                        </p:attrNameLst>
                                      </p:cBhvr>
                                      <p:to>
                                        <p:strVal val="visible"/>
                                      </p:to>
                                    </p:set>
                                    <p:animEffect transition="in" filter="blinds(horizontal)">
                                      <p:cBhvr>
                                        <p:cTn id="7" dur="500"/>
                                        <p:tgtEl>
                                          <p:spTgt spid="2048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05"/>
                                        </p:tgtEl>
                                        <p:attrNameLst>
                                          <p:attrName>style.visibility</p:attrName>
                                        </p:attrNameLst>
                                      </p:cBhvr>
                                      <p:to>
                                        <p:strVal val="visible"/>
                                      </p:to>
                                    </p:set>
                                    <p:animEffect transition="in" filter="blinds(horizontal)">
                                      <p:cBhvr>
                                        <p:cTn id="10"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2" descr="38_Figure15-I"/>
          <p:cNvPicPr>
            <a:picLocks noChangeAspect="1" noChangeArrowheads="1"/>
          </p:cNvPicPr>
          <p:nvPr/>
        </p:nvPicPr>
        <p:blipFill>
          <a:blip r:embed="rId1"/>
          <a:srcRect/>
          <a:stretch>
            <a:fillRect/>
          </a:stretch>
        </p:blipFill>
        <p:spPr bwMode="auto">
          <a:xfrm>
            <a:off x="250825" y="836613"/>
            <a:ext cx="8548688" cy="5383212"/>
          </a:xfrm>
          <a:prstGeom prst="rect">
            <a:avLst/>
          </a:prstGeom>
          <a:noFill/>
          <a:ln w="9525">
            <a:noFill/>
            <a:miter lim="800000"/>
            <a:headEnd/>
            <a:tailEnd/>
          </a:ln>
        </p:spPr>
      </p:pic>
    </p:spTree>
  </p:cSld>
  <p:clrMapOvr>
    <a:masterClrMapping/>
  </p:clrMapOvr>
  <p:transition spd="slow" advTm="16992">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143000" y="838200"/>
            <a:ext cx="3328988" cy="460375"/>
          </a:xfrm>
          <a:prstGeom prst="rect">
            <a:avLst/>
          </a:prstGeom>
          <a:noFill/>
          <a:ln w="9525">
            <a:noFill/>
            <a:miter lim="800000"/>
          </a:ln>
        </p:spPr>
        <p:txBody>
          <a:bodyPr wrap="none">
            <a:spAutoFit/>
          </a:bodyPr>
          <a:lstStyle/>
          <a:p>
            <a:r>
              <a:rPr lang="zh-CN" altLang="en-US" b="1"/>
              <a:t>二  </a:t>
            </a:r>
            <a:r>
              <a:rPr lang="en-US" altLang="zh-CN" b="1"/>
              <a:t>E.Rutherford</a:t>
            </a:r>
            <a:r>
              <a:rPr lang="zh-CN" altLang="en-US" b="1"/>
              <a:t>模型：</a:t>
            </a:r>
            <a:endParaRPr lang="zh-CN" altLang="en-US"/>
          </a:p>
        </p:txBody>
      </p:sp>
      <p:pic>
        <p:nvPicPr>
          <p:cNvPr id="76803" name="Picture 3" descr="atom-r-model"/>
          <p:cNvPicPr>
            <a:picLocks noChangeAspect="1" noChangeArrowheads="1"/>
          </p:cNvPicPr>
          <p:nvPr/>
        </p:nvPicPr>
        <p:blipFill>
          <a:blip r:embed="rId1">
            <a:lum contrast="-6000"/>
          </a:blip>
          <a:srcRect/>
          <a:stretch>
            <a:fillRect/>
          </a:stretch>
        </p:blipFill>
        <p:spPr bwMode="auto">
          <a:xfrm>
            <a:off x="381000" y="1981200"/>
            <a:ext cx="8610600" cy="3048000"/>
          </a:xfrm>
          <a:prstGeom prst="rect">
            <a:avLst/>
          </a:prstGeom>
          <a:noFill/>
          <a:ln w="9525">
            <a:noFill/>
            <a:miter lim="800000"/>
            <a:headEnd/>
            <a:tailEnd/>
          </a:ln>
        </p:spPr>
      </p:pic>
      <p:grpSp>
        <p:nvGrpSpPr>
          <p:cNvPr id="2" name="Group 4"/>
          <p:cNvGrpSpPr/>
          <p:nvPr/>
        </p:nvGrpSpPr>
        <p:grpSpPr bwMode="auto">
          <a:xfrm>
            <a:off x="3733800" y="4648200"/>
            <a:ext cx="1857375" cy="660400"/>
            <a:chOff x="3312" y="3264"/>
            <a:chExt cx="1170" cy="372"/>
          </a:xfrm>
        </p:grpSpPr>
        <p:sp>
          <p:nvSpPr>
            <p:cNvPr id="9220" name="Line 5"/>
            <p:cNvSpPr>
              <a:spLocks noChangeShapeType="1"/>
            </p:cNvSpPr>
            <p:nvPr/>
          </p:nvSpPr>
          <p:spPr bwMode="auto">
            <a:xfrm flipH="1" flipV="1">
              <a:off x="3312" y="3264"/>
              <a:ext cx="672" cy="240"/>
            </a:xfrm>
            <a:prstGeom prst="line">
              <a:avLst/>
            </a:prstGeom>
            <a:noFill/>
            <a:ln w="28575">
              <a:solidFill>
                <a:srgbClr val="FF5050"/>
              </a:solidFill>
              <a:round/>
              <a:tailEnd type="triangle" w="med" len="med"/>
            </a:ln>
          </p:spPr>
          <p:txBody>
            <a:bodyPr/>
            <a:lstStyle/>
            <a:p>
              <a:endParaRPr lang="zh-CN" altLang="en-US"/>
            </a:p>
          </p:txBody>
        </p:sp>
        <p:sp>
          <p:nvSpPr>
            <p:cNvPr id="9221" name="Text Box 6"/>
            <p:cNvSpPr txBox="1">
              <a:spLocks noChangeArrowheads="1"/>
            </p:cNvSpPr>
            <p:nvPr/>
          </p:nvSpPr>
          <p:spPr bwMode="auto">
            <a:xfrm>
              <a:off x="3974" y="3373"/>
              <a:ext cx="508" cy="263"/>
            </a:xfrm>
            <a:prstGeom prst="rect">
              <a:avLst/>
            </a:prstGeom>
            <a:noFill/>
            <a:ln w="9525">
              <a:solidFill>
                <a:srgbClr val="FF5050"/>
              </a:solidFill>
              <a:miter lim="800000"/>
            </a:ln>
          </p:spPr>
          <p:txBody>
            <a:bodyPr wrap="none">
              <a:spAutoFit/>
            </a:bodyPr>
            <a:lstStyle/>
            <a:p>
              <a:r>
                <a:rPr lang="zh-CN" altLang="en-US" b="1"/>
                <a:t>电子</a:t>
              </a:r>
              <a:endParaRPr lang="zh-CN" altLang="en-US"/>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blinds(vertical)">
                                      <p:cBhvr>
                                        <p:cTn id="13" dur="500"/>
                                        <p:tgtEl>
                                          <p:spTgt spid="7680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up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143000" y="838200"/>
            <a:ext cx="3328988" cy="460375"/>
          </a:xfrm>
          <a:prstGeom prst="rect">
            <a:avLst/>
          </a:prstGeom>
          <a:noFill/>
          <a:ln w="9525">
            <a:noFill/>
            <a:miter lim="800000"/>
          </a:ln>
        </p:spPr>
        <p:txBody>
          <a:bodyPr wrap="none">
            <a:spAutoFit/>
          </a:bodyPr>
          <a:lstStyle/>
          <a:p>
            <a:r>
              <a:rPr lang="zh-CN" altLang="en-US" b="1"/>
              <a:t>二  </a:t>
            </a:r>
            <a:r>
              <a:rPr lang="en-US" altLang="zh-CN" b="1"/>
              <a:t>E.Rutherford</a:t>
            </a:r>
            <a:r>
              <a:rPr lang="zh-CN" altLang="en-US" b="1"/>
              <a:t>模型：</a:t>
            </a:r>
            <a:endParaRPr lang="zh-CN" altLang="en-US"/>
          </a:p>
        </p:txBody>
      </p:sp>
      <p:pic>
        <p:nvPicPr>
          <p:cNvPr id="76803" name="Picture 3" descr="atom-r-model"/>
          <p:cNvPicPr>
            <a:picLocks noChangeAspect="1" noChangeArrowheads="1"/>
          </p:cNvPicPr>
          <p:nvPr/>
        </p:nvPicPr>
        <p:blipFill>
          <a:blip r:embed="rId1">
            <a:lum contrast="-6000"/>
          </a:blip>
          <a:srcRect/>
          <a:stretch>
            <a:fillRect/>
          </a:stretch>
        </p:blipFill>
        <p:spPr bwMode="auto">
          <a:xfrm>
            <a:off x="381000" y="1981200"/>
            <a:ext cx="8610600" cy="3048000"/>
          </a:xfrm>
          <a:prstGeom prst="rect">
            <a:avLst/>
          </a:prstGeom>
          <a:noFill/>
          <a:ln w="9525">
            <a:noFill/>
            <a:miter lim="800000"/>
            <a:headEnd/>
            <a:tailEnd/>
          </a:ln>
        </p:spPr>
      </p:pic>
      <p:grpSp>
        <p:nvGrpSpPr>
          <p:cNvPr id="2" name="Group 4"/>
          <p:cNvGrpSpPr/>
          <p:nvPr/>
        </p:nvGrpSpPr>
        <p:grpSpPr bwMode="auto">
          <a:xfrm>
            <a:off x="3733800" y="4648200"/>
            <a:ext cx="1857375" cy="660400"/>
            <a:chOff x="3312" y="3264"/>
            <a:chExt cx="1170" cy="372"/>
          </a:xfrm>
        </p:grpSpPr>
        <p:sp>
          <p:nvSpPr>
            <p:cNvPr id="9220" name="Line 5"/>
            <p:cNvSpPr>
              <a:spLocks noChangeShapeType="1"/>
            </p:cNvSpPr>
            <p:nvPr/>
          </p:nvSpPr>
          <p:spPr bwMode="auto">
            <a:xfrm flipH="1" flipV="1">
              <a:off x="3312" y="3264"/>
              <a:ext cx="672" cy="240"/>
            </a:xfrm>
            <a:prstGeom prst="line">
              <a:avLst/>
            </a:prstGeom>
            <a:noFill/>
            <a:ln w="28575">
              <a:solidFill>
                <a:srgbClr val="FF5050"/>
              </a:solidFill>
              <a:round/>
              <a:tailEnd type="triangle" w="med" len="med"/>
            </a:ln>
          </p:spPr>
          <p:txBody>
            <a:bodyPr/>
            <a:lstStyle/>
            <a:p>
              <a:endParaRPr lang="zh-CN" altLang="en-US"/>
            </a:p>
          </p:txBody>
        </p:sp>
        <p:sp>
          <p:nvSpPr>
            <p:cNvPr id="9221" name="Text Box 6"/>
            <p:cNvSpPr txBox="1">
              <a:spLocks noChangeArrowheads="1"/>
            </p:cNvSpPr>
            <p:nvPr/>
          </p:nvSpPr>
          <p:spPr bwMode="auto">
            <a:xfrm>
              <a:off x="3974" y="3373"/>
              <a:ext cx="508" cy="263"/>
            </a:xfrm>
            <a:prstGeom prst="rect">
              <a:avLst/>
            </a:prstGeom>
            <a:noFill/>
            <a:ln w="9525">
              <a:solidFill>
                <a:srgbClr val="FF5050"/>
              </a:solidFill>
              <a:miter lim="800000"/>
            </a:ln>
          </p:spPr>
          <p:txBody>
            <a:bodyPr wrap="none">
              <a:spAutoFit/>
            </a:bodyPr>
            <a:lstStyle/>
            <a:p>
              <a:r>
                <a:rPr lang="zh-CN" altLang="en-US" b="1"/>
                <a:t>电子</a:t>
              </a:r>
              <a:endParaRPr lang="zh-CN" altLang="en-US"/>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Effect transition="in" filter="blinds(vertical)">
                                      <p:cBhvr>
                                        <p:cTn id="13" dur="500"/>
                                        <p:tgtEl>
                                          <p:spTgt spid="7680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up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CC"/>
      </a:hlink>
      <a:folHlink>
        <a:srgbClr val="0000CC"/>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1" u="none" strike="noStrike" cap="none" normalizeH="0" baseline="0" smtClean="0">
            <a:ln>
              <a:noFill/>
            </a:ln>
            <a:solidFill>
              <a:schemeClr val="tx1"/>
            </a:solidFill>
            <a:effectLst/>
            <a:latin typeface="Bookman Old Style" panose="020506040505050202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1" u="none" strike="noStrike" cap="none" normalizeH="0" baseline="0" smtClean="0">
            <a:ln>
              <a:noFill/>
            </a:ln>
            <a:solidFill>
              <a:schemeClr val="tx1"/>
            </a:solidFill>
            <a:effectLst/>
            <a:latin typeface="Bookman Old Style" panose="020506040505050202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4118</Words>
  <Application>WPS 演示</Application>
  <PresentationFormat>全屏显示(4:3)</PresentationFormat>
  <Paragraphs>253</Paragraphs>
  <Slides>37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43</vt:i4>
      </vt:variant>
      <vt:variant>
        <vt:lpstr>幻灯片标题</vt:lpstr>
      </vt:variant>
      <vt:variant>
        <vt:i4>37</vt:i4>
      </vt:variant>
    </vt:vector>
  </HeadingPairs>
  <TitlesOfParts>
    <vt:vector size="93" baseType="lpstr">
      <vt:lpstr>Arial</vt:lpstr>
      <vt:lpstr>宋体</vt:lpstr>
      <vt:lpstr>Wingdings</vt:lpstr>
      <vt:lpstr>Bookman Old Style</vt:lpstr>
      <vt:lpstr>Times New Roman</vt:lpstr>
      <vt:lpstr>楷体_GB2312</vt:lpstr>
      <vt:lpstr>新宋体</vt:lpstr>
      <vt:lpstr>黑体</vt:lpstr>
      <vt:lpstr>微软雅黑</vt:lpstr>
      <vt:lpstr>Arial Unicode MS</vt:lpstr>
      <vt:lpstr>Symbol</vt:lpstr>
      <vt:lpstr>华文彩云</vt:lpstr>
      <vt:lpstr>默认设计模板</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rj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rj</dc:creator>
  <cp:lastModifiedBy>金洪英</cp:lastModifiedBy>
  <cp:revision>196</cp:revision>
  <dcterms:created xsi:type="dcterms:W3CDTF">2002-12-31T15:02:00Z</dcterms:created>
  <dcterms:modified xsi:type="dcterms:W3CDTF">2020-12-24T10:52:54Z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