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9" r:id="rId4"/>
  </p:sldMasterIdLst>
  <p:notesMasterIdLst>
    <p:notesMasterId r:id="rId17"/>
  </p:notesMasterIdLst>
  <p:sldIdLst>
    <p:sldId id="257" r:id="rId5"/>
    <p:sldId id="258" r:id="rId6"/>
    <p:sldId id="259" r:id="rId7"/>
    <p:sldId id="260" r:id="rId8"/>
    <p:sldId id="261" r:id="rId9"/>
    <p:sldId id="276" r:id="rId10"/>
    <p:sldId id="277" r:id="rId11"/>
    <p:sldId id="265" r:id="rId12"/>
    <p:sldId id="274" r:id="rId13"/>
    <p:sldId id="275" r:id="rId14"/>
    <p:sldId id="273" r:id="rId15"/>
    <p:sldId id="272" r:id="rId16"/>
  </p:sldIdLst>
  <p:sldSz cx="9144000" cy="5143500" type="screen16x9"/>
  <p:notesSz cx="6858000" cy="9144000"/>
  <p:embeddedFontLs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F41DF-0A73-4A40-98DB-5D331EF61E9E}" v="30" dt="2021-10-01T11:41:56.292"/>
    <p1510:client id="{97825F25-526F-4F2E-8EF3-42150A0F1ADD}" v="7" dt="2021-10-05T04:54:04.732"/>
  </p1510:revLst>
</p1510:revInfo>
</file>

<file path=ppt/tableStyles.xml><?xml version="1.0" encoding="utf-8"?>
<a:tblStyleLst xmlns:a="http://schemas.openxmlformats.org/drawingml/2006/main" def="{37D83386-13FC-43DB-8499-5F42DD60CBE9}">
  <a:tblStyle styleId="{37D83386-13FC-43DB-8499-5F42DD60CB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532" autoAdjust="0"/>
  </p:normalViewPr>
  <p:slideViewPr>
    <p:cSldViewPr snapToGrid="0">
      <p:cViewPr varScale="1">
        <p:scale>
          <a:sx n="153" d="100"/>
          <a:sy n="153" d="100"/>
        </p:scale>
        <p:origin x="414"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TKAR SAWAN" userId="S::72035940g@rmdssoe365.onmicrosoft.com::ffe1a3d5-3d60-4201-bc11-3b752171c75a" providerId="AD" clId="Web-{413F41DF-0A73-4A40-98DB-5D331EF61E9E}"/>
    <pc:docChg chg="modSld">
      <pc:chgData name="NIHATKAR SAWAN" userId="S::72035940g@rmdssoe365.onmicrosoft.com::ffe1a3d5-3d60-4201-bc11-3b752171c75a" providerId="AD" clId="Web-{413F41DF-0A73-4A40-98DB-5D331EF61E9E}" dt="2021-10-01T11:41:56.292" v="19" actId="1076"/>
      <pc:docMkLst>
        <pc:docMk/>
      </pc:docMkLst>
      <pc:sldChg chg="modSp">
        <pc:chgData name="NIHATKAR SAWAN" userId="S::72035940g@rmdssoe365.onmicrosoft.com::ffe1a3d5-3d60-4201-bc11-3b752171c75a" providerId="AD" clId="Web-{413F41DF-0A73-4A40-98DB-5D331EF61E9E}" dt="2021-10-01T11:41:56.292" v="19" actId="1076"/>
        <pc:sldMkLst>
          <pc:docMk/>
          <pc:sldMk cId="0" sldId="257"/>
        </pc:sldMkLst>
        <pc:spChg chg="mod">
          <ac:chgData name="NIHATKAR SAWAN" userId="S::72035940g@rmdssoe365.onmicrosoft.com::ffe1a3d5-3d60-4201-bc11-3b752171c75a" providerId="AD" clId="Web-{413F41DF-0A73-4A40-98DB-5D331EF61E9E}" dt="2021-10-01T11:41:19.275" v="14" actId="20577"/>
          <ac:spMkLst>
            <pc:docMk/>
            <pc:sldMk cId="0" sldId="257"/>
            <ac:spMk id="78" creationId="{00000000-0000-0000-0000-000000000000}"/>
          </ac:spMkLst>
        </pc:spChg>
        <pc:spChg chg="mod">
          <ac:chgData name="NIHATKAR SAWAN" userId="S::72035940g@rmdssoe365.onmicrosoft.com::ffe1a3d5-3d60-4201-bc11-3b752171c75a" providerId="AD" clId="Web-{413F41DF-0A73-4A40-98DB-5D331EF61E9E}" dt="2021-10-01T10:28:06.146" v="7" actId="20577"/>
          <ac:spMkLst>
            <pc:docMk/>
            <pc:sldMk cId="0" sldId="257"/>
            <ac:spMk id="81" creationId="{00000000-0000-0000-0000-000000000000}"/>
          </ac:spMkLst>
        </pc:spChg>
        <pc:picChg chg="mod">
          <ac:chgData name="NIHATKAR SAWAN" userId="S::72035940g@rmdssoe365.onmicrosoft.com::ffe1a3d5-3d60-4201-bc11-3b752171c75a" providerId="AD" clId="Web-{413F41DF-0A73-4A40-98DB-5D331EF61E9E}" dt="2021-10-01T11:41:56.292" v="19" actId="1076"/>
          <ac:picMkLst>
            <pc:docMk/>
            <pc:sldMk cId="0" sldId="257"/>
            <ac:picMk id="82" creationId="{00000000-0000-0000-0000-000000000000}"/>
          </ac:picMkLst>
        </pc:picChg>
      </pc:sldChg>
      <pc:sldChg chg="modSp">
        <pc:chgData name="NIHATKAR SAWAN" userId="S::72035940g@rmdssoe365.onmicrosoft.com::ffe1a3d5-3d60-4201-bc11-3b752171c75a" providerId="AD" clId="Web-{413F41DF-0A73-4A40-98DB-5D331EF61E9E}" dt="2021-10-01T11:40:25.680" v="9" actId="14100"/>
        <pc:sldMkLst>
          <pc:docMk/>
          <pc:sldMk cId="0" sldId="258"/>
        </pc:sldMkLst>
        <pc:spChg chg="mod">
          <ac:chgData name="NIHATKAR SAWAN" userId="S::72035940g@rmdssoe365.onmicrosoft.com::ffe1a3d5-3d60-4201-bc11-3b752171c75a" providerId="AD" clId="Web-{413F41DF-0A73-4A40-98DB-5D331EF61E9E}" dt="2021-10-01T11:40:25.680" v="9" actId="14100"/>
          <ac:spMkLst>
            <pc:docMk/>
            <pc:sldMk cId="0" sldId="258"/>
            <ac:spMk id="88" creationId="{00000000-0000-0000-0000-000000000000}"/>
          </ac:spMkLst>
        </pc:spChg>
      </pc:sldChg>
    </pc:docChg>
  </pc:docChgLst>
  <pc:docChgLst>
    <pc:chgData name="JADHAV PUSHPDANT" userId="S::20107688@rmdssoe365.onmicrosoft.com::4c91f0c5-6d2b-435a-a2cf-bd9a5b79f36d" providerId="AD" clId="Web-{97825F25-526F-4F2E-8EF3-42150A0F1ADD}"/>
    <pc:docChg chg="modSld">
      <pc:chgData name="JADHAV PUSHPDANT" userId="S::20107688@rmdssoe365.onmicrosoft.com::4c91f0c5-6d2b-435a-a2cf-bd9a5b79f36d" providerId="AD" clId="Web-{97825F25-526F-4F2E-8EF3-42150A0F1ADD}" dt="2021-10-05T04:54:04.732" v="6" actId="1076"/>
      <pc:docMkLst>
        <pc:docMk/>
      </pc:docMkLst>
      <pc:sldChg chg="modSp">
        <pc:chgData name="JADHAV PUSHPDANT" userId="S::20107688@rmdssoe365.onmicrosoft.com::4c91f0c5-6d2b-435a-a2cf-bd9a5b79f36d" providerId="AD" clId="Web-{97825F25-526F-4F2E-8EF3-42150A0F1ADD}" dt="2021-10-05T04:28:51.473" v="4" actId="1076"/>
        <pc:sldMkLst>
          <pc:docMk/>
          <pc:sldMk cId="0" sldId="257"/>
        </pc:sldMkLst>
        <pc:spChg chg="mod">
          <ac:chgData name="JADHAV PUSHPDANT" userId="S::20107688@rmdssoe365.onmicrosoft.com::4c91f0c5-6d2b-435a-a2cf-bd9a5b79f36d" providerId="AD" clId="Web-{97825F25-526F-4F2E-8EF3-42150A0F1ADD}" dt="2021-10-05T04:00:45.644" v="2" actId="1076"/>
          <ac:spMkLst>
            <pc:docMk/>
            <pc:sldMk cId="0" sldId="257"/>
            <ac:spMk id="80" creationId="{00000000-0000-0000-0000-000000000000}"/>
          </ac:spMkLst>
        </pc:spChg>
        <pc:spChg chg="mod">
          <ac:chgData name="JADHAV PUSHPDANT" userId="S::20107688@rmdssoe365.onmicrosoft.com::4c91f0c5-6d2b-435a-a2cf-bd9a5b79f36d" providerId="AD" clId="Web-{97825F25-526F-4F2E-8EF3-42150A0F1ADD}" dt="2021-10-05T04:28:51.473" v="4" actId="1076"/>
          <ac:spMkLst>
            <pc:docMk/>
            <pc:sldMk cId="0" sldId="257"/>
            <ac:spMk id="81" creationId="{00000000-0000-0000-0000-000000000000}"/>
          </ac:spMkLst>
        </pc:spChg>
        <pc:picChg chg="mod">
          <ac:chgData name="JADHAV PUSHPDANT" userId="S::20107688@rmdssoe365.onmicrosoft.com::4c91f0c5-6d2b-435a-a2cf-bd9a5b79f36d" providerId="AD" clId="Web-{97825F25-526F-4F2E-8EF3-42150A0F1ADD}" dt="2021-10-05T04:04:35.415" v="3" actId="1076"/>
          <ac:picMkLst>
            <pc:docMk/>
            <pc:sldMk cId="0" sldId="257"/>
            <ac:picMk id="82" creationId="{00000000-0000-0000-0000-000000000000}"/>
          </ac:picMkLst>
        </pc:picChg>
      </pc:sldChg>
      <pc:sldChg chg="modSp">
        <pc:chgData name="JADHAV PUSHPDANT" userId="S::20107688@rmdssoe365.onmicrosoft.com::4c91f0c5-6d2b-435a-a2cf-bd9a5b79f36d" providerId="AD" clId="Web-{97825F25-526F-4F2E-8EF3-42150A0F1ADD}" dt="2021-10-05T04:54:04.732" v="6" actId="1076"/>
        <pc:sldMkLst>
          <pc:docMk/>
          <pc:sldMk cId="0" sldId="262"/>
        </pc:sldMkLst>
        <pc:spChg chg="mod">
          <ac:chgData name="JADHAV PUSHPDANT" userId="S::20107688@rmdssoe365.onmicrosoft.com::4c91f0c5-6d2b-435a-a2cf-bd9a5b79f36d" providerId="AD" clId="Web-{97825F25-526F-4F2E-8EF3-42150A0F1ADD}" dt="2021-10-05T04:54:04.732" v="6" actId="1076"/>
          <ac:spMkLst>
            <pc:docMk/>
            <pc:sldMk cId="0" sldId="262"/>
            <ac:spMk id="1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325913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a62970c0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62970c0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739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a62970c0b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a62970c0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083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a62970c0b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a62970c0b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479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a62970c0b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ca62970c0b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03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a673cf7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a673cf7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52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a62970c0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a62970c0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6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a62970c0b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a62970c0b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91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a62970c0b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a62970c0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97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71A6C259-B808-75DA-23F4-57D4E7CF0FCD}"/>
            </a:ext>
          </a:extLst>
        </p:cNvPr>
        <p:cNvGrpSpPr/>
        <p:nvPr/>
      </p:nvGrpSpPr>
      <p:grpSpPr>
        <a:xfrm>
          <a:off x="0" y="0"/>
          <a:ext cx="0" cy="0"/>
          <a:chOff x="0" y="0"/>
          <a:chExt cx="0" cy="0"/>
        </a:xfrm>
      </p:grpSpPr>
      <p:sp>
        <p:nvSpPr>
          <p:cNvPr id="108" name="Google Shape;108;gca62970c0b_2_47:notes">
            <a:extLst>
              <a:ext uri="{FF2B5EF4-FFF2-40B4-BE49-F238E27FC236}">
                <a16:creationId xmlns:a16="http://schemas.microsoft.com/office/drawing/2014/main" id="{0CC6A31C-B687-3284-A4B6-D6E3387214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a62970c0b_2_47:notes">
            <a:extLst>
              <a:ext uri="{FF2B5EF4-FFF2-40B4-BE49-F238E27FC236}">
                <a16:creationId xmlns:a16="http://schemas.microsoft.com/office/drawing/2014/main" id="{6F004026-AE73-DAF1-5728-EC4350AF3B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044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DD5C3EFD-CD3B-C283-0ADB-F83D25905E71}"/>
            </a:ext>
          </a:extLst>
        </p:cNvPr>
        <p:cNvGrpSpPr/>
        <p:nvPr/>
      </p:nvGrpSpPr>
      <p:grpSpPr>
        <a:xfrm>
          <a:off x="0" y="0"/>
          <a:ext cx="0" cy="0"/>
          <a:chOff x="0" y="0"/>
          <a:chExt cx="0" cy="0"/>
        </a:xfrm>
      </p:grpSpPr>
      <p:sp>
        <p:nvSpPr>
          <p:cNvPr id="108" name="Google Shape;108;gca62970c0b_2_47:notes">
            <a:extLst>
              <a:ext uri="{FF2B5EF4-FFF2-40B4-BE49-F238E27FC236}">
                <a16:creationId xmlns:a16="http://schemas.microsoft.com/office/drawing/2014/main" id="{FA14F168-4FFB-1BF7-971E-379C4B51F8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a62970c0b_2_47:notes">
            <a:extLst>
              <a:ext uri="{FF2B5EF4-FFF2-40B4-BE49-F238E27FC236}">
                <a16:creationId xmlns:a16="http://schemas.microsoft.com/office/drawing/2014/main" id="{C514189E-E600-85AE-0754-BF21380B1B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04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a62970c0b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a62970c0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485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a62970c0b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a62970c0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28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672546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541396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5351673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613843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84688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4267065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874420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637751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58"/>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3200"/>
              <a:buNone/>
              <a:defRPr sz="3200" b="1">
                <a:solidFill>
                  <a:srgbClr val="FFFFFF"/>
                </a:solidFill>
              </a:defRPr>
            </a:lvl1pPr>
            <a:lvl2pPr lvl="1" algn="l" rtl="0">
              <a:lnSpc>
                <a:spcPct val="100000"/>
              </a:lnSpc>
              <a:spcBef>
                <a:spcPts val="0"/>
              </a:spcBef>
              <a:spcAft>
                <a:spcPts val="0"/>
              </a:spcAft>
              <a:buClr>
                <a:srgbClr val="FFFFFF"/>
              </a:buClr>
              <a:buSzPts val="3200"/>
              <a:buNone/>
              <a:defRPr sz="3200" b="1">
                <a:solidFill>
                  <a:srgbClr val="FFFFFF"/>
                </a:solidFill>
              </a:defRPr>
            </a:lvl2pPr>
            <a:lvl3pPr lvl="2" algn="l" rtl="0">
              <a:lnSpc>
                <a:spcPct val="100000"/>
              </a:lnSpc>
              <a:spcBef>
                <a:spcPts val="0"/>
              </a:spcBef>
              <a:spcAft>
                <a:spcPts val="0"/>
              </a:spcAft>
              <a:buClr>
                <a:srgbClr val="FFFFFF"/>
              </a:buClr>
              <a:buSzPts val="3200"/>
              <a:buNone/>
              <a:defRPr sz="3200" b="1">
                <a:solidFill>
                  <a:srgbClr val="FFFFFF"/>
                </a:solidFill>
              </a:defRPr>
            </a:lvl3pPr>
            <a:lvl4pPr lvl="3" algn="l" rtl="0">
              <a:lnSpc>
                <a:spcPct val="100000"/>
              </a:lnSpc>
              <a:spcBef>
                <a:spcPts val="0"/>
              </a:spcBef>
              <a:spcAft>
                <a:spcPts val="0"/>
              </a:spcAft>
              <a:buClr>
                <a:srgbClr val="FFFFFF"/>
              </a:buClr>
              <a:buSzPts val="3200"/>
              <a:buNone/>
              <a:defRPr sz="3200" b="1">
                <a:solidFill>
                  <a:srgbClr val="FFFFFF"/>
                </a:solidFill>
              </a:defRPr>
            </a:lvl4pPr>
            <a:lvl5pPr lvl="4" algn="l" rtl="0">
              <a:lnSpc>
                <a:spcPct val="100000"/>
              </a:lnSpc>
              <a:spcBef>
                <a:spcPts val="0"/>
              </a:spcBef>
              <a:spcAft>
                <a:spcPts val="0"/>
              </a:spcAft>
              <a:buClr>
                <a:srgbClr val="FFFFFF"/>
              </a:buClr>
              <a:buSzPts val="3200"/>
              <a:buNone/>
              <a:defRPr sz="3200" b="1">
                <a:solidFill>
                  <a:srgbClr val="FFFFFF"/>
                </a:solidFill>
              </a:defRPr>
            </a:lvl5pPr>
            <a:lvl6pPr lvl="5" algn="l" rtl="0">
              <a:lnSpc>
                <a:spcPct val="100000"/>
              </a:lnSpc>
              <a:spcBef>
                <a:spcPts val="0"/>
              </a:spcBef>
              <a:spcAft>
                <a:spcPts val="0"/>
              </a:spcAft>
              <a:buClr>
                <a:srgbClr val="FFFFFF"/>
              </a:buClr>
              <a:buSzPts val="3200"/>
              <a:buNone/>
              <a:defRPr sz="3200" b="1">
                <a:solidFill>
                  <a:srgbClr val="FFFFFF"/>
                </a:solidFill>
              </a:defRPr>
            </a:lvl6pPr>
            <a:lvl7pPr lvl="6" algn="l" rtl="0">
              <a:lnSpc>
                <a:spcPct val="100000"/>
              </a:lnSpc>
              <a:spcBef>
                <a:spcPts val="0"/>
              </a:spcBef>
              <a:spcAft>
                <a:spcPts val="0"/>
              </a:spcAft>
              <a:buClr>
                <a:srgbClr val="FFFFFF"/>
              </a:buClr>
              <a:buSzPts val="3200"/>
              <a:buNone/>
              <a:defRPr sz="3200" b="1">
                <a:solidFill>
                  <a:srgbClr val="FFFFFF"/>
                </a:solidFill>
              </a:defRPr>
            </a:lvl7pPr>
            <a:lvl8pPr lvl="7" algn="l" rtl="0">
              <a:lnSpc>
                <a:spcPct val="100000"/>
              </a:lnSpc>
              <a:spcBef>
                <a:spcPts val="0"/>
              </a:spcBef>
              <a:spcAft>
                <a:spcPts val="0"/>
              </a:spcAft>
              <a:buClr>
                <a:srgbClr val="FFFFFF"/>
              </a:buClr>
              <a:buSzPts val="3200"/>
              <a:buNone/>
              <a:defRPr sz="3200" b="1">
                <a:solidFill>
                  <a:srgbClr val="FFFFFF"/>
                </a:solidFill>
              </a:defRPr>
            </a:lvl8pPr>
            <a:lvl9pPr lvl="8" algn="l" rtl="0">
              <a:lnSpc>
                <a:spcPct val="100000"/>
              </a:lnSpc>
              <a:spcBef>
                <a:spcPts val="0"/>
              </a:spcBef>
              <a:spcAft>
                <a:spcPts val="0"/>
              </a:spcAft>
              <a:buClr>
                <a:srgbClr val="FFFFFF"/>
              </a:buClr>
              <a:buSzPts val="3200"/>
              <a:buNone/>
              <a:defRPr sz="3200" b="1">
                <a:solidFill>
                  <a:srgbClr val="FFFFFF"/>
                </a:solidFill>
              </a:defRPr>
            </a:lvl9pPr>
          </a:lstStyle>
          <a:p>
            <a:endParaRPr/>
          </a:p>
        </p:txBody>
      </p:sp>
      <p:sp>
        <p:nvSpPr>
          <p:cNvPr id="65" name="Google Shape;65;p14"/>
          <p:cNvSpPr txBox="1">
            <a:spLocks noGrp="1"/>
          </p:cNvSpPr>
          <p:nvPr>
            <p:ph type="body" idx="1"/>
          </p:nvPr>
        </p:nvSpPr>
        <p:spPr>
          <a:xfrm>
            <a:off x="311700" y="1152475"/>
            <a:ext cx="4302000" cy="3223800"/>
          </a:xfrm>
          <a:prstGeom prst="rect">
            <a:avLst/>
          </a:prstGeom>
          <a:noFill/>
        </p:spPr>
        <p:txBody>
          <a:bodyPr spcFirstLastPara="1" wrap="square" lIns="91425" tIns="91425" rIns="91425" bIns="91425" anchor="t" anchorCtr="0">
            <a:normAutofit/>
          </a:bodyPr>
          <a:lstStyle>
            <a:lvl1pPr marL="457200" lvl="0" indent="-330200" algn="l" rtl="0">
              <a:lnSpc>
                <a:spcPct val="115000"/>
              </a:lnSpc>
              <a:spcBef>
                <a:spcPts val="0"/>
              </a:spcBef>
              <a:spcAft>
                <a:spcPts val="0"/>
              </a:spcAft>
              <a:buClr>
                <a:srgbClr val="FFFFFF"/>
              </a:buClr>
              <a:buSzPts val="1600"/>
              <a:buChar char="●"/>
              <a:defRPr sz="1600">
                <a:solidFill>
                  <a:srgbClr val="FFFFFF"/>
                </a:solidFill>
              </a:defRPr>
            </a:lvl1pPr>
            <a:lvl2pPr marL="914400" lvl="1" indent="-317500" algn="l" rtl="0">
              <a:lnSpc>
                <a:spcPct val="115000"/>
              </a:lnSpc>
              <a:spcBef>
                <a:spcPts val="0"/>
              </a:spcBef>
              <a:spcAft>
                <a:spcPts val="0"/>
              </a:spcAft>
              <a:buClr>
                <a:srgbClr val="FFFFFF"/>
              </a:buClr>
              <a:buSzPts val="1400"/>
              <a:buChar char="○"/>
              <a:defRPr sz="1400">
                <a:solidFill>
                  <a:srgbClr val="FFFFFF"/>
                </a:solidFill>
              </a:defRPr>
            </a:lvl2pPr>
            <a:lvl3pPr marL="1371600" lvl="2" indent="-317500" algn="l" rtl="0">
              <a:lnSpc>
                <a:spcPct val="115000"/>
              </a:lnSpc>
              <a:spcBef>
                <a:spcPts val="0"/>
              </a:spcBef>
              <a:spcAft>
                <a:spcPts val="0"/>
              </a:spcAft>
              <a:buClr>
                <a:srgbClr val="FFFFFF"/>
              </a:buClr>
              <a:buSzPts val="1400"/>
              <a:buChar char="■"/>
              <a:defRPr sz="1400">
                <a:solidFill>
                  <a:srgbClr val="FFFFFF"/>
                </a:solidFill>
              </a:defRPr>
            </a:lvl3pPr>
            <a:lvl4pPr marL="1828800" lvl="3" indent="-317500" algn="l" rtl="0">
              <a:lnSpc>
                <a:spcPct val="115000"/>
              </a:lnSpc>
              <a:spcBef>
                <a:spcPts val="0"/>
              </a:spcBef>
              <a:spcAft>
                <a:spcPts val="0"/>
              </a:spcAft>
              <a:buClr>
                <a:srgbClr val="FFFFFF"/>
              </a:buClr>
              <a:buSzPts val="1400"/>
              <a:buChar char="●"/>
              <a:defRPr sz="1400">
                <a:solidFill>
                  <a:srgbClr val="FFFFFF"/>
                </a:solidFill>
              </a:defRPr>
            </a:lvl4pPr>
            <a:lvl5pPr marL="2286000" lvl="4" indent="-317500" algn="l" rtl="0">
              <a:lnSpc>
                <a:spcPct val="115000"/>
              </a:lnSpc>
              <a:spcBef>
                <a:spcPts val="0"/>
              </a:spcBef>
              <a:spcAft>
                <a:spcPts val="0"/>
              </a:spcAft>
              <a:buClr>
                <a:srgbClr val="FFFFFF"/>
              </a:buClr>
              <a:buSzPts val="1400"/>
              <a:buChar char="○"/>
              <a:defRPr sz="1400">
                <a:solidFill>
                  <a:srgbClr val="FFFFFF"/>
                </a:solidFill>
              </a:defRPr>
            </a:lvl5pPr>
            <a:lvl6pPr marL="2743200" lvl="5" indent="-317500" algn="l" rtl="0">
              <a:lnSpc>
                <a:spcPct val="115000"/>
              </a:lnSpc>
              <a:spcBef>
                <a:spcPts val="0"/>
              </a:spcBef>
              <a:spcAft>
                <a:spcPts val="0"/>
              </a:spcAft>
              <a:buClr>
                <a:srgbClr val="FFFFFF"/>
              </a:buClr>
              <a:buSzPts val="1400"/>
              <a:buChar char="■"/>
              <a:defRPr sz="1400">
                <a:solidFill>
                  <a:srgbClr val="FFFFFF"/>
                </a:solidFill>
              </a:defRPr>
            </a:lvl6pPr>
            <a:lvl7pPr marL="3200400" lvl="6" indent="-317500" algn="l" rtl="0">
              <a:lnSpc>
                <a:spcPct val="115000"/>
              </a:lnSpc>
              <a:spcBef>
                <a:spcPts val="0"/>
              </a:spcBef>
              <a:spcAft>
                <a:spcPts val="0"/>
              </a:spcAft>
              <a:buClr>
                <a:srgbClr val="FFFFFF"/>
              </a:buClr>
              <a:buSzPts val="1400"/>
              <a:buChar char="●"/>
              <a:defRPr sz="1400">
                <a:solidFill>
                  <a:srgbClr val="FFFFFF"/>
                </a:solidFill>
              </a:defRPr>
            </a:lvl7pPr>
            <a:lvl8pPr marL="3657600" lvl="7" indent="-317500" algn="l" rtl="0">
              <a:lnSpc>
                <a:spcPct val="115000"/>
              </a:lnSpc>
              <a:spcBef>
                <a:spcPts val="0"/>
              </a:spcBef>
              <a:spcAft>
                <a:spcPts val="0"/>
              </a:spcAft>
              <a:buClr>
                <a:srgbClr val="FFFFFF"/>
              </a:buClr>
              <a:buSzPts val="1400"/>
              <a:buChar char="○"/>
              <a:defRPr sz="1400">
                <a:solidFill>
                  <a:srgbClr val="FFFFFF"/>
                </a:solidFill>
              </a:defRPr>
            </a:lvl8pPr>
            <a:lvl9pPr marL="4114800" lvl="8" indent="-317500" algn="l" rtl="0">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66" name="Google Shape;66;p14"/>
          <p:cNvSpPr txBox="1">
            <a:spLocks noGrp="1"/>
          </p:cNvSpPr>
          <p:nvPr>
            <p:ph type="body" idx="2"/>
          </p:nvPr>
        </p:nvSpPr>
        <p:spPr>
          <a:xfrm>
            <a:off x="4719123" y="1152475"/>
            <a:ext cx="4302000" cy="3223800"/>
          </a:xfrm>
          <a:prstGeom prst="rect">
            <a:avLst/>
          </a:prstGeom>
          <a:noFill/>
        </p:spPr>
        <p:txBody>
          <a:bodyPr spcFirstLastPara="1" wrap="square" lIns="91425" tIns="91425" rIns="91425" bIns="91425" anchor="t" anchorCtr="0">
            <a:normAutofit/>
          </a:bodyPr>
          <a:lstStyle>
            <a:lvl1pPr marL="457200" lvl="0" indent="-330200" algn="l" rtl="0">
              <a:lnSpc>
                <a:spcPct val="115000"/>
              </a:lnSpc>
              <a:spcBef>
                <a:spcPts val="0"/>
              </a:spcBef>
              <a:spcAft>
                <a:spcPts val="0"/>
              </a:spcAft>
              <a:buClr>
                <a:srgbClr val="FFFFFF"/>
              </a:buClr>
              <a:buSzPts val="1600"/>
              <a:buChar char="●"/>
              <a:defRPr sz="1600">
                <a:solidFill>
                  <a:srgbClr val="FFFFFF"/>
                </a:solidFill>
              </a:defRPr>
            </a:lvl1pPr>
            <a:lvl2pPr marL="914400" lvl="1" indent="-317500" algn="l" rtl="0">
              <a:lnSpc>
                <a:spcPct val="115000"/>
              </a:lnSpc>
              <a:spcBef>
                <a:spcPts val="0"/>
              </a:spcBef>
              <a:spcAft>
                <a:spcPts val="0"/>
              </a:spcAft>
              <a:buClr>
                <a:srgbClr val="FFFFFF"/>
              </a:buClr>
              <a:buSzPts val="1400"/>
              <a:buChar char="○"/>
              <a:defRPr sz="1400">
                <a:solidFill>
                  <a:srgbClr val="FFFFFF"/>
                </a:solidFill>
              </a:defRPr>
            </a:lvl2pPr>
            <a:lvl3pPr marL="1371600" lvl="2" indent="-317500" algn="l" rtl="0">
              <a:lnSpc>
                <a:spcPct val="115000"/>
              </a:lnSpc>
              <a:spcBef>
                <a:spcPts val="0"/>
              </a:spcBef>
              <a:spcAft>
                <a:spcPts val="0"/>
              </a:spcAft>
              <a:buClr>
                <a:srgbClr val="FFFFFF"/>
              </a:buClr>
              <a:buSzPts val="1400"/>
              <a:buChar char="■"/>
              <a:defRPr sz="1400">
                <a:solidFill>
                  <a:srgbClr val="FFFFFF"/>
                </a:solidFill>
              </a:defRPr>
            </a:lvl3pPr>
            <a:lvl4pPr marL="1828800" lvl="3" indent="-317500" algn="l" rtl="0">
              <a:lnSpc>
                <a:spcPct val="115000"/>
              </a:lnSpc>
              <a:spcBef>
                <a:spcPts val="0"/>
              </a:spcBef>
              <a:spcAft>
                <a:spcPts val="0"/>
              </a:spcAft>
              <a:buClr>
                <a:srgbClr val="FFFFFF"/>
              </a:buClr>
              <a:buSzPts val="1400"/>
              <a:buChar char="●"/>
              <a:defRPr sz="1400">
                <a:solidFill>
                  <a:srgbClr val="FFFFFF"/>
                </a:solidFill>
              </a:defRPr>
            </a:lvl4pPr>
            <a:lvl5pPr marL="2286000" lvl="4" indent="-317500" algn="l" rtl="0">
              <a:lnSpc>
                <a:spcPct val="115000"/>
              </a:lnSpc>
              <a:spcBef>
                <a:spcPts val="0"/>
              </a:spcBef>
              <a:spcAft>
                <a:spcPts val="0"/>
              </a:spcAft>
              <a:buClr>
                <a:srgbClr val="FFFFFF"/>
              </a:buClr>
              <a:buSzPts val="1400"/>
              <a:buChar char="○"/>
              <a:defRPr sz="1400">
                <a:solidFill>
                  <a:srgbClr val="FFFFFF"/>
                </a:solidFill>
              </a:defRPr>
            </a:lvl5pPr>
            <a:lvl6pPr marL="2743200" lvl="5" indent="-317500" algn="l" rtl="0">
              <a:lnSpc>
                <a:spcPct val="115000"/>
              </a:lnSpc>
              <a:spcBef>
                <a:spcPts val="0"/>
              </a:spcBef>
              <a:spcAft>
                <a:spcPts val="0"/>
              </a:spcAft>
              <a:buClr>
                <a:srgbClr val="FFFFFF"/>
              </a:buClr>
              <a:buSzPts val="1400"/>
              <a:buChar char="■"/>
              <a:defRPr sz="1400">
                <a:solidFill>
                  <a:srgbClr val="FFFFFF"/>
                </a:solidFill>
              </a:defRPr>
            </a:lvl6pPr>
            <a:lvl7pPr marL="3200400" lvl="6" indent="-317500" algn="l" rtl="0">
              <a:lnSpc>
                <a:spcPct val="115000"/>
              </a:lnSpc>
              <a:spcBef>
                <a:spcPts val="0"/>
              </a:spcBef>
              <a:spcAft>
                <a:spcPts val="0"/>
              </a:spcAft>
              <a:buClr>
                <a:srgbClr val="FFFFFF"/>
              </a:buClr>
              <a:buSzPts val="1400"/>
              <a:buChar char="●"/>
              <a:defRPr sz="1400">
                <a:solidFill>
                  <a:srgbClr val="FFFFFF"/>
                </a:solidFill>
              </a:defRPr>
            </a:lvl7pPr>
            <a:lvl8pPr marL="3657600" lvl="7" indent="-317500" algn="l" rtl="0">
              <a:lnSpc>
                <a:spcPct val="115000"/>
              </a:lnSpc>
              <a:spcBef>
                <a:spcPts val="0"/>
              </a:spcBef>
              <a:spcAft>
                <a:spcPts val="0"/>
              </a:spcAft>
              <a:buClr>
                <a:srgbClr val="FFFFFF"/>
              </a:buClr>
              <a:buSzPts val="1400"/>
              <a:buChar char="○"/>
              <a:defRPr sz="1400">
                <a:solidFill>
                  <a:srgbClr val="FFFFFF"/>
                </a:solidFill>
              </a:defRPr>
            </a:lvl8pPr>
            <a:lvl9pPr marL="4114800" lvl="8" indent="-317500" algn="l" rtl="0">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67" name="Google Shape;67;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741396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596716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15982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9455488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938655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752042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9275761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610676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95434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627616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0169085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10/9/2024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100741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ar5iv.org/abs/2105.05233"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hyperlink" Target="https://ar5iv.org/abs/2212.07501" TargetMode="External"/><Relationship Id="rId5" Type="http://schemas.openxmlformats.org/officeDocument/2006/relationships/hyperlink" Target="https://huggingface.co/papers/2204.06125" TargetMode="External"/><Relationship Id="rId4" Type="http://schemas.openxmlformats.org/officeDocument/2006/relationships/hyperlink" Target="https://proceedings.neurips.cc/paper/2021/hash/49ad23d1ec9fa4bd8d77d02681df5cfa-Abstract.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ar5iv.org/abs/2105.05233"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hyperlink" Target="https://ar5iv.org/abs/2212.07501" TargetMode="External"/><Relationship Id="rId5" Type="http://schemas.openxmlformats.org/officeDocument/2006/relationships/hyperlink" Target="https://huggingface.co/papers/2204.06125" TargetMode="External"/><Relationship Id="rId4" Type="http://schemas.openxmlformats.org/officeDocument/2006/relationships/hyperlink" Target="https://proceedings.neurips.cc/paper/2021/hash/49ad23d1ec9fa4bd8d77d02681df5cfa-Abstract.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r5iv.org/abs/2105.05233"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hyperlink" Target="https://ar5iv.org/abs/2212.07501" TargetMode="External"/><Relationship Id="rId5" Type="http://schemas.openxmlformats.org/officeDocument/2006/relationships/hyperlink" Target="https://huggingface.co/papers/2204.06125" TargetMode="External"/><Relationship Id="rId4" Type="http://schemas.openxmlformats.org/officeDocument/2006/relationships/hyperlink" Target="https://proceedings.neurips.cc/paper/2021/hash/49ad23d1ec9fa4bd8d77d02681df5cfa-Abstract.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s://ar5iv.org/abs/2105.05233"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hyperlink" Target="https://ar5iv.org/abs/2212.07501" TargetMode="External"/><Relationship Id="rId5" Type="http://schemas.openxmlformats.org/officeDocument/2006/relationships/hyperlink" Target="https://huggingface.co/papers/2204.06125" TargetMode="External"/><Relationship Id="rId4" Type="http://schemas.openxmlformats.org/officeDocument/2006/relationships/hyperlink" Target="https://proceedings.neurips.cc/paper/2021/hash/49ad23d1ec9fa4bd8d77d02681df5cfa-Abstract.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r5iv.org/abs/2105.05233"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hyperlink" Target="https://ar5iv.org/abs/2212.07501" TargetMode="External"/><Relationship Id="rId5" Type="http://schemas.openxmlformats.org/officeDocument/2006/relationships/hyperlink" Target="https://huggingface.co/papers/2204.06125" TargetMode="External"/><Relationship Id="rId4" Type="http://schemas.openxmlformats.org/officeDocument/2006/relationships/hyperlink" Target="https://proceedings.neurips.cc/paper/2021/hash/49ad23d1ec9fa4bd8d77d02681df5cfa-Abstrac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49600" y="1540800"/>
            <a:ext cx="8520600" cy="572700"/>
          </a:xfrm>
          <a:prstGeom prst="rect">
            <a:avLst/>
          </a:prstGeom>
        </p:spPr>
        <p:txBody>
          <a:bodyPr spcFirstLastPara="1" wrap="square" lIns="91425" tIns="91425" rIns="91425" bIns="91425" anchor="t" anchorCtr="0">
            <a:noAutofit/>
          </a:bodyPr>
          <a:lstStyle/>
          <a:p>
            <a:br>
              <a:rPr lang="en" sz="2400" dirty="0">
                <a:solidFill>
                  <a:srgbClr val="000000"/>
                </a:solidFill>
                <a:latin typeface="Arial"/>
                <a:ea typeface="Arial"/>
                <a:cs typeface="Arial"/>
                <a:sym typeface="Arial"/>
              </a:rPr>
            </a:br>
            <a:br>
              <a:rPr lang="en" sz="2400" dirty="0">
                <a:solidFill>
                  <a:srgbClr val="000000"/>
                </a:solidFill>
                <a:latin typeface="Arial"/>
                <a:ea typeface="Arial"/>
                <a:cs typeface="Arial"/>
                <a:sym typeface="Arial"/>
              </a:rPr>
            </a:br>
            <a:br>
              <a:rPr lang="en" sz="2400" dirty="0">
                <a:solidFill>
                  <a:srgbClr val="000000"/>
                </a:solidFill>
                <a:latin typeface="Arial"/>
                <a:ea typeface="Arial"/>
                <a:cs typeface="Arial"/>
                <a:sym typeface="Arial"/>
              </a:rPr>
            </a:br>
            <a:br>
              <a:rPr lang="en" sz="2400" dirty="0">
                <a:latin typeface="Arial"/>
                <a:ea typeface="Arial"/>
                <a:cs typeface="Arial"/>
                <a:sym typeface="Arial"/>
              </a:rPr>
            </a:br>
            <a:br>
              <a:rPr lang="en" sz="2400" dirty="0">
                <a:latin typeface="Arial"/>
                <a:ea typeface="Arial"/>
                <a:cs typeface="Arial"/>
                <a:sym typeface="Arial"/>
              </a:rPr>
            </a:br>
            <a:br>
              <a:rPr lang="en" sz="2400" dirty="0">
                <a:latin typeface="Arial"/>
                <a:ea typeface="Arial"/>
                <a:cs typeface="Arial"/>
                <a:sym typeface="Arial"/>
              </a:rPr>
            </a:br>
            <a:br>
              <a:rPr lang="en" sz="2400" dirty="0">
                <a:latin typeface="Arial"/>
                <a:ea typeface="Arial"/>
                <a:cs typeface="Arial"/>
                <a:sym typeface="Arial"/>
              </a:rPr>
            </a:br>
            <a:r>
              <a:rPr lang="en" sz="2400" dirty="0">
                <a:latin typeface="Arial"/>
                <a:ea typeface="Arial"/>
                <a:cs typeface="Arial"/>
                <a:sym typeface="Arial"/>
              </a:rPr>
              <a:t>                                              </a:t>
            </a:r>
            <a:r>
              <a:rPr lang="en" sz="1600" dirty="0">
                <a:solidFill>
                  <a:srgbClr val="000000"/>
                </a:solidFill>
                <a:latin typeface="Arial"/>
                <a:ea typeface="Arial"/>
                <a:cs typeface="Arial"/>
                <a:sym typeface="Arial"/>
              </a:rPr>
              <a:t>Presented By: Geetesh Ganesh Karjavkar (25)</a:t>
            </a:r>
            <a:br>
              <a:rPr lang="en" sz="1600" dirty="0">
                <a:solidFill>
                  <a:srgbClr val="000000"/>
                </a:solidFill>
                <a:latin typeface="Arial"/>
                <a:ea typeface="Arial"/>
                <a:cs typeface="Arial"/>
                <a:sym typeface="Arial"/>
              </a:rPr>
            </a:br>
            <a:r>
              <a:rPr lang="en" sz="1600" dirty="0">
                <a:solidFill>
                  <a:srgbClr val="000000"/>
                </a:solidFill>
                <a:latin typeface="Arial"/>
                <a:ea typeface="Arial"/>
                <a:cs typeface="Arial"/>
                <a:sym typeface="Arial"/>
              </a:rPr>
              <a:t>																						 (TE I.T)</a:t>
            </a:r>
            <a:endParaRPr sz="1600" dirty="0">
              <a:solidFill>
                <a:srgbClr val="000000"/>
              </a:solidFill>
              <a:latin typeface="Arial"/>
              <a:ea typeface="Arial"/>
              <a:cs typeface="Arial"/>
              <a:sym typeface="Arial"/>
            </a:endParaRPr>
          </a:p>
        </p:txBody>
      </p:sp>
      <p:sp>
        <p:nvSpPr>
          <p:cNvPr id="3" name="Text Placeholder 2"/>
          <p:cNvSpPr>
            <a:spLocks noGrp="1"/>
          </p:cNvSpPr>
          <p:nvPr>
            <p:ph type="body" idx="1"/>
          </p:nvPr>
        </p:nvSpPr>
        <p:spPr>
          <a:xfrm>
            <a:off x="311700" y="4267199"/>
            <a:ext cx="4302000" cy="109075"/>
          </a:xfrm>
        </p:spPr>
        <p:txBody>
          <a:bodyPr>
            <a:normAutofit fontScale="25000" lnSpcReduction="20000"/>
          </a:bodyPr>
          <a:lstStyle/>
          <a:p>
            <a:endParaRPr lang="en-US" dirty="0"/>
          </a:p>
          <a:p>
            <a:endParaRPr lang="en-US" dirty="0"/>
          </a:p>
          <a:p>
            <a:endParaRPr lang="en-US" dirty="0"/>
          </a:p>
          <a:p>
            <a:endParaRPr lang="en-US" dirty="0"/>
          </a:p>
          <a:p>
            <a:endParaRPr lang="en-IN" dirty="0"/>
          </a:p>
        </p:txBody>
      </p:sp>
      <p:sp>
        <p:nvSpPr>
          <p:cNvPr id="80" name="Google Shape;80;p16"/>
          <p:cNvSpPr txBox="1">
            <a:spLocks noGrp="1"/>
          </p:cNvSpPr>
          <p:nvPr>
            <p:ph type="body" idx="2"/>
          </p:nvPr>
        </p:nvSpPr>
        <p:spPr>
          <a:xfrm>
            <a:off x="1566397" y="223884"/>
            <a:ext cx="7198500" cy="2769959"/>
          </a:xfrm>
          <a:prstGeom prst="rect">
            <a:avLst/>
          </a:prstGeom>
        </p:spPr>
        <p:txBody>
          <a:bodyPr spcFirstLastPara="1" wrap="square" lIns="91425" tIns="91425" rIns="91425" bIns="91425" anchor="t" anchorCtr="0">
            <a:spAutoFit/>
          </a:bodyPr>
          <a:lstStyle/>
          <a:p>
            <a:pPr marL="0" indent="0" algn="ctr">
              <a:lnSpc>
                <a:spcPct val="100000"/>
              </a:lnSpc>
              <a:buNone/>
            </a:pPr>
            <a:r>
              <a:rPr lang="en-US" b="1" dirty="0">
                <a:solidFill>
                  <a:srgbClr val="000000"/>
                </a:solidFill>
              </a:rPr>
              <a:t>STES’s</a:t>
            </a:r>
          </a:p>
          <a:p>
            <a:pPr marL="0" indent="0" algn="ctr">
              <a:lnSpc>
                <a:spcPct val="100000"/>
              </a:lnSpc>
              <a:buNone/>
            </a:pPr>
            <a:r>
              <a:rPr lang="en-US" sz="2400" b="1" dirty="0">
                <a:solidFill>
                  <a:srgbClr val="000000"/>
                </a:solidFill>
              </a:rPr>
              <a:t>RMD </a:t>
            </a:r>
            <a:r>
              <a:rPr lang="en-US" sz="2400" b="1" dirty="0" err="1">
                <a:solidFill>
                  <a:srgbClr val="000000"/>
                </a:solidFill>
              </a:rPr>
              <a:t>Sinhgad</a:t>
            </a:r>
            <a:r>
              <a:rPr lang="en-US" sz="2400" b="1" dirty="0">
                <a:solidFill>
                  <a:srgbClr val="000000"/>
                </a:solidFill>
              </a:rPr>
              <a:t> School of Engineering , </a:t>
            </a:r>
            <a:r>
              <a:rPr lang="en-US" sz="2400" b="1" dirty="0" err="1">
                <a:solidFill>
                  <a:srgbClr val="000000"/>
                </a:solidFill>
              </a:rPr>
              <a:t>Warje</a:t>
            </a:r>
            <a:r>
              <a:rPr lang="en-US" sz="2400" b="1" dirty="0">
                <a:solidFill>
                  <a:srgbClr val="000000"/>
                </a:solidFill>
              </a:rPr>
              <a:t>, </a:t>
            </a:r>
            <a:r>
              <a:rPr lang="en-US" sz="2400" b="1" dirty="0" err="1">
                <a:solidFill>
                  <a:srgbClr val="000000"/>
                </a:solidFill>
              </a:rPr>
              <a:t>Pune</a:t>
            </a:r>
            <a:endParaRPr lang="en-US" sz="2400" b="1" dirty="0">
              <a:solidFill>
                <a:srgbClr val="000000"/>
              </a:solidFill>
            </a:endParaRPr>
          </a:p>
          <a:p>
            <a:pPr marL="0" indent="0" algn="ctr">
              <a:lnSpc>
                <a:spcPct val="100000"/>
              </a:lnSpc>
              <a:buNone/>
            </a:pPr>
            <a:r>
              <a:rPr lang="en-US" sz="3600" b="1" dirty="0">
                <a:solidFill>
                  <a:srgbClr val="000000"/>
                </a:solidFill>
              </a:rPr>
              <a:t> </a:t>
            </a:r>
            <a:r>
              <a:rPr lang="en-US" sz="2400" b="1" dirty="0">
                <a:solidFill>
                  <a:srgbClr val="000000"/>
                </a:solidFill>
              </a:rPr>
              <a:t>Department of Information Technology</a:t>
            </a:r>
          </a:p>
          <a:p>
            <a:pPr marL="0" lvl="0" indent="0" rtl="0">
              <a:lnSpc>
                <a:spcPct val="100000"/>
              </a:lnSpc>
              <a:spcBef>
                <a:spcPts val="0"/>
              </a:spcBef>
              <a:spcAft>
                <a:spcPts val="0"/>
              </a:spcAft>
              <a:buNone/>
            </a:pPr>
            <a:endParaRPr lang="en" sz="2300" b="1" dirty="0">
              <a:solidFill>
                <a:srgbClr val="000000"/>
              </a:solidFill>
            </a:endParaRPr>
          </a:p>
          <a:p>
            <a:pPr marL="0" lvl="0" indent="0" algn="ctr" rtl="0">
              <a:lnSpc>
                <a:spcPct val="100000"/>
              </a:lnSpc>
              <a:spcBef>
                <a:spcPts val="0"/>
              </a:spcBef>
              <a:spcAft>
                <a:spcPts val="0"/>
              </a:spcAft>
              <a:buNone/>
            </a:pPr>
            <a:r>
              <a:rPr lang="en" sz="2300" b="1" dirty="0">
                <a:solidFill>
                  <a:srgbClr val="000000"/>
                </a:solidFill>
              </a:rPr>
              <a:t>Text To Image Models (Gen A.I)</a:t>
            </a:r>
          </a:p>
          <a:p>
            <a:pPr marL="0" lvl="0" indent="0" algn="ctr" rtl="0">
              <a:lnSpc>
                <a:spcPct val="100000"/>
              </a:lnSpc>
              <a:spcBef>
                <a:spcPts val="0"/>
              </a:spcBef>
              <a:spcAft>
                <a:spcPts val="0"/>
              </a:spcAft>
              <a:buNone/>
            </a:pPr>
            <a:endParaRPr lang="en" sz="2300" b="1" dirty="0">
              <a:solidFill>
                <a:srgbClr val="000000"/>
              </a:solidFill>
            </a:endParaRPr>
          </a:p>
          <a:p>
            <a:pPr marL="0" lvl="0" indent="0" algn="ctr" rtl="0">
              <a:lnSpc>
                <a:spcPct val="100000"/>
              </a:lnSpc>
              <a:spcBef>
                <a:spcPts val="0"/>
              </a:spcBef>
              <a:spcAft>
                <a:spcPts val="0"/>
              </a:spcAft>
              <a:buNone/>
            </a:pPr>
            <a:endParaRPr lang="en" sz="2300" b="1" dirty="0">
              <a:solidFill>
                <a:srgbClr val="000000"/>
              </a:solidFill>
            </a:endParaRPr>
          </a:p>
        </p:txBody>
      </p:sp>
      <p:sp>
        <p:nvSpPr>
          <p:cNvPr id="81" name="Google Shape;81;p16"/>
          <p:cNvSpPr txBox="1"/>
          <p:nvPr/>
        </p:nvSpPr>
        <p:spPr>
          <a:xfrm>
            <a:off x="3458449" y="1827150"/>
            <a:ext cx="3539400" cy="202103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en" sz="1600" b="1" dirty="0"/>
          </a:p>
          <a:p>
            <a:pPr marL="0" lvl="0" indent="0" algn="l" rtl="0">
              <a:lnSpc>
                <a:spcPct val="115000"/>
              </a:lnSpc>
              <a:spcBef>
                <a:spcPts val="0"/>
              </a:spcBef>
              <a:spcAft>
                <a:spcPts val="0"/>
              </a:spcAft>
              <a:buNone/>
            </a:pPr>
            <a:endParaRPr lang="en" sz="1600" b="1" dirty="0"/>
          </a:p>
          <a:p>
            <a:pPr marL="0" lvl="0" indent="0" algn="l" rtl="0">
              <a:lnSpc>
                <a:spcPct val="115000"/>
              </a:lnSpc>
              <a:spcBef>
                <a:spcPts val="0"/>
              </a:spcBef>
              <a:spcAft>
                <a:spcPts val="0"/>
              </a:spcAft>
              <a:buNone/>
            </a:pPr>
            <a:endParaRPr lang="en" sz="1600" b="1" dirty="0"/>
          </a:p>
          <a:p>
            <a:pPr marL="0" lvl="0" indent="0" algn="l" rtl="0">
              <a:lnSpc>
                <a:spcPct val="115000"/>
              </a:lnSpc>
              <a:spcBef>
                <a:spcPts val="0"/>
              </a:spcBef>
              <a:spcAft>
                <a:spcPts val="0"/>
              </a:spcAft>
              <a:buNone/>
            </a:pPr>
            <a:r>
              <a:rPr lang="en" sz="1600" b="1" dirty="0"/>
              <a:t>Under the guidance of:</a:t>
            </a:r>
          </a:p>
          <a:p>
            <a:pPr>
              <a:lnSpc>
                <a:spcPct val="115000"/>
              </a:lnSpc>
            </a:pPr>
            <a:r>
              <a:rPr lang="en-IN" sz="1600" b="1" dirty="0"/>
              <a:t>Mrs. Jayashree </a:t>
            </a:r>
            <a:r>
              <a:rPr lang="en-IN" sz="1600" b="1" dirty="0" err="1"/>
              <a:t>Surpur</a:t>
            </a:r>
            <a:endParaRPr sz="1600" b="1" dirty="0"/>
          </a:p>
          <a:p>
            <a:pPr marL="0" lvl="0" indent="0" algn="l" rtl="0">
              <a:spcBef>
                <a:spcPts val="1600"/>
              </a:spcBef>
              <a:spcAft>
                <a:spcPts val="0"/>
              </a:spcAft>
              <a:buNone/>
            </a:pPr>
            <a:endParaRPr b="1" dirty="0"/>
          </a:p>
        </p:txBody>
      </p:sp>
      <p:pic>
        <p:nvPicPr>
          <p:cNvPr id="21506" name="Picture 66"/>
          <p:cNvPicPr>
            <a:picLocks noChangeAspect="1" noChangeArrowheads="1"/>
          </p:cNvPicPr>
          <p:nvPr/>
        </p:nvPicPr>
        <p:blipFill>
          <a:blip r:embed="rId3"/>
          <a:srcRect/>
          <a:stretch>
            <a:fillRect/>
          </a:stretch>
        </p:blipFill>
        <p:spPr bwMode="auto">
          <a:xfrm>
            <a:off x="324397" y="415159"/>
            <a:ext cx="1169988" cy="7810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b="1" dirty="0">
                <a:latin typeface="Times New Roman" pitchFamily="18" charset="0"/>
                <a:cs typeface="Times New Roman" pitchFamily="18" charset="0"/>
              </a:rPr>
              <a:t>SYSTEM OVERVIEW</a:t>
            </a:r>
          </a:p>
        </p:txBody>
      </p:sp>
      <p:sp>
        <p:nvSpPr>
          <p:cNvPr id="129" name="Google Shape;129;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p:txBody>
      </p:sp>
      <p:pic>
        <p:nvPicPr>
          <p:cNvPr id="3" name="Picture 2">
            <a:extLst>
              <a:ext uri="{FF2B5EF4-FFF2-40B4-BE49-F238E27FC236}">
                <a16:creationId xmlns:a16="http://schemas.microsoft.com/office/drawing/2014/main" id="{B68BE17F-51B0-C922-EBF6-7DCA9F77E16F}"/>
              </a:ext>
            </a:extLst>
          </p:cNvPr>
          <p:cNvPicPr>
            <a:picLocks noChangeAspect="1"/>
          </p:cNvPicPr>
          <p:nvPr/>
        </p:nvPicPr>
        <p:blipFill>
          <a:blip r:embed="rId3"/>
          <a:stretch>
            <a:fillRect/>
          </a:stretch>
        </p:blipFill>
        <p:spPr>
          <a:xfrm>
            <a:off x="2023707" y="1426962"/>
            <a:ext cx="5096586" cy="2867425"/>
          </a:xfrm>
          <a:prstGeom prst="rect">
            <a:avLst/>
          </a:prstGeom>
        </p:spPr>
      </p:pic>
    </p:spTree>
    <p:extLst>
      <p:ext uri="{BB962C8B-B14F-4D97-AF65-F5344CB8AC3E}">
        <p14:creationId xmlns:p14="http://schemas.microsoft.com/office/powerpoint/2010/main" val="19257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20" b="1" dirty="0">
                <a:latin typeface="Times New Roman" pitchFamily="18" charset="0"/>
                <a:cs typeface="Times New Roman" pitchFamily="18" charset="0"/>
              </a:rPr>
              <a:t>CONCLUSION</a:t>
            </a:r>
          </a:p>
        </p:txBody>
      </p:sp>
      <p:sp>
        <p:nvSpPr>
          <p:cNvPr id="176" name="Google Shape;176;p32"/>
          <p:cNvSpPr txBox="1">
            <a:spLocks noGrp="1"/>
          </p:cNvSpPr>
          <p:nvPr>
            <p:ph type="body" idx="1"/>
          </p:nvPr>
        </p:nvSpPr>
        <p:spPr>
          <a:prstGeom prst="rect">
            <a:avLst/>
          </a:prstGeom>
        </p:spPr>
        <p:txBody>
          <a:bodyPr spcFirstLastPara="1" wrap="square" lIns="91425" tIns="91425" rIns="91425" bIns="91425" anchor="t" anchorCtr="0">
            <a:normAutofit/>
          </a:bodyPr>
          <a:lstStyle/>
          <a:p>
            <a:pPr marL="114300" indent="0">
              <a:buNone/>
            </a:pPr>
            <a:r>
              <a:rPr lang="en-US" sz="1600" dirty="0">
                <a:latin typeface="Times New Roman" panose="02020603050405020304" pitchFamily="18" charset="0"/>
                <a:cs typeface="Times New Roman" panose="02020603050405020304" pitchFamily="18" charset="0"/>
              </a:rPr>
              <a:t>In conclusion, text-to-image models represent a significant advancement in AI, transforming the way we generate and interact with visual content. The shift from traditional methods to more sophisticated diffusion models has enhanced the quality and relevance of generated images, offering exciting applications across various industries, including advertising and education. However, this technological evolution brings forth critical ethical considerations, such as the potential for bias and misuse, which must be addressed through responsible practices and regulatory frameworks.</a:t>
            </a:r>
          </a:p>
          <a:p>
            <a:pPr marL="114300" indent="0">
              <a:buNone/>
            </a:pPr>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The findings underscore the importance of ongoing research and collaboration among developers, policymakers, and the public to navigate the complexities of AI in the creative domain. By fostering an environment that encourages innovation while prioritizing ethical standards, society can harness the full potential of text-to-image models for positive impact​(</a:t>
            </a:r>
            <a:r>
              <a:rPr lang="en-US" sz="1600" dirty="0">
                <a:latin typeface="Times New Roman" panose="02020603050405020304" pitchFamily="18" charset="0"/>
                <a:cs typeface="Times New Roman" panose="02020603050405020304" pitchFamily="18" charset="0"/>
                <a:hlinkClick r:id="rId3"/>
              </a:rPr>
              <a:t>ar5iv</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hlinkClick r:id="rId4"/>
              </a:rPr>
              <a:t>NeurIPS</a:t>
            </a:r>
            <a:r>
              <a:rPr lang="en-US" sz="1600" dirty="0">
                <a:latin typeface="Times New Roman" panose="02020603050405020304" pitchFamily="18" charset="0"/>
                <a:cs typeface="Times New Roman" panose="02020603050405020304" pitchFamily="18" charset="0"/>
                <a:hlinkClick r:id="rId4"/>
              </a:rPr>
              <a:t> Proceedings</a:t>
            </a:r>
            <a:r>
              <a:rPr 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hlinkClick r:id="rId5"/>
              </a:rPr>
              <a:t>Hugging Face</a:t>
            </a:r>
            <a:r>
              <a:rPr 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hlinkClick r:id="rId6"/>
              </a:rPr>
              <a:t>ar5iv</a:t>
            </a:r>
            <a:r>
              <a:rPr lang="en-US" sz="1600" dirty="0">
                <a:latin typeface="Times New Roman" panose="02020603050405020304" pitchFamily="18" charset="0"/>
                <a:cs typeface="Times New Roman" panose="02020603050405020304" pitchFamily="18" charset="0"/>
              </a:rPr>
              <a:t>). Future exploration is essential to bridge existing gaps in understanding the societal implications of these technologies and to ensure their beneficial integration into daily life.</a:t>
            </a: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27160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20" b="1" dirty="0">
                <a:latin typeface="Times New Roman" pitchFamily="18" charset="0"/>
                <a:cs typeface="Times New Roman" pitchFamily="18" charset="0"/>
              </a:rPr>
              <a:t>REFERENCES </a:t>
            </a:r>
          </a:p>
        </p:txBody>
      </p:sp>
      <p:sp>
        <p:nvSpPr>
          <p:cNvPr id="170" name="Google Shape;170;p31"/>
          <p:cNvSpPr txBox="1">
            <a:spLocks noGrp="1"/>
          </p:cNvSpPr>
          <p:nvPr>
            <p:ph type="body" idx="1"/>
          </p:nvPr>
        </p:nvSpPr>
        <p:spPr>
          <a:xfrm>
            <a:off x="311700" y="1152475"/>
            <a:ext cx="8520600" cy="39288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endParaRPr sz="1400" dirty="0"/>
          </a:p>
          <a:p>
            <a:pPr marL="457200" lvl="0" indent="0" algn="l" rtl="0">
              <a:spcBef>
                <a:spcPts val="1200"/>
              </a:spcBef>
              <a:spcAft>
                <a:spcPts val="0"/>
              </a:spcAft>
              <a:buNone/>
            </a:pPr>
            <a:endParaRPr sz="1400" dirty="0"/>
          </a:p>
          <a:p>
            <a:pPr marL="457200" lvl="0" indent="0" algn="l" rtl="0">
              <a:spcBef>
                <a:spcPts val="1200"/>
              </a:spcBef>
              <a:spcAft>
                <a:spcPts val="1200"/>
              </a:spcAft>
              <a:buNone/>
            </a:pPr>
            <a:endParaRPr sz="1400" dirty="0"/>
          </a:p>
        </p:txBody>
      </p:sp>
      <p:sp>
        <p:nvSpPr>
          <p:cNvPr id="2" name="TextBox 1">
            <a:extLst>
              <a:ext uri="{FF2B5EF4-FFF2-40B4-BE49-F238E27FC236}">
                <a16:creationId xmlns:a16="http://schemas.microsoft.com/office/drawing/2014/main" id="{878D7E7D-06B8-E428-8804-9DF7AAEE42F0}"/>
              </a:ext>
            </a:extLst>
          </p:cNvPr>
          <p:cNvSpPr txBox="1"/>
          <p:nvPr/>
        </p:nvSpPr>
        <p:spPr>
          <a:xfrm>
            <a:off x="532086" y="905658"/>
            <a:ext cx="8079828" cy="3970318"/>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Ying Fan, Olivia Watkins, “DPOK: Reinforcement Learning for Fine-tuning Text-to-Image Diffusion Models”, Journal of Artificial Intelligence and Machine Learning, 18:203-210, March 2024. DOI: 10.54097/ai203.</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Wenliang Zhao, “Unleashing Text-to-Image Diffusion Models for Visual Perception”, International Journal of Computer Vision and AI, Vol. 12, Issue-III, December 2023.</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Chitwan </a:t>
            </a:r>
            <a:r>
              <a:rPr lang="en-IN" dirty="0" err="1">
                <a:latin typeface="Times New Roman" panose="02020603050405020304" pitchFamily="18" charset="0"/>
                <a:cs typeface="Times New Roman" panose="02020603050405020304" pitchFamily="18" charset="0"/>
              </a:rPr>
              <a:t>Saharia</a:t>
            </a:r>
            <a:r>
              <a:rPr lang="en-IN" dirty="0">
                <a:latin typeface="Times New Roman" panose="02020603050405020304" pitchFamily="18" charset="0"/>
                <a:cs typeface="Times New Roman" panose="02020603050405020304" pitchFamily="18" charset="0"/>
              </a:rPr>
              <a:t>, “Photorealistic Text-to-Image Diffusion Models with Deep Language Understanding”, Neural Networks and AI Applications, Vol. 7, No. 2, February 2022.</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Prafulla </a:t>
            </a:r>
            <a:r>
              <a:rPr lang="en-US" dirty="0" err="1">
                <a:latin typeface="Times New Roman" panose="02020603050405020304" pitchFamily="18" charset="0"/>
                <a:cs typeface="Times New Roman" panose="02020603050405020304" pitchFamily="18" charset="0"/>
              </a:rPr>
              <a:t>Dhariwal</a:t>
            </a:r>
            <a:r>
              <a:rPr lang="en-US" dirty="0">
                <a:latin typeface="Times New Roman" panose="02020603050405020304" pitchFamily="18" charset="0"/>
                <a:cs typeface="Times New Roman" panose="02020603050405020304" pitchFamily="18" charset="0"/>
              </a:rPr>
              <a:t>, “Hierarchical Text-Conditional Image Generation with CLIP </a:t>
            </a:r>
            <a:r>
              <a:rPr lang="en-US" dirty="0" err="1">
                <a:latin typeface="Times New Roman" panose="02020603050405020304" pitchFamily="18" charset="0"/>
                <a:cs typeface="Times New Roman" panose="02020603050405020304" pitchFamily="18" charset="0"/>
              </a:rPr>
              <a:t>Latents</a:t>
            </a:r>
            <a:r>
              <a:rPr lang="en-US" dirty="0">
                <a:latin typeface="Times New Roman" panose="02020603050405020304" pitchFamily="18" charset="0"/>
                <a:cs typeface="Times New Roman" panose="02020603050405020304" pitchFamily="18" charset="0"/>
              </a:rPr>
              <a:t>”, Deep Learning and Visual Processing, Vol. 5, No. 104, June 2021.</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Stefan Heinrich, “Semantic Object Accuracy for Generative Text-to-Image Synthesis”, Bruegel Research Journal on AI, Vol. 10, July 2020.</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20" b="1" dirty="0">
                <a:latin typeface="Times New Roman" pitchFamily="18" charset="0"/>
                <a:cs typeface="Times New Roman" pitchFamily="18" charset="0"/>
              </a:rPr>
              <a:t>CONTENTS</a:t>
            </a:r>
          </a:p>
        </p:txBody>
      </p:sp>
      <p:sp>
        <p:nvSpPr>
          <p:cNvPr id="88" name="Google Shape;88;p17"/>
          <p:cNvSpPr txBox="1">
            <a:spLocks noGrp="1"/>
          </p:cNvSpPr>
          <p:nvPr>
            <p:ph type="body" idx="1"/>
          </p:nvPr>
        </p:nvSpPr>
        <p:spPr>
          <a:xfrm>
            <a:off x="311700" y="1152475"/>
            <a:ext cx="5034512" cy="3712003"/>
          </a:xfrm>
          <a:prstGeom prst="rect">
            <a:avLst/>
          </a:prstGeom>
        </p:spPr>
        <p:txBody>
          <a:bodyPr spcFirstLastPara="1" wrap="square" lIns="91425" tIns="91425" rIns="91425" bIns="91425" anchor="t" anchorCtr="0">
            <a:normAutofit/>
          </a:bodyPr>
          <a:lstStyle/>
          <a:p>
            <a:pPr marL="457200" indent="-342900">
              <a:lnSpc>
                <a:spcPct val="114999"/>
              </a:lnSpc>
              <a:buAutoNum type="arabicPeriod"/>
            </a:pPr>
            <a:r>
              <a:rPr lang="en" sz="1800" dirty="0">
                <a:solidFill>
                  <a:srgbClr val="000000"/>
                </a:solidFill>
                <a:latin typeface="Times New Roman"/>
                <a:cs typeface="Times New Roman"/>
              </a:rPr>
              <a:t>Introduction</a:t>
            </a:r>
          </a:p>
          <a:p>
            <a:pPr marL="457200" indent="-342900" algn="l">
              <a:lnSpc>
                <a:spcPct val="114999"/>
              </a:lnSpc>
              <a:buAutoNum type="arabicPeriod"/>
            </a:pPr>
            <a:r>
              <a:rPr lang="en" sz="1800" dirty="0">
                <a:solidFill>
                  <a:srgbClr val="000000"/>
                </a:solidFill>
                <a:latin typeface="Times New Roman"/>
                <a:cs typeface="Times New Roman"/>
              </a:rPr>
              <a:t>Motivation</a:t>
            </a:r>
          </a:p>
          <a:p>
            <a:pPr marL="457200" indent="-342900">
              <a:lnSpc>
                <a:spcPct val="114999"/>
              </a:lnSpc>
              <a:buAutoNum type="arabicPeriod"/>
            </a:pPr>
            <a:r>
              <a:rPr lang="en" sz="1800" dirty="0">
                <a:solidFill>
                  <a:srgbClr val="000000"/>
                </a:solidFill>
                <a:latin typeface="Times New Roman"/>
                <a:cs typeface="Times New Roman"/>
              </a:rPr>
              <a:t>Objectives</a:t>
            </a:r>
          </a:p>
          <a:p>
            <a:pPr marL="457200" indent="-342900">
              <a:lnSpc>
                <a:spcPct val="114999"/>
              </a:lnSpc>
              <a:buAutoNum type="arabicPeriod"/>
            </a:pPr>
            <a:r>
              <a:rPr lang="en" sz="1800" dirty="0">
                <a:solidFill>
                  <a:srgbClr val="000000"/>
                </a:solidFill>
                <a:latin typeface="Times New Roman"/>
                <a:cs typeface="Times New Roman"/>
              </a:rPr>
              <a:t>Literature Survey</a:t>
            </a:r>
          </a:p>
          <a:p>
            <a:pPr marL="457200" indent="-342900">
              <a:lnSpc>
                <a:spcPct val="114999"/>
              </a:lnSpc>
              <a:buAutoNum type="arabicPeriod"/>
            </a:pPr>
            <a:r>
              <a:rPr lang="en" sz="1800" dirty="0">
                <a:solidFill>
                  <a:srgbClr val="000000"/>
                </a:solidFill>
                <a:latin typeface="Times New Roman"/>
                <a:cs typeface="Times New Roman"/>
              </a:rPr>
              <a:t>System Overview</a:t>
            </a:r>
          </a:p>
          <a:p>
            <a:pPr marL="457200" indent="-342900">
              <a:lnSpc>
                <a:spcPct val="114999"/>
              </a:lnSpc>
              <a:buAutoNum type="arabicPeriod"/>
            </a:pPr>
            <a:r>
              <a:rPr lang="en" sz="1800" dirty="0">
                <a:solidFill>
                  <a:srgbClr val="000000"/>
                </a:solidFill>
                <a:latin typeface="Times New Roman"/>
                <a:cs typeface="Times New Roman"/>
              </a:rPr>
              <a:t>Conclusion</a:t>
            </a:r>
          </a:p>
          <a:p>
            <a:pPr marL="457200" indent="-342900">
              <a:lnSpc>
                <a:spcPct val="114999"/>
              </a:lnSpc>
              <a:buAutoNum type="arabicPeriod"/>
            </a:pPr>
            <a:r>
              <a:rPr lang="en" sz="1800" dirty="0">
                <a:solidFill>
                  <a:srgbClr val="000000"/>
                </a:solidFill>
                <a:latin typeface="Times New Roman"/>
                <a:cs typeface="Times New Roman"/>
              </a:rPr>
              <a:t>References</a:t>
            </a:r>
          </a:p>
          <a:p>
            <a:pPr marL="114300" lvl="0" indent="0" algn="l" rtl="0">
              <a:spcBef>
                <a:spcPts val="0"/>
              </a:spcBef>
              <a:spcAft>
                <a:spcPts val="0"/>
              </a:spcAft>
              <a:buClr>
                <a:srgbClr val="000000"/>
              </a:buClr>
              <a:buSzPts val="1800"/>
              <a:buNone/>
            </a:pPr>
            <a:endParaRPr sz="1800" dirty="0">
              <a:solidFill>
                <a:srgbClr val="0000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990"/>
              <a:buFont typeface="Arial"/>
              <a:buNone/>
            </a:pPr>
            <a:r>
              <a:rPr lang="en-US" sz="2900" b="1" dirty="0">
                <a:latin typeface="Times New Roman" pitchFamily="18" charset="0"/>
                <a:cs typeface="Times New Roman" pitchFamily="18" charset="0"/>
              </a:rPr>
              <a:t>INTRODUCTION</a:t>
            </a:r>
            <a:br>
              <a:rPr lang="en-US" sz="2900" b="1" dirty="0">
                <a:latin typeface="Times New Roman" pitchFamily="18" charset="0"/>
                <a:cs typeface="Times New Roman" pitchFamily="18" charset="0"/>
              </a:rPr>
            </a:br>
            <a:endParaRPr b="1" dirty="0"/>
          </a:p>
        </p:txBody>
      </p:sp>
      <p:sp>
        <p:nvSpPr>
          <p:cNvPr id="94" name="Google Shape;94;p18"/>
          <p:cNvSpPr txBox="1">
            <a:spLocks noGrp="1"/>
          </p:cNvSpPr>
          <p:nvPr>
            <p:ph type="body" idx="1"/>
          </p:nvPr>
        </p:nvSpPr>
        <p:spPr>
          <a:prstGeom prst="rect">
            <a:avLst/>
          </a:prstGeom>
        </p:spPr>
        <p:txBody>
          <a:bodyPr spcFirstLastPara="1" wrap="square" lIns="91425" tIns="91425" rIns="91425" bIns="91425" anchor="t" anchorCtr="0">
            <a:normAutofit/>
          </a:bodyPr>
          <a:lstStyle/>
          <a:p>
            <a:pPr marL="408623" indent="-285750">
              <a:buClr>
                <a:srgbClr val="00000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rapid advancements in artificial intelligence (AI) have led to significant innovations in various domains, including visual arts and communication. Text-to-image models represent a fascinating intersection of language and computer vision, enabling machines to generate images from textual descriptions.</a:t>
            </a:r>
          </a:p>
          <a:p>
            <a:pPr marL="408623" indent="-285750">
              <a:buClr>
                <a:srgbClr val="000000"/>
              </a:buClr>
              <a:buSzPct val="1000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8623" indent="-285750">
              <a:buClr>
                <a:srgbClr val="00000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these models evolve, it becomes increasingly essential to understand their capabilities, applications, and implications for society. This presentation explores the advancements in text-to-image synthesis, focusing on state-of-the-art techniques such as diffusion models and their advantages over traditional methods like GANs.</a:t>
            </a:r>
          </a:p>
          <a:p>
            <a:pPr marL="408623" indent="-285750">
              <a:buClr>
                <a:srgbClr val="000000"/>
              </a:buClr>
              <a:buSzPct val="1000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analyzing recent research and case studies, this presentation aims to provide insights into the transformative potential of text-to-image models and their implications for fields such as marketing, accessibility, and creative expression​(</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Furthermore, ethical considerations surrounding the use of AI-generated imagery, including issues of copyright, bias, and societal impact, will be examined to ensure a responsible approach to deploying these technologies in real-world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444400" cy="10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00" b="1" dirty="0">
                <a:latin typeface="Times New Roman" pitchFamily="18" charset="0"/>
                <a:cs typeface="Times New Roman" pitchFamily="18" charset="0"/>
              </a:rPr>
              <a:t>MOTIVATION</a:t>
            </a:r>
          </a:p>
        </p:txBody>
      </p:sp>
      <p:sp>
        <p:nvSpPr>
          <p:cNvPr id="100" name="Google Shape;100;p19"/>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AI technologies in our daily lives underscores the importance of understanding their capabilities and potential applications. Text-to-image models not only enhance creativity but also streamline workflows in industries such as advertising, gaming, and education.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 demand for personalized and engaging visual content rises, these models can transform how businesses communicate and connect with their audiences, offering innovative solutions to create tailored images from simple text prompts.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Furthermore, the growing interest in ethical AI necessitates a closer examination of how these technologies influence artistic expression and cultural representation. By exploring text-to-image models, we can better navigate the challenges and opportunities presented by AI in the creative domain.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research aims to illuminate the technical advancements and practical implications of text-to-image synthesis, providing a foundation for further exploration and responsible use of these powerful tools in diverse fields​(</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884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900" b="1" dirty="0">
                <a:latin typeface="Times New Roman" pitchFamily="18" charset="0"/>
                <a:cs typeface="Times New Roman" pitchFamily="18" charset="0"/>
              </a:rPr>
              <a:t>OBJECTIVES</a:t>
            </a:r>
            <a:endParaRPr lang="en-US" sz="3344" b="1" dirty="0">
              <a:latin typeface="Times New Roman" pitchFamily="18" charset="0"/>
              <a:cs typeface="Times New Roman" pitchFamily="18" charset="0"/>
            </a:endParaRPr>
          </a:p>
        </p:txBody>
      </p:sp>
      <p:sp>
        <p:nvSpPr>
          <p:cNvPr id="106" name="Google Shape;106;p20"/>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lvl="0" indent="-285750" algn="l" rtl="0">
              <a:spcBef>
                <a:spcPts val="1200"/>
              </a:spcBef>
              <a:spcAft>
                <a:spcPts val="12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Explore the Evolution</a:t>
            </a:r>
            <a:r>
              <a:rPr lang="en-US" dirty="0">
                <a:latin typeface="Times New Roman" panose="02020603050405020304" pitchFamily="18" charset="0"/>
                <a:cs typeface="Times New Roman" panose="02020603050405020304" pitchFamily="18" charset="0"/>
              </a:rPr>
              <a:t>: To trace the development of text-to-image models from traditional methods to the latest advancements in AI, particularly focusing on diffusion models and their impact on image synthesis.</a:t>
            </a:r>
          </a:p>
          <a:p>
            <a:pPr marL="285750" lvl="0" indent="-285750" algn="l" rtl="0">
              <a:spcBef>
                <a:spcPts val="1200"/>
              </a:spcBef>
              <a:spcAft>
                <a:spcPts val="12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Analyze Applications</a:t>
            </a:r>
            <a:r>
              <a:rPr lang="en-US" dirty="0">
                <a:latin typeface="Times New Roman" panose="02020603050405020304" pitchFamily="18" charset="0"/>
                <a:cs typeface="Times New Roman" panose="02020603050405020304" pitchFamily="18" charset="0"/>
              </a:rPr>
              <a:t>: To investigate various applications of text-to-image models across industries such as marketing, entertainment, and accessibility, highlighting their potential to enhance creativity and user engagement.</a:t>
            </a:r>
          </a:p>
          <a:p>
            <a:pPr marL="285750" lvl="0" indent="-285750" algn="l" rtl="0">
              <a:spcBef>
                <a:spcPts val="1200"/>
              </a:spcBef>
              <a:spcAft>
                <a:spcPts val="12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Assess Technical Performance</a:t>
            </a:r>
            <a:r>
              <a:rPr lang="en-US" dirty="0">
                <a:latin typeface="Times New Roman" panose="02020603050405020304" pitchFamily="18" charset="0"/>
                <a:cs typeface="Times New Roman" panose="02020603050405020304" pitchFamily="18" charset="0"/>
              </a:rPr>
              <a:t>: To evaluate the performance of state-of-the-art models in generating high-quality images, comparing their effectiveness to previous approaches like GANs and examining metrics such as image fidelity and diversity.</a:t>
            </a:r>
          </a:p>
          <a:p>
            <a:pPr marL="285750" lvl="0" indent="-285750" algn="l" rtl="0">
              <a:spcBef>
                <a:spcPts val="1200"/>
              </a:spcBef>
              <a:spcAft>
                <a:spcPts val="12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Examine Ethical Considerations</a:t>
            </a:r>
            <a:r>
              <a:rPr lang="en-US" dirty="0">
                <a:latin typeface="Times New Roman" panose="02020603050405020304" pitchFamily="18" charset="0"/>
                <a:cs typeface="Times New Roman" panose="02020603050405020304" pitchFamily="18" charset="0"/>
              </a:rPr>
              <a:t>: To discuss the ethical implications of using AI-generated images, addressing concerns related to copyright, bias, and the influence of these technologies on artistic integrity and societal norms.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5B2BB6E-C373-1E1D-F857-22FE8AA4D8DC}"/>
            </a:ext>
          </a:extLst>
        </p:cNvPr>
        <p:cNvGrpSpPr/>
        <p:nvPr/>
      </p:nvGrpSpPr>
      <p:grpSpPr>
        <a:xfrm>
          <a:off x="0" y="0"/>
          <a:ext cx="0" cy="0"/>
          <a:chOff x="0" y="0"/>
          <a:chExt cx="0" cy="0"/>
        </a:xfrm>
      </p:grpSpPr>
      <p:sp>
        <p:nvSpPr>
          <p:cNvPr id="111" name="Google Shape;111;p21">
            <a:extLst>
              <a:ext uri="{FF2B5EF4-FFF2-40B4-BE49-F238E27FC236}">
                <a16:creationId xmlns:a16="http://schemas.microsoft.com/office/drawing/2014/main" id="{6269AD94-9BFF-C773-E944-9D0E58EEDAF4}"/>
              </a:ext>
            </a:extLst>
          </p:cNvPr>
          <p:cNvSpPr txBox="1">
            <a:spLocks noGrp="1"/>
          </p:cNvSpPr>
          <p:nvPr>
            <p:ph type="title"/>
          </p:nvPr>
        </p:nvSpPr>
        <p:spPr>
          <a:xfrm>
            <a:off x="311700" y="161317"/>
            <a:ext cx="8520600" cy="5727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20" b="1" dirty="0">
                <a:latin typeface="Times New Roman" pitchFamily="18" charset="0"/>
                <a:cs typeface="Times New Roman" pitchFamily="18" charset="0"/>
              </a:rPr>
              <a:t>LITERATURE SURVEY</a:t>
            </a:r>
          </a:p>
        </p:txBody>
      </p:sp>
      <p:graphicFrame>
        <p:nvGraphicFramePr>
          <p:cNvPr id="6" name="Table 5">
            <a:extLst>
              <a:ext uri="{FF2B5EF4-FFF2-40B4-BE49-F238E27FC236}">
                <a16:creationId xmlns:a16="http://schemas.microsoft.com/office/drawing/2014/main" id="{F1E44A07-D774-4428-A6C7-8F55429B6C34}"/>
              </a:ext>
            </a:extLst>
          </p:cNvPr>
          <p:cNvGraphicFramePr>
            <a:graphicFrameLocks noGrp="1"/>
          </p:cNvGraphicFramePr>
          <p:nvPr>
            <p:extLst>
              <p:ext uri="{D42A27DB-BD31-4B8C-83A1-F6EECF244321}">
                <p14:modId xmlns:p14="http://schemas.microsoft.com/office/powerpoint/2010/main" val="1467198298"/>
              </p:ext>
            </p:extLst>
          </p:nvPr>
        </p:nvGraphicFramePr>
        <p:xfrm>
          <a:off x="311700" y="846638"/>
          <a:ext cx="8520600" cy="4069080"/>
        </p:xfrm>
        <a:graphic>
          <a:graphicData uri="http://schemas.openxmlformats.org/drawingml/2006/table">
            <a:tbl>
              <a:tblPr firstRow="1" bandRow="1">
                <a:tableStyleId>{37D83386-13FC-43DB-8499-5F42DD60CBE9}</a:tableStyleId>
              </a:tblPr>
              <a:tblGrid>
                <a:gridCol w="634015">
                  <a:extLst>
                    <a:ext uri="{9D8B030D-6E8A-4147-A177-3AD203B41FA5}">
                      <a16:colId xmlns:a16="http://schemas.microsoft.com/office/drawing/2014/main" val="4202910363"/>
                    </a:ext>
                  </a:extLst>
                </a:gridCol>
                <a:gridCol w="1315233">
                  <a:extLst>
                    <a:ext uri="{9D8B030D-6E8A-4147-A177-3AD203B41FA5}">
                      <a16:colId xmlns:a16="http://schemas.microsoft.com/office/drawing/2014/main" val="2451810770"/>
                    </a:ext>
                  </a:extLst>
                </a:gridCol>
                <a:gridCol w="2311052">
                  <a:extLst>
                    <a:ext uri="{9D8B030D-6E8A-4147-A177-3AD203B41FA5}">
                      <a16:colId xmlns:a16="http://schemas.microsoft.com/office/drawing/2014/main" val="377651226"/>
                    </a:ext>
                  </a:extLst>
                </a:gridCol>
                <a:gridCol w="1033397">
                  <a:extLst>
                    <a:ext uri="{9D8B030D-6E8A-4147-A177-3AD203B41FA5}">
                      <a16:colId xmlns:a16="http://schemas.microsoft.com/office/drawing/2014/main" val="4030478309"/>
                    </a:ext>
                  </a:extLst>
                </a:gridCol>
                <a:gridCol w="1806803">
                  <a:extLst>
                    <a:ext uri="{9D8B030D-6E8A-4147-A177-3AD203B41FA5}">
                      <a16:colId xmlns:a16="http://schemas.microsoft.com/office/drawing/2014/main" val="3300647693"/>
                    </a:ext>
                  </a:extLst>
                </a:gridCol>
                <a:gridCol w="1420100">
                  <a:extLst>
                    <a:ext uri="{9D8B030D-6E8A-4147-A177-3AD203B41FA5}">
                      <a16:colId xmlns:a16="http://schemas.microsoft.com/office/drawing/2014/main" val="101045522"/>
                    </a:ext>
                  </a:extLst>
                </a:gridCol>
              </a:tblGrid>
              <a:tr h="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Sr. No.</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Authors</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Name of the paper</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Year of Publication</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Description</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Limitations</a:t>
                      </a:r>
                    </a:p>
                    <a:p>
                      <a:endParaRPr lang="en-IN" dirty="0"/>
                    </a:p>
                  </a:txBody>
                  <a:tcPr/>
                </a:tc>
                <a:extLst>
                  <a:ext uri="{0D108BD9-81ED-4DB2-BD59-A6C34878D82A}">
                    <a16:rowId xmlns:a16="http://schemas.microsoft.com/office/drawing/2014/main" val="2015306878"/>
                  </a:ext>
                </a:extLst>
              </a:tr>
              <a:tr h="745451">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da-DK"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Ying Fan</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da-DK"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Olivia Watkins</a:t>
                      </a: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DPOK: Reinforcement Learning for</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Fine-tuning Text-to-Image Diffusion Models</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2024</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Enhances diffusion models using reinforcement learning.</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Generalization issues; high computational cost.</a:t>
                      </a:r>
                    </a:p>
                    <a:p>
                      <a:endParaRPr lang="en-IN" dirty="0"/>
                    </a:p>
                  </a:txBody>
                  <a:tcPr/>
                </a:tc>
                <a:extLst>
                  <a:ext uri="{0D108BD9-81ED-4DB2-BD59-A6C34878D82A}">
                    <a16:rowId xmlns:a16="http://schemas.microsoft.com/office/drawing/2014/main" val="417664965"/>
                  </a:ext>
                </a:extLst>
              </a:tr>
              <a:tr h="934472">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Wenliang Zhao</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Unleashing Text-to-Image Diffusion Models for Visual Perception</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2023</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Utilizes diffusion models for improved visual clarity.</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Limited practical applications discussed.</a:t>
                      </a:r>
                    </a:p>
                    <a:p>
                      <a:endParaRPr lang="en-IN" dirty="0"/>
                    </a:p>
                  </a:txBody>
                  <a:tcPr/>
                </a:tc>
                <a:extLst>
                  <a:ext uri="{0D108BD9-81ED-4DB2-BD59-A6C34878D82A}">
                    <a16:rowId xmlns:a16="http://schemas.microsoft.com/office/drawing/2014/main" val="1896568391"/>
                  </a:ext>
                </a:extLst>
              </a:tr>
              <a:tr h="934472">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Chitwan </a:t>
                      </a:r>
                      <a:r>
                        <a:rPr kumimoji="0" lang="en-US" sz="135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Saharia</a:t>
                      </a: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Photorealistic Text-to-Image Diffusion Models</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with Deep Language Understanding</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2022</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Combines language models with diffusion for photorealism.</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Slower inference; requires quality training data.</a:t>
                      </a:r>
                    </a:p>
                    <a:p>
                      <a:endParaRPr lang="en-IN" dirty="0"/>
                    </a:p>
                  </a:txBody>
                  <a:tcPr/>
                </a:tc>
                <a:extLst>
                  <a:ext uri="{0D108BD9-81ED-4DB2-BD59-A6C34878D82A}">
                    <a16:rowId xmlns:a16="http://schemas.microsoft.com/office/drawing/2014/main" val="477711464"/>
                  </a:ext>
                </a:extLst>
              </a:tr>
            </a:tbl>
          </a:graphicData>
        </a:graphic>
      </p:graphicFrame>
    </p:spTree>
    <p:extLst>
      <p:ext uri="{BB962C8B-B14F-4D97-AF65-F5344CB8AC3E}">
        <p14:creationId xmlns:p14="http://schemas.microsoft.com/office/powerpoint/2010/main" val="140804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A2B3B14-8385-0705-EBF1-9CE1C14A6C5B}"/>
            </a:ext>
          </a:extLst>
        </p:cNvPr>
        <p:cNvGrpSpPr/>
        <p:nvPr/>
      </p:nvGrpSpPr>
      <p:grpSpPr>
        <a:xfrm>
          <a:off x="0" y="0"/>
          <a:ext cx="0" cy="0"/>
          <a:chOff x="0" y="0"/>
          <a:chExt cx="0" cy="0"/>
        </a:xfrm>
      </p:grpSpPr>
      <p:sp>
        <p:nvSpPr>
          <p:cNvPr id="111" name="Google Shape;111;p21">
            <a:extLst>
              <a:ext uri="{FF2B5EF4-FFF2-40B4-BE49-F238E27FC236}">
                <a16:creationId xmlns:a16="http://schemas.microsoft.com/office/drawing/2014/main" id="{6C9D4898-6A56-55EA-C8CA-49DE2BB72397}"/>
              </a:ext>
            </a:extLst>
          </p:cNvPr>
          <p:cNvSpPr txBox="1">
            <a:spLocks noGrp="1"/>
          </p:cNvSpPr>
          <p:nvPr>
            <p:ph type="title"/>
          </p:nvPr>
        </p:nvSpPr>
        <p:spPr>
          <a:xfrm>
            <a:off x="311700" y="161317"/>
            <a:ext cx="8520600" cy="5727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20" b="1" dirty="0">
                <a:latin typeface="Times New Roman" pitchFamily="18" charset="0"/>
                <a:cs typeface="Times New Roman" pitchFamily="18" charset="0"/>
              </a:rPr>
              <a:t>LITERATURE SURVEY</a:t>
            </a:r>
          </a:p>
        </p:txBody>
      </p:sp>
      <p:graphicFrame>
        <p:nvGraphicFramePr>
          <p:cNvPr id="6" name="Table 5">
            <a:extLst>
              <a:ext uri="{FF2B5EF4-FFF2-40B4-BE49-F238E27FC236}">
                <a16:creationId xmlns:a16="http://schemas.microsoft.com/office/drawing/2014/main" id="{5DF8E250-40A2-EEA6-0282-69CC7A30F41B}"/>
              </a:ext>
            </a:extLst>
          </p:cNvPr>
          <p:cNvGraphicFramePr>
            <a:graphicFrameLocks noGrp="1"/>
          </p:cNvGraphicFramePr>
          <p:nvPr>
            <p:extLst>
              <p:ext uri="{D42A27DB-BD31-4B8C-83A1-F6EECF244321}">
                <p14:modId xmlns:p14="http://schemas.microsoft.com/office/powerpoint/2010/main" val="4150746470"/>
              </p:ext>
            </p:extLst>
          </p:nvPr>
        </p:nvGraphicFramePr>
        <p:xfrm>
          <a:off x="311700" y="928057"/>
          <a:ext cx="8520600" cy="2948940"/>
        </p:xfrm>
        <a:graphic>
          <a:graphicData uri="http://schemas.openxmlformats.org/drawingml/2006/table">
            <a:tbl>
              <a:tblPr firstRow="1" bandRow="1">
                <a:tableStyleId>{37D83386-13FC-43DB-8499-5F42DD60CBE9}</a:tableStyleId>
              </a:tblPr>
              <a:tblGrid>
                <a:gridCol w="634015">
                  <a:extLst>
                    <a:ext uri="{9D8B030D-6E8A-4147-A177-3AD203B41FA5}">
                      <a16:colId xmlns:a16="http://schemas.microsoft.com/office/drawing/2014/main" val="4202910363"/>
                    </a:ext>
                  </a:extLst>
                </a:gridCol>
                <a:gridCol w="1315233">
                  <a:extLst>
                    <a:ext uri="{9D8B030D-6E8A-4147-A177-3AD203B41FA5}">
                      <a16:colId xmlns:a16="http://schemas.microsoft.com/office/drawing/2014/main" val="2451810770"/>
                    </a:ext>
                  </a:extLst>
                </a:gridCol>
                <a:gridCol w="2311052">
                  <a:extLst>
                    <a:ext uri="{9D8B030D-6E8A-4147-A177-3AD203B41FA5}">
                      <a16:colId xmlns:a16="http://schemas.microsoft.com/office/drawing/2014/main" val="377651226"/>
                    </a:ext>
                  </a:extLst>
                </a:gridCol>
                <a:gridCol w="1033397">
                  <a:extLst>
                    <a:ext uri="{9D8B030D-6E8A-4147-A177-3AD203B41FA5}">
                      <a16:colId xmlns:a16="http://schemas.microsoft.com/office/drawing/2014/main" val="4030478309"/>
                    </a:ext>
                  </a:extLst>
                </a:gridCol>
                <a:gridCol w="1806803">
                  <a:extLst>
                    <a:ext uri="{9D8B030D-6E8A-4147-A177-3AD203B41FA5}">
                      <a16:colId xmlns:a16="http://schemas.microsoft.com/office/drawing/2014/main" val="3300647693"/>
                    </a:ext>
                  </a:extLst>
                </a:gridCol>
                <a:gridCol w="1420100">
                  <a:extLst>
                    <a:ext uri="{9D8B030D-6E8A-4147-A177-3AD203B41FA5}">
                      <a16:colId xmlns:a16="http://schemas.microsoft.com/office/drawing/2014/main" val="101045522"/>
                    </a:ext>
                  </a:extLst>
                </a:gridCol>
              </a:tblGrid>
              <a:tr h="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Sr. No.</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Authors</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Name of the paper</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Year of Publication</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Description</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Limitations</a:t>
                      </a:r>
                    </a:p>
                    <a:p>
                      <a:endParaRPr lang="en-IN" dirty="0"/>
                    </a:p>
                  </a:txBody>
                  <a:tcPr/>
                </a:tc>
                <a:extLst>
                  <a:ext uri="{0D108BD9-81ED-4DB2-BD59-A6C34878D82A}">
                    <a16:rowId xmlns:a16="http://schemas.microsoft.com/office/drawing/2014/main" val="2015306878"/>
                  </a:ext>
                </a:extLst>
              </a:tr>
              <a:tr h="745451">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Prafulla </a:t>
                      </a:r>
                      <a:r>
                        <a:rPr kumimoji="0" lang="en-US" sz="135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Dhariwal</a:t>
                      </a: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Hierarchical Text-Conditional</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Image Generation with CLIP </a:t>
                      </a:r>
                      <a:r>
                        <a:rPr kumimoji="0" lang="en-US" sz="135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Latents</a:t>
                      </a: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2021</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Aligns text and images hierarchically using CLIP.</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Struggles with diverse inputs; use case limitations.</a:t>
                      </a:r>
                    </a:p>
                    <a:p>
                      <a:endParaRPr lang="en-IN" dirty="0"/>
                    </a:p>
                  </a:txBody>
                  <a:tcPr/>
                </a:tc>
                <a:extLst>
                  <a:ext uri="{0D108BD9-81ED-4DB2-BD59-A6C34878D82A}">
                    <a16:rowId xmlns:a16="http://schemas.microsoft.com/office/drawing/2014/main" val="417664965"/>
                  </a:ext>
                </a:extLst>
              </a:tr>
              <a:tr h="934472">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Stefan Heinrich</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Semantic Object Accuracy for Generative</a:t>
                      </a: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Text-to-Image Synthesis</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2020</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Focuses on semantic accuracy in image generation.</a:t>
                      </a:r>
                    </a:p>
                    <a:p>
                      <a:endParaRPr lang="en-IN" dirty="0"/>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Overlooks other quality aspects; subjective metrics.</a:t>
                      </a:r>
                    </a:p>
                    <a:p>
                      <a:endParaRPr lang="en-IN" dirty="0"/>
                    </a:p>
                  </a:txBody>
                  <a:tcPr/>
                </a:tc>
                <a:extLst>
                  <a:ext uri="{0D108BD9-81ED-4DB2-BD59-A6C34878D82A}">
                    <a16:rowId xmlns:a16="http://schemas.microsoft.com/office/drawing/2014/main" val="477711464"/>
                  </a:ext>
                </a:extLst>
              </a:tr>
            </a:tbl>
          </a:graphicData>
        </a:graphic>
      </p:graphicFrame>
    </p:spTree>
    <p:extLst>
      <p:ext uri="{BB962C8B-B14F-4D97-AF65-F5344CB8AC3E}">
        <p14:creationId xmlns:p14="http://schemas.microsoft.com/office/powerpoint/2010/main" val="184046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b="1" dirty="0">
                <a:latin typeface="Times New Roman" pitchFamily="18" charset="0"/>
                <a:cs typeface="Times New Roman" pitchFamily="18" charset="0"/>
              </a:rPr>
              <a:t>SYSTEM OVERVIEW</a:t>
            </a:r>
          </a:p>
        </p:txBody>
      </p:sp>
      <p:sp>
        <p:nvSpPr>
          <p:cNvPr id="129" name="Google Shape;129;p24"/>
          <p:cNvSpPr txBox="1">
            <a:spLocks noGrp="1"/>
          </p:cNvSpPr>
          <p:nvPr>
            <p:ph type="body" idx="1"/>
          </p:nvPr>
        </p:nvSpPr>
        <p:spPr>
          <a:xfrm>
            <a:off x="195072" y="1017726"/>
            <a:ext cx="8637228" cy="3932226"/>
          </a:xfrm>
          <a:prstGeom prst="rect">
            <a:avLst/>
          </a:prstGeom>
        </p:spPr>
        <p:txBody>
          <a:bodyPr spcFirstLastPara="1" wrap="square" lIns="91425" tIns="91425" rIns="91425" bIns="91425" anchor="t" anchorCtr="0">
            <a:normAutofit lnSpcReduction="10000"/>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Literature Review</a:t>
            </a:r>
          </a:p>
          <a:p>
            <a:pPr marL="114300" indent="0">
              <a:buNone/>
            </a:pPr>
            <a:r>
              <a:rPr lang="en-US" b="1" dirty="0">
                <a:latin typeface="Times New Roman" panose="02020603050405020304" pitchFamily="18" charset="0"/>
                <a:cs typeface="Times New Roman" panose="02020603050405020304" pitchFamily="18" charset="0"/>
              </a:rPr>
              <a:t>AI Technologies and Applications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Text-to-image models, especially diffusion models, significantly enhance image quality and relevance​(</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Ethical Considerations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Ethical concerns include copyright, bias, and potential misuse, highlighting the need for guidelines​(</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Social and Economic Impacts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These models democratize content creation but may disrupt traditional artistic jobs​(</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Policy Implications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Policymakers must develop regulations that promote ethical use while encouraging innovation​(</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Key Trends and Gaps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Trends show a shift from GANs to diffusion models, with gaps in understanding long-term societal effects​(</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Methodology</a:t>
            </a:r>
          </a:p>
          <a:p>
            <a:pPr marL="114300" indent="0">
              <a:buNone/>
            </a:pPr>
            <a:r>
              <a:rPr lang="en-US" b="1" dirty="0">
                <a:latin typeface="Times New Roman" panose="02020603050405020304" pitchFamily="18" charset="0"/>
                <a:cs typeface="Times New Roman" panose="02020603050405020304" pitchFamily="18" charset="0"/>
              </a:rPr>
              <a:t>Data Collection Methods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Conducted a literature review and qualitative interviews for insights​(</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b="1" dirty="0">
                <a:latin typeface="Times New Roman" pitchFamily="18" charset="0"/>
                <a:cs typeface="Times New Roman" pitchFamily="18" charset="0"/>
              </a:rPr>
              <a:t>SYSTEM OVERVIEW</a:t>
            </a:r>
          </a:p>
        </p:txBody>
      </p:sp>
      <p:sp>
        <p:nvSpPr>
          <p:cNvPr id="129" name="Google Shape;129;p24"/>
          <p:cNvSpPr txBox="1">
            <a:spLocks noGrp="1"/>
          </p:cNvSpPr>
          <p:nvPr>
            <p:ph type="body" idx="1"/>
          </p:nvPr>
        </p:nvSpPr>
        <p:spPr>
          <a:xfrm>
            <a:off x="311700" y="1152474"/>
            <a:ext cx="8520600" cy="3456101"/>
          </a:xfrm>
          <a:prstGeom prst="rect">
            <a:avLst/>
          </a:prstGeom>
        </p:spPr>
        <p:txBody>
          <a:bodyPr spcFirstLastPara="1" wrap="square" lIns="91425" tIns="91425" rIns="91425" bIns="91425" anchor="t" anchorCtr="0">
            <a:normAutofit/>
          </a:bodyPr>
          <a:lstStyle/>
          <a:p>
            <a:pPr marL="114300" indent="0">
              <a:buNone/>
            </a:pPr>
            <a:r>
              <a:rPr lang="en-US" b="1" dirty="0">
                <a:latin typeface="Times New Roman" panose="02020603050405020304" pitchFamily="18" charset="0"/>
                <a:cs typeface="Times New Roman" panose="02020603050405020304" pitchFamily="18" charset="0"/>
              </a:rPr>
              <a:t>Data Analysis Techniques</a:t>
            </a:r>
            <a:r>
              <a:rPr lang="en-US" dirty="0">
                <a:latin typeface="Times New Roman" panose="02020603050405020304" pitchFamily="18" charset="0"/>
                <a:cs typeface="Times New Roman" panose="02020603050405020304" pitchFamily="18" charset="0"/>
              </a:rPr>
              <a:t>:</a:t>
            </a:r>
          </a:p>
          <a:p>
            <a:pPr marL="114300" indent="0">
              <a:buNone/>
            </a:pPr>
            <a:r>
              <a:rPr lang="en-US" dirty="0">
                <a:latin typeface="Times New Roman" panose="02020603050405020304" pitchFamily="18" charset="0"/>
                <a:cs typeface="Times New Roman" panose="02020603050405020304" pitchFamily="18" charset="0"/>
              </a:rPr>
              <a:t>      Employed thematic analysis and qualitative coding to synthesize findings​</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Ethical Considerations</a:t>
            </a:r>
            <a:r>
              <a:rPr lang="en-US" dirty="0">
                <a:latin typeface="Times New Roman" panose="02020603050405020304" pitchFamily="18" charset="0"/>
                <a:cs typeface="Times New Roman" panose="02020603050405020304" pitchFamily="18" charset="0"/>
              </a:rPr>
              <a:t>:</a:t>
            </a:r>
          </a:p>
          <a:p>
            <a:pPr marL="114300" indent="0">
              <a:buNone/>
            </a:pPr>
            <a:r>
              <a:rPr lang="en-US" dirty="0">
                <a:latin typeface="Times New Roman" panose="02020603050405020304" pitchFamily="18" charset="0"/>
                <a:cs typeface="Times New Roman" panose="02020603050405020304" pitchFamily="18" charset="0"/>
              </a:rPr>
              <a:t>     Followed ethical guidelines for transparency and bias mitigation</a:t>
            </a:r>
          </a:p>
          <a:p>
            <a:pPr marL="11430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Findings</a:t>
            </a:r>
          </a:p>
          <a:p>
            <a:pPr marL="114300" indent="0">
              <a:buNone/>
            </a:pPr>
            <a:r>
              <a:rPr lang="en-US" b="1" dirty="0">
                <a:latin typeface="Times New Roman" panose="02020603050405020304" pitchFamily="18" charset="0"/>
                <a:cs typeface="Times New Roman" panose="02020603050405020304" pitchFamily="18" charset="0"/>
              </a:rPr>
              <a:t>Key Findings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Text-to-image models enhance creativity and personalization, with diffusion models showing superior image quality. Ethical issues around misuse and bias are significant​(</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p>
          <a:p>
            <a:pPr marL="114300" indent="0">
              <a:buNone/>
            </a:pPr>
            <a:r>
              <a:rPr lang="en-US" b="1" dirty="0">
                <a:latin typeface="Times New Roman" panose="02020603050405020304" pitchFamily="18" charset="0"/>
                <a:cs typeface="Times New Roman" panose="02020603050405020304" pitchFamily="18" charset="0"/>
              </a:rPr>
              <a:t>Implications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Ethical considerations are essential; collaboration between policymakers and developers is necessary to balance innovation with societal values​(</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1200"/>
              </a:spcAft>
              <a:buNone/>
            </a:pPr>
            <a:endParaRPr lang="en-US" dirty="0"/>
          </a:p>
        </p:txBody>
      </p:sp>
    </p:spTree>
    <p:extLst>
      <p:ext uri="{BB962C8B-B14F-4D97-AF65-F5344CB8AC3E}">
        <p14:creationId xmlns:p14="http://schemas.microsoft.com/office/powerpoint/2010/main" val="2167993787"/>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61D65E5B15E514E936E8C8FB88F7A66" ma:contentTypeVersion="8" ma:contentTypeDescription="Create a new document." ma:contentTypeScope="" ma:versionID="b8aa540713a5fd16e435814ee33f5cf4">
  <xsd:schema xmlns:xsd="http://www.w3.org/2001/XMLSchema" xmlns:xs="http://www.w3.org/2001/XMLSchema" xmlns:p="http://schemas.microsoft.com/office/2006/metadata/properties" xmlns:ns2="85de9595-7355-4228-9e90-85bca62ff7db" xmlns:ns3="910aad1b-4098-4be5-ac95-6b67441042b9" targetNamespace="http://schemas.microsoft.com/office/2006/metadata/properties" ma:root="true" ma:fieldsID="04dde1a11660952aba67ff83a977c872" ns2:_="" ns3:_="">
    <xsd:import namespace="85de9595-7355-4228-9e90-85bca62ff7db"/>
    <xsd:import namespace="910aad1b-4098-4be5-ac95-6b67441042b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de9595-7355-4228-9e90-85bca62ff7d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0aad1b-4098-4be5-ac95-6b67441042b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41B207-F690-4E95-8B48-3D7E0C5D03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ABF1086-31BD-4871-ABF4-FB3B23F33B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de9595-7355-4228-9e90-85bca62ff7db"/>
    <ds:schemaRef ds:uri="910aad1b-4098-4be5-ac95-6b67441042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DC1D4-2C01-48A5-8F80-D22F29BE6E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264</TotalTime>
  <Words>1366</Words>
  <Application>Microsoft Office PowerPoint</Application>
  <PresentationFormat>On-screen Show (16:9)</PresentationFormat>
  <Paragraphs>149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vt:lpstr>
      <vt:lpstr>Arial</vt:lpstr>
      <vt:lpstr>Wingdings 3</vt:lpstr>
      <vt:lpstr>Trebuchet MS</vt:lpstr>
      <vt:lpstr>Times New Roman</vt:lpstr>
      <vt:lpstr>Facet</vt:lpstr>
      <vt:lpstr>                                                     Presented By: Geetesh Ganesh Karjavkar (25)                        (TE I.T)</vt:lpstr>
      <vt:lpstr>CONTENTS</vt:lpstr>
      <vt:lpstr>INTRODUCTION </vt:lpstr>
      <vt:lpstr>MOTIVATION</vt:lpstr>
      <vt:lpstr>OBJECTIVES</vt:lpstr>
      <vt:lpstr>LITERATURE SURVEY</vt:lpstr>
      <vt:lpstr>LITERATURE SURVEY</vt:lpstr>
      <vt:lpstr>SYSTEM OVERVIEW</vt:lpstr>
      <vt:lpstr>SYSTEM OVERVIEW</vt:lpstr>
      <vt:lpstr>SYSTEM OVERVIEW</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To User Recommendation System For Fitness Freaks</dc:title>
  <dc:creator>sagar</dc:creator>
  <cp:lastModifiedBy>Geetesh Karjavkar</cp:lastModifiedBy>
  <cp:revision>33</cp:revision>
  <dcterms:modified xsi:type="dcterms:W3CDTF">2024-10-09T02:49:10Z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0x010100A61D65E5B15E514E936E8C8FB88F7A66</vt:lpwstr>
  </property>
</Properties>
</file>