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0"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19" autoAdjust="0"/>
  </p:normalViewPr>
  <p:slideViewPr>
    <p:cSldViewPr>
      <p:cViewPr varScale="1">
        <p:scale>
          <a:sx n="89" d="100"/>
          <a:sy n="89" d="100"/>
        </p:scale>
        <p:origin x="-143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4018D51-057E-4AB1-A631-363EF22988D1}" type="datetimeFigureOut">
              <a:rPr lang="en-AU" smtClean="0"/>
              <a:t>24/07/2015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DF52AD0-B741-4B22-BC79-3DC0E296ABE8}" type="slidenum">
              <a:rPr lang="en-AU" smtClean="0"/>
              <a:t>‹#›</a:t>
            </a:fld>
            <a:endParaRPr lang="en-AU"/>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018D51-057E-4AB1-A631-363EF22988D1}" type="datetimeFigureOut">
              <a:rPr lang="en-AU" smtClean="0"/>
              <a:t>24/07/2015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DF52AD0-B741-4B22-BC79-3DC0E296ABE8}"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4018D51-057E-4AB1-A631-363EF22988D1}" type="datetimeFigureOut">
              <a:rPr lang="en-AU" smtClean="0"/>
              <a:t>24/07/2015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DF52AD0-B741-4B22-BC79-3DC0E296ABE8}"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4018D51-057E-4AB1-A631-363EF22988D1}" type="datetimeFigureOut">
              <a:rPr lang="en-AU" smtClean="0"/>
              <a:t>24/07/2015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DF52AD0-B741-4B22-BC79-3DC0E296ABE8}" type="slidenum">
              <a:rPr lang="en-AU" smtClean="0"/>
              <a:t>‹#›</a:t>
            </a:fld>
            <a:endParaRPr lang="en-AU"/>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018D51-057E-4AB1-A631-363EF22988D1}" type="datetimeFigureOut">
              <a:rPr lang="en-AU" smtClean="0"/>
              <a:t>24/07/2015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8DF52AD0-B741-4B22-BC79-3DC0E296ABE8}"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4018D51-057E-4AB1-A631-363EF22988D1}" type="datetimeFigureOut">
              <a:rPr lang="en-AU" smtClean="0"/>
              <a:t>24/07/2015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DF52AD0-B741-4B22-BC79-3DC0E296ABE8}" type="slidenum">
              <a:rPr lang="en-AU" smtClean="0"/>
              <a:t>‹#›</a:t>
            </a:fld>
            <a:endParaRPr lang="en-AU"/>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4018D51-057E-4AB1-A631-363EF22988D1}" type="datetimeFigureOut">
              <a:rPr lang="en-AU" smtClean="0"/>
              <a:t>24/07/2015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8DF52AD0-B741-4B22-BC79-3DC0E296ABE8}" type="slidenum">
              <a:rPr lang="en-AU" smtClean="0"/>
              <a:t>‹#›</a:t>
            </a:fld>
            <a:endParaRPr lang="en-AU"/>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4018D51-057E-4AB1-A631-363EF22988D1}" type="datetimeFigureOut">
              <a:rPr lang="en-AU" smtClean="0"/>
              <a:t>24/07/2015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8DF52AD0-B741-4B22-BC79-3DC0E296ABE8}"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18D51-057E-4AB1-A631-363EF22988D1}" type="datetimeFigureOut">
              <a:rPr lang="en-AU" smtClean="0"/>
              <a:t>24/07/2015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8DF52AD0-B741-4B22-BC79-3DC0E296ABE8}"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18D51-057E-4AB1-A631-363EF22988D1}" type="datetimeFigureOut">
              <a:rPr lang="en-AU" smtClean="0"/>
              <a:t>24/07/2015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DF52AD0-B741-4B22-BC79-3DC0E296ABE8}" type="slidenum">
              <a:rPr lang="en-AU" smtClean="0"/>
              <a:t>‹#›</a:t>
            </a:fld>
            <a:endParaRPr lang="en-AU"/>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018D51-057E-4AB1-A631-363EF22988D1}" type="datetimeFigureOut">
              <a:rPr lang="en-AU" smtClean="0"/>
              <a:t>24/07/2015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8DF52AD0-B741-4B22-BC79-3DC0E296ABE8}" type="slidenum">
              <a:rPr lang="en-AU" smtClean="0"/>
              <a:t>‹#›</a:t>
            </a:fld>
            <a:endParaRPr lang="en-AU"/>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14018D51-057E-4AB1-A631-363EF22988D1}" type="datetimeFigureOut">
              <a:rPr lang="en-AU" smtClean="0"/>
              <a:t>24/07/2015</a:t>
            </a:fld>
            <a:endParaRPr lang="en-AU"/>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AU"/>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DF52AD0-B741-4B22-BC79-3DC0E296ABE8}"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www.itu.int/en/ITU-T/gsi/iot/Pages/default.aspx" TargetMode="External"/><Relationship Id="rId3" Type="http://schemas.openxmlformats.org/officeDocument/2006/relationships/hyperlink" Target="http://www.wired.com/2014/11/the-internet-of-things-bigger/" TargetMode="External"/><Relationship Id="rId7" Type="http://schemas.openxmlformats.org/officeDocument/2006/relationships/hyperlink" Target="http://iofthings.org/#home" TargetMode="External"/><Relationship Id="rId2" Type="http://schemas.openxmlformats.org/officeDocument/2006/relationships/hyperlink" Target="https://en.wikipedia.org/wiki/Internet_of_Things" TargetMode="External"/><Relationship Id="rId1" Type="http://schemas.openxmlformats.org/officeDocument/2006/relationships/slideLayout" Target="../slideLayouts/slideLayout2.xml"/><Relationship Id="rId6" Type="http://schemas.openxmlformats.org/officeDocument/2006/relationships/hyperlink" Target="http://whatis.techtarget.com/definition/Internet-of-Things" TargetMode="External"/><Relationship Id="rId5" Type="http://schemas.openxmlformats.org/officeDocument/2006/relationships/hyperlink" Target="http://www.cisco.com/web/solutions/trends/iot/overview.html" TargetMode="External"/><Relationship Id="rId4" Type="http://schemas.openxmlformats.org/officeDocument/2006/relationships/hyperlink" Target="http://www.theinternetofthings.e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5486400"/>
          </a:xfrm>
          <a:prstGeom prst="rect">
            <a:avLst/>
          </a:prstGeom>
        </p:spPr>
      </p:pic>
    </p:spTree>
    <p:extLst>
      <p:ext uri="{BB962C8B-B14F-4D97-AF65-F5344CB8AC3E}">
        <p14:creationId xmlns:p14="http://schemas.microsoft.com/office/powerpoint/2010/main" val="2095222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548680"/>
            <a:ext cx="9144000" cy="1296144"/>
          </a:xfrm>
          <a:prstGeom prst="rect">
            <a:avLst/>
          </a:prstGeom>
          <a:effectLst/>
        </p:spPr>
        <p:txBody>
          <a:bodyPr vert="horz" lIns="91440" tIns="45720" rIns="91440" bIns="45720" rtlCol="0" anchor="t" anchorCtr="0">
            <a:no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82880" indent="0" algn="ctr">
              <a:buFont typeface="Georgia" pitchFamily="18" charset="0"/>
              <a:buNone/>
            </a:pPr>
            <a:r>
              <a:rPr lang="en-AU" sz="6000" dirty="0" smtClean="0">
                <a:solidFill>
                  <a:srgbClr val="0070C0"/>
                </a:solidFill>
                <a:latin typeface="Georgia" panose="02040502050405020303" pitchFamily="18" charset="0"/>
                <a:cs typeface="Arial" panose="020B0604020202020204" pitchFamily="34" charset="0"/>
              </a:rPr>
              <a:t>Internet</a:t>
            </a:r>
            <a:r>
              <a:rPr lang="en-AU" sz="6000" dirty="0" smtClean="0">
                <a:solidFill>
                  <a:srgbClr val="0070C0"/>
                </a:solidFill>
                <a:latin typeface="Georgia" panose="02040502050405020303" pitchFamily="18" charset="0"/>
              </a:rPr>
              <a:t> of Things</a:t>
            </a:r>
            <a:endParaRPr lang="en-AU" sz="6000" dirty="0">
              <a:solidFill>
                <a:srgbClr val="0070C0"/>
              </a:solidFill>
              <a:latin typeface="Georgia" panose="02040502050405020303" pitchFamily="18" charset="0"/>
            </a:endParaRPr>
          </a:p>
        </p:txBody>
      </p:sp>
      <p:sp>
        <p:nvSpPr>
          <p:cNvPr id="5" name="TextBox 4"/>
          <p:cNvSpPr txBox="1"/>
          <p:nvPr/>
        </p:nvSpPr>
        <p:spPr>
          <a:xfrm>
            <a:off x="107505" y="2204864"/>
            <a:ext cx="8856983" cy="3693319"/>
          </a:xfrm>
          <a:prstGeom prst="rect">
            <a:avLst/>
          </a:prstGeom>
          <a:noFill/>
        </p:spPr>
        <p:txBody>
          <a:bodyPr wrap="square" rtlCol="0">
            <a:spAutoFit/>
          </a:bodyPr>
          <a:lstStyle/>
          <a:p>
            <a:r>
              <a:rPr lang="en-AU" dirty="0" smtClean="0">
                <a:solidFill>
                  <a:srgbClr val="0070C0"/>
                </a:solidFill>
                <a:latin typeface="Georgia" panose="02040502050405020303" pitchFamily="18" charset="0"/>
              </a:rPr>
              <a:t>Definition: </a:t>
            </a:r>
          </a:p>
          <a:p>
            <a:r>
              <a:rPr lang="en-AU" dirty="0" smtClean="0">
                <a:solidFill>
                  <a:srgbClr val="0070C0"/>
                </a:solidFill>
              </a:rPr>
              <a:t>The network of physical objects or "things" embedded with electronics, </a:t>
            </a:r>
          </a:p>
          <a:p>
            <a:r>
              <a:rPr lang="en-AU" dirty="0" smtClean="0">
                <a:solidFill>
                  <a:srgbClr val="0070C0"/>
                </a:solidFill>
              </a:rPr>
              <a:t>software, sensors, and connectivity to enable objects to exchange data with</a:t>
            </a:r>
          </a:p>
          <a:p>
            <a:r>
              <a:rPr lang="en-AU" dirty="0" smtClean="0">
                <a:solidFill>
                  <a:srgbClr val="0070C0"/>
                </a:solidFill>
              </a:rPr>
              <a:t>the manufacturer, operator and/or other connected devices based on the</a:t>
            </a:r>
          </a:p>
          <a:p>
            <a:r>
              <a:rPr lang="en-AU" dirty="0" smtClean="0">
                <a:solidFill>
                  <a:srgbClr val="0070C0"/>
                </a:solidFill>
              </a:rPr>
              <a:t>infrastructure of </a:t>
            </a:r>
            <a:r>
              <a:rPr lang="en-AU" u="sng" dirty="0" smtClean="0">
                <a:solidFill>
                  <a:srgbClr val="0070C0"/>
                </a:solidFill>
              </a:rPr>
              <a:t>International Telecommunication Union's </a:t>
            </a:r>
            <a:r>
              <a:rPr lang="en-AU" dirty="0" smtClean="0">
                <a:solidFill>
                  <a:srgbClr val="0070C0"/>
                </a:solidFill>
              </a:rPr>
              <a:t>Global Standards Initiative.</a:t>
            </a:r>
          </a:p>
          <a:p>
            <a:endParaRPr lang="en-AU" dirty="0" smtClean="0">
              <a:solidFill>
                <a:srgbClr val="0070C0"/>
              </a:solidFill>
            </a:endParaRPr>
          </a:p>
          <a:p>
            <a:r>
              <a:rPr lang="en-AU" dirty="0" smtClean="0">
                <a:solidFill>
                  <a:srgbClr val="0070C0"/>
                </a:solidFill>
              </a:rPr>
              <a:t>The Internet of Things allows objects </a:t>
            </a:r>
            <a:r>
              <a:rPr lang="en-AU" b="1" u="sng" dirty="0" smtClean="0">
                <a:solidFill>
                  <a:srgbClr val="0070C0"/>
                </a:solidFill>
              </a:rPr>
              <a:t>to be sensed and controlled remotely across </a:t>
            </a:r>
          </a:p>
          <a:p>
            <a:r>
              <a:rPr lang="en-AU" b="1" u="sng" dirty="0" smtClean="0">
                <a:solidFill>
                  <a:srgbClr val="0070C0"/>
                </a:solidFill>
              </a:rPr>
              <a:t>existing network infrastructure</a:t>
            </a:r>
            <a:r>
              <a:rPr lang="en-AU" dirty="0" smtClean="0">
                <a:solidFill>
                  <a:srgbClr val="0070C0"/>
                </a:solidFill>
              </a:rPr>
              <a:t>, creating opportunities for more direct integration between the physical world and computer-based systems, and resulting in improved efficiency, accuracy and economic benefit. Each device is uniquely identifiable through its embedded computing system but is able to interoperate within the existing Internet infrastructure. </a:t>
            </a:r>
            <a:endParaRPr lang="en-AU" dirty="0" smtClean="0"/>
          </a:p>
        </p:txBody>
      </p:sp>
    </p:spTree>
    <p:extLst>
      <p:ext uri="{BB962C8B-B14F-4D97-AF65-F5344CB8AC3E}">
        <p14:creationId xmlns:p14="http://schemas.microsoft.com/office/powerpoint/2010/main" val="233678046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49" y="0"/>
            <a:ext cx="8730207" cy="436510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1721947"/>
            <a:ext cx="8166869" cy="5136053"/>
          </a:xfrm>
          <a:prstGeom prst="rect">
            <a:avLst/>
          </a:prstGeom>
        </p:spPr>
      </p:pic>
    </p:spTree>
    <p:extLst>
      <p:ext uri="{BB962C8B-B14F-4D97-AF65-F5344CB8AC3E}">
        <p14:creationId xmlns:p14="http://schemas.microsoft.com/office/powerpoint/2010/main" val="1043845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4852"/>
            <a:ext cx="9144000" cy="6408295"/>
          </a:xfrm>
          <a:prstGeom prst="rect">
            <a:avLst/>
          </a:prstGeom>
        </p:spPr>
      </p:pic>
    </p:spTree>
    <p:extLst>
      <p:ext uri="{BB962C8B-B14F-4D97-AF65-F5344CB8AC3E}">
        <p14:creationId xmlns:p14="http://schemas.microsoft.com/office/powerpoint/2010/main" val="2772908708"/>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8328"/>
            <a:ext cx="9144000" cy="5141343"/>
          </a:xfrm>
          <a:prstGeom prst="rect">
            <a:avLst/>
          </a:prstGeom>
        </p:spPr>
      </p:pic>
    </p:spTree>
    <p:extLst>
      <p:ext uri="{BB962C8B-B14F-4D97-AF65-F5344CB8AC3E}">
        <p14:creationId xmlns:p14="http://schemas.microsoft.com/office/powerpoint/2010/main" val="475228577"/>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892" y="166097"/>
            <a:ext cx="7600459" cy="470455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656" y="1124744"/>
            <a:ext cx="7308038" cy="5481347"/>
          </a:xfrm>
          <a:prstGeom prst="rect">
            <a:avLst/>
          </a:prstGeom>
        </p:spPr>
      </p:pic>
    </p:spTree>
    <p:extLst>
      <p:ext uri="{BB962C8B-B14F-4D97-AF65-F5344CB8AC3E}">
        <p14:creationId xmlns:p14="http://schemas.microsoft.com/office/powerpoint/2010/main" val="142075338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3"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1+#ppt_w/2"/>
                                          </p:val>
                                        </p:tav>
                                        <p:tav tm="100000">
                                          <p:val>
                                            <p:strVal val="#ppt_x"/>
                                          </p:val>
                                        </p:tav>
                                      </p:tavLst>
                                    </p:anim>
                                    <p:anim calcmode="lin" valueType="num">
                                      <p:cBhvr additive="base">
                                        <p:cTn id="15" dur="5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251520" y="731520"/>
            <a:ext cx="8568952" cy="3474720"/>
          </a:xfrm>
        </p:spPr>
        <p:txBody>
          <a:bodyPr>
            <a:normAutofit lnSpcReduction="10000"/>
          </a:bodyPr>
          <a:lstStyle/>
          <a:p>
            <a:pPr marL="45720" indent="0">
              <a:buNone/>
            </a:pPr>
            <a:r>
              <a:rPr lang="en-AU" dirty="0" smtClean="0">
                <a:solidFill>
                  <a:srgbClr val="0070C0"/>
                </a:solidFill>
                <a:latin typeface="Georgia" panose="02040502050405020303" pitchFamily="18" charset="0"/>
              </a:rPr>
              <a:t>Web Links:</a:t>
            </a:r>
          </a:p>
          <a:p>
            <a:pPr marL="45720" indent="0">
              <a:buNone/>
            </a:pPr>
            <a:r>
              <a:rPr lang="en-AU" dirty="0">
                <a:hlinkClick r:id="rId2"/>
              </a:rPr>
              <a:t>https://</a:t>
            </a:r>
            <a:r>
              <a:rPr lang="en-AU" dirty="0" smtClean="0">
                <a:hlinkClick r:id="rId2"/>
              </a:rPr>
              <a:t>en.wikipedia.org/wiki/Internet_of_Things</a:t>
            </a:r>
            <a:endParaRPr lang="en-AU" dirty="0" smtClean="0"/>
          </a:p>
          <a:p>
            <a:pPr marL="45720" indent="0">
              <a:buNone/>
            </a:pPr>
            <a:r>
              <a:rPr lang="en-AU" dirty="0">
                <a:hlinkClick r:id="rId3"/>
              </a:rPr>
              <a:t>http://www.wired.com/2014/11/the-internet-of-things-bigger</a:t>
            </a:r>
            <a:r>
              <a:rPr lang="en-AU" dirty="0" smtClean="0">
                <a:hlinkClick r:id="rId3"/>
              </a:rPr>
              <a:t>/</a:t>
            </a:r>
            <a:endParaRPr lang="en-AU" dirty="0" smtClean="0"/>
          </a:p>
          <a:p>
            <a:pPr marL="45720" indent="0">
              <a:buNone/>
            </a:pPr>
            <a:r>
              <a:rPr lang="en-AU" dirty="0">
                <a:hlinkClick r:id="rId4"/>
              </a:rPr>
              <a:t>http://www.theinternetofthings.eu</a:t>
            </a:r>
            <a:r>
              <a:rPr lang="en-AU" dirty="0" smtClean="0">
                <a:hlinkClick r:id="rId4"/>
              </a:rPr>
              <a:t>/</a:t>
            </a:r>
            <a:endParaRPr lang="en-AU" dirty="0" smtClean="0"/>
          </a:p>
          <a:p>
            <a:pPr marL="45720" indent="0">
              <a:buNone/>
            </a:pPr>
            <a:r>
              <a:rPr lang="en-AU" dirty="0">
                <a:hlinkClick r:id="rId5"/>
              </a:rPr>
              <a:t>http://</a:t>
            </a:r>
            <a:r>
              <a:rPr lang="en-AU" dirty="0" smtClean="0">
                <a:hlinkClick r:id="rId5"/>
              </a:rPr>
              <a:t>www.cisco.com/web/solutions/trends/iot/overview.html</a:t>
            </a:r>
            <a:endParaRPr lang="en-AU" dirty="0" smtClean="0"/>
          </a:p>
          <a:p>
            <a:pPr marL="45720" indent="0">
              <a:buNone/>
            </a:pPr>
            <a:r>
              <a:rPr lang="en-AU" dirty="0">
                <a:hlinkClick r:id="rId6"/>
              </a:rPr>
              <a:t>http://</a:t>
            </a:r>
            <a:r>
              <a:rPr lang="en-AU" dirty="0" smtClean="0">
                <a:hlinkClick r:id="rId6"/>
              </a:rPr>
              <a:t>whatis.techtarget.com/definition/Internet-of-Things</a:t>
            </a:r>
            <a:endParaRPr lang="en-AU" dirty="0" smtClean="0"/>
          </a:p>
          <a:p>
            <a:pPr marL="45720" indent="0">
              <a:buNone/>
            </a:pPr>
            <a:r>
              <a:rPr lang="en-AU" dirty="0">
                <a:hlinkClick r:id="rId7"/>
              </a:rPr>
              <a:t>http://iofthings.org/#</a:t>
            </a:r>
            <a:r>
              <a:rPr lang="en-AU" dirty="0" smtClean="0">
                <a:hlinkClick r:id="rId7"/>
              </a:rPr>
              <a:t>home</a:t>
            </a:r>
            <a:endParaRPr lang="en-AU" dirty="0" smtClean="0"/>
          </a:p>
          <a:p>
            <a:pPr marL="45720" indent="0">
              <a:buNone/>
            </a:pPr>
            <a:r>
              <a:rPr lang="en-AU" dirty="0">
                <a:hlinkClick r:id="rId8"/>
              </a:rPr>
              <a:t>http://</a:t>
            </a:r>
            <a:r>
              <a:rPr lang="en-AU" dirty="0" smtClean="0">
                <a:hlinkClick r:id="rId8"/>
              </a:rPr>
              <a:t>www.itu.int/en/ITU-T/gsi/iot/Pages/default.aspx</a:t>
            </a:r>
            <a:endParaRPr lang="en-AU" dirty="0" smtClean="0"/>
          </a:p>
          <a:p>
            <a:pPr marL="45720" indent="0">
              <a:buNone/>
            </a:pPr>
            <a:endParaRPr lang="en-AU" dirty="0" smtClean="0"/>
          </a:p>
          <a:p>
            <a:pPr marL="45720" indent="0">
              <a:buNone/>
            </a:pPr>
            <a:endParaRPr lang="en-AU" dirty="0"/>
          </a:p>
        </p:txBody>
      </p:sp>
    </p:spTree>
    <p:extLst>
      <p:ext uri="{BB962C8B-B14F-4D97-AF65-F5344CB8AC3E}">
        <p14:creationId xmlns:p14="http://schemas.microsoft.com/office/powerpoint/2010/main" val="195346697"/>
      </p:ext>
    </p:extLst>
  </p:cSld>
  <p:clrMapOvr>
    <a:masterClrMapping/>
  </p:clrMapOvr>
  <p:transition spd="slow">
    <p:randomBar dir="vert"/>
  </p:transition>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65</TotalTime>
  <Words>42</Words>
  <Application>Microsoft Office PowerPoint</Application>
  <PresentationFormat>On-screen Show (4:3)</PresentationFormat>
  <Paragraphs>17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Slipstream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Verizon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dc:title>
  <dc:creator>Chen, Jeffrey H (Jeff)</dc:creator>
  <cp:lastModifiedBy>Chen, Jeffrey H (Jeff)</cp:lastModifiedBy>
  <cp:revision>10</cp:revision>
  <dcterms:created xsi:type="dcterms:W3CDTF">2015-07-24T09:34:30Z</dcterms:created>
  <dcterms:modified xsi:type="dcterms:W3CDTF">2015-07-24T10:40:21Z</dcterms:modified>
</cp:coreProperties>
</file>