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34" r:id="rId2"/>
  </p:sldMasterIdLst>
  <p:notesMasterIdLst>
    <p:notesMasterId r:id="rId20"/>
  </p:notesMasterIdLst>
  <p:handoutMasterIdLst>
    <p:handoutMasterId r:id="rId21"/>
  </p:handoutMasterIdLst>
  <p:sldIdLst>
    <p:sldId id="262" r:id="rId3"/>
    <p:sldId id="266" r:id="rId4"/>
    <p:sldId id="271" r:id="rId5"/>
    <p:sldId id="282" r:id="rId6"/>
    <p:sldId id="267" r:id="rId7"/>
    <p:sldId id="283" r:id="rId8"/>
    <p:sldId id="269" r:id="rId9"/>
    <p:sldId id="279" r:id="rId10"/>
    <p:sldId id="280" r:id="rId11"/>
    <p:sldId id="273" r:id="rId12"/>
    <p:sldId id="274" r:id="rId13"/>
    <p:sldId id="275" r:id="rId14"/>
    <p:sldId id="277" r:id="rId15"/>
    <p:sldId id="278" r:id="rId16"/>
    <p:sldId id="281" r:id="rId17"/>
    <p:sldId id="268" r:id="rId18"/>
    <p:sldId id="272" r:id="rId19"/>
  </p:sldIdLst>
  <p:sldSz cx="9144000" cy="6858000" type="screen4x3"/>
  <p:notesSz cx="6858000" cy="9144000"/>
  <p:defaultTextStyle>
    <a:defPPr>
      <a:defRPr lang="en-AU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0E5F7E"/>
    <a:srgbClr val="0E7D60"/>
    <a:srgbClr val="010000"/>
    <a:srgbClr val="0095C1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586" autoAdjust="0"/>
  </p:normalViewPr>
  <p:slideViewPr>
    <p:cSldViewPr snapToGrid="0" snapToObjects="1">
      <p:cViewPr>
        <p:scale>
          <a:sx n="100" d="100"/>
          <a:sy n="100" d="100"/>
        </p:scale>
        <p:origin x="74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294E36C-6459-47B1-8CDF-7ED03239E16B}" type="datetime1">
              <a:rPr lang="en-AU" altLang="en-US">
                <a:ea typeface="Arial Unicode MS" panose="020B0604020202020204" pitchFamily="34" charset="-128"/>
              </a:rPr>
              <a:pPr/>
              <a:t>9/8/17</a:t>
            </a:fld>
            <a:endParaRPr lang="en-AU" altLang="en-US" dirty="0">
              <a:ea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D236CFE2-193D-4FFA-B177-125D27F38C7E}" type="slidenum">
              <a:rPr lang="en-AU" altLang="en-US">
                <a:ea typeface="Arial Unicode MS" panose="020B0604020202020204" pitchFamily="34" charset="-128"/>
              </a:rPr>
              <a:pPr/>
              <a:t>‹#›</a:t>
            </a:fld>
            <a:endParaRPr lang="en-AU" altLang="en-US" dirty="0"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8386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Arial Unicode MS" panose="020B0604020202020204" pitchFamily="34" charset="-128"/>
              </a:defRPr>
            </a:lvl1pPr>
          </a:lstStyle>
          <a:p>
            <a:endParaRPr lang="en-AU" alt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Arial Unicode MS" panose="020B0604020202020204" pitchFamily="34" charset="-128"/>
              </a:defRPr>
            </a:lvl1pPr>
          </a:lstStyle>
          <a:p>
            <a:fld id="{6AADB09F-3766-499C-AAF6-205F0A0E465D}" type="datetime1">
              <a:rPr lang="en-AU" altLang="en-US" smtClean="0"/>
              <a:pPr/>
              <a:t>9/8/17</a:t>
            </a:fld>
            <a:endParaRPr lang="en-AU" altLang="en-US" dirty="0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text styles</a:t>
            </a:r>
          </a:p>
          <a:p>
            <a:pPr lvl="1"/>
            <a:r>
              <a:rPr lang="en-AU" altLang="en-US" dirty="0" smtClean="0"/>
              <a:t>Second level</a:t>
            </a:r>
          </a:p>
          <a:p>
            <a:pPr lvl="2"/>
            <a:r>
              <a:rPr lang="en-AU" altLang="en-US" dirty="0" smtClean="0"/>
              <a:t>Third level</a:t>
            </a:r>
          </a:p>
          <a:p>
            <a:pPr lvl="3"/>
            <a:r>
              <a:rPr lang="en-AU" altLang="en-US" dirty="0" smtClean="0"/>
              <a:t>Fourth level</a:t>
            </a:r>
          </a:p>
          <a:p>
            <a:pPr lvl="4"/>
            <a:r>
              <a:rPr lang="en-AU" altLang="en-US" dirty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Arial Unicode MS" panose="020B0604020202020204" pitchFamily="34" charset="-128"/>
              </a:defRPr>
            </a:lvl1pPr>
          </a:lstStyle>
          <a:p>
            <a:endParaRPr lang="en-AU" altLang="en-US" dirty="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Arial Unicode MS" panose="020B0604020202020204" pitchFamily="34" charset="-128"/>
              </a:defRPr>
            </a:lvl1pPr>
          </a:lstStyle>
          <a:p>
            <a:fld id="{5FF6E07D-2672-4BF6-A4CD-80C62AC8FB1E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194555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 Unicode MS" panose="020B060402020202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 Unicode MS" panose="020B060402020202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 Unicode MS" panose="020B060402020202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 Unicode MS" panose="020B060402020202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 Unicode MS" panose="020B060402020202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9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465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Placeholder 1"/>
          <p:cNvSpPr>
            <a:spLocks noGrp="1"/>
          </p:cNvSpPr>
          <p:nvPr>
            <p:ph type="ctrTitle"/>
          </p:nvPr>
        </p:nvSpPr>
        <p:spPr>
          <a:xfrm>
            <a:off x="614363" y="1539875"/>
            <a:ext cx="7916862" cy="719138"/>
          </a:xfrm>
        </p:spPr>
        <p:txBody>
          <a:bodyPr/>
          <a:lstStyle>
            <a:lvl1pPr algn="l">
              <a:defRPr smtClean="0">
                <a:latin typeface="Arial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AU" altLang="en-US" noProof="0" smtClean="0"/>
          </a:p>
        </p:txBody>
      </p:sp>
      <p:sp>
        <p:nvSpPr>
          <p:cNvPr id="18435" name="Text Placeholder 2"/>
          <p:cNvSpPr>
            <a:spLocks noGrp="1"/>
          </p:cNvSpPr>
          <p:nvPr>
            <p:ph type="subTitle" idx="1"/>
          </p:nvPr>
        </p:nvSpPr>
        <p:spPr>
          <a:xfrm>
            <a:off x="614363" y="2312988"/>
            <a:ext cx="7916862" cy="719137"/>
          </a:xfrm>
        </p:spPr>
        <p:txBody>
          <a:bodyPr/>
          <a:lstStyle>
            <a:lvl1pPr marL="0" indent="0">
              <a:buFontTx/>
              <a:buNone/>
              <a:defRPr sz="1800" smtClean="0">
                <a:latin typeface="Arial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AU" altLang="en-US" noProof="0" smtClean="0"/>
          </a:p>
        </p:txBody>
      </p:sp>
      <p:pic>
        <p:nvPicPr>
          <p:cNvPr id="18437" name="Picture 7" descr="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4607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75668"/>
            <a:ext cx="2057400" cy="41504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75668"/>
            <a:ext cx="6019800" cy="4150495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71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394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4419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341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600200"/>
            <a:ext cx="4241800" cy="503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3388" cy="503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3149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1268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797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342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673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/>
            </a:lvl1pPr>
            <a:lvl2pPr>
              <a:buFont typeface="Arial"/>
              <a:buChar char="•"/>
              <a:defRPr/>
            </a:lvl2pPr>
            <a:lvl3pPr>
              <a:buFont typeface="Lucida Grande"/>
              <a:buChar char="−"/>
              <a:defRPr/>
            </a:lvl3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2297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5854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053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74638"/>
            <a:ext cx="2159000" cy="6364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274638"/>
            <a:ext cx="6326188" cy="6364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58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694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0419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5668"/>
            <a:ext cx="4040188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5429"/>
            <a:ext cx="4040188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75668"/>
            <a:ext cx="4041775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5429"/>
            <a:ext cx="4041775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5759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4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1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96880"/>
            <a:ext cx="5111750" cy="42292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buNone/>
              <a:defRPr sz="1400"/>
            </a:lvl4pPr>
            <a:lvl5pPr>
              <a:defRPr sz="1200">
                <a:ea typeface="Arial Unicode MS" panose="020B0604020202020204" pitchFamily="34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96880"/>
            <a:ext cx="3008313" cy="4229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67829"/>
            <a:ext cx="5486400" cy="339950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97709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7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7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20875" y="274638"/>
            <a:ext cx="699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AU" alt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4000" y="1968500"/>
            <a:ext cx="863758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text styles</a:t>
            </a:r>
          </a:p>
          <a:p>
            <a:pPr lvl="1"/>
            <a:r>
              <a:rPr lang="en-AU" altLang="en-US" dirty="0" smtClean="0"/>
              <a:t>second level</a:t>
            </a:r>
          </a:p>
          <a:p>
            <a:pPr lvl="2"/>
            <a:r>
              <a:rPr lang="en-AU" altLang="en-US" dirty="0" smtClean="0"/>
              <a:t>third level</a:t>
            </a:r>
          </a:p>
          <a:p>
            <a:pPr lvl="3"/>
            <a:r>
              <a:rPr lang="en-AU" altLang="en-US" dirty="0" smtClean="0"/>
              <a:t>fourth level</a:t>
            </a:r>
          </a:p>
          <a:p>
            <a:pPr lvl="0"/>
            <a:r>
              <a:rPr lang="en-AU" altLang="en-US" dirty="0" smtClean="0"/>
              <a:t>click to edit Master text styles</a:t>
            </a:r>
          </a:p>
          <a:p>
            <a:pPr lvl="1"/>
            <a:r>
              <a:rPr lang="en-AU" altLang="en-US" dirty="0" smtClean="0"/>
              <a:t>second level</a:t>
            </a:r>
          </a:p>
          <a:p>
            <a:pPr lvl="2"/>
            <a:r>
              <a:rPr lang="en-AU" altLang="en-US" dirty="0" smtClean="0"/>
              <a:t>third level</a:t>
            </a:r>
          </a:p>
          <a:p>
            <a:pPr lvl="3"/>
            <a:r>
              <a:rPr lang="en-AU" altLang="en-US" dirty="0" smtClean="0"/>
              <a:t>fourth level</a:t>
            </a:r>
          </a:p>
        </p:txBody>
      </p:sp>
      <p:pic>
        <p:nvPicPr>
          <p:cNvPr id="1029" name="Picture 7" descr="log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44" r:id="rId2"/>
    <p:sldLayoutId id="2147483743" r:id="rId3"/>
    <p:sldLayoutId id="2147483742" r:id="rId4"/>
    <p:sldLayoutId id="2147483741" r:id="rId5"/>
    <p:sldLayoutId id="2147483740" r:id="rId6"/>
    <p:sldLayoutId id="2147483739" r:id="rId7"/>
    <p:sldLayoutId id="2147483738" r:id="rId8"/>
    <p:sldLayoutId id="2147483737" r:id="rId9"/>
    <p:sldLayoutId id="2147483736" r:id="rId10"/>
    <p:sldLayoutId id="2147483735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E5F7E"/>
          </a:solidFill>
          <a:latin typeface="Arial"/>
          <a:ea typeface="Arial Unicode MS" panose="020B0604020202020204" pitchFamily="34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t" hangingPunct="1">
        <a:spcBef>
          <a:spcPct val="30000"/>
        </a:spcBef>
        <a:spcAft>
          <a:spcPct val="30000"/>
        </a:spcAft>
        <a:buChar char="•"/>
        <a:defRPr sz="2400" kern="1200">
          <a:solidFill>
            <a:srgbClr val="666666"/>
          </a:solidFill>
          <a:latin typeface="Arial"/>
          <a:ea typeface="Arial Unicode MS" panose="020B0604020202020204" pitchFamily="34" charset="-128"/>
          <a:cs typeface="Arial"/>
        </a:defRPr>
      </a:lvl1pPr>
      <a:lvl2pPr marL="742950" indent="-285750" algn="l" rtl="0" eaLnBrk="1" fontAlgn="t" hangingPunct="1">
        <a:spcBef>
          <a:spcPct val="15000"/>
        </a:spcBef>
        <a:spcAft>
          <a:spcPct val="15000"/>
        </a:spcAft>
        <a:buFont typeface="Arial" charset="0"/>
        <a:buChar char="–"/>
        <a:defRPr sz="2400" kern="1200">
          <a:solidFill>
            <a:srgbClr val="666666"/>
          </a:solidFill>
          <a:latin typeface="Arial"/>
          <a:ea typeface="Arial Unicode MS" panose="020B0604020202020204" pitchFamily="34" charset="-128"/>
          <a:cs typeface="Arial"/>
        </a:defRPr>
      </a:lvl2pPr>
      <a:lvl3pPr marL="1143000" indent="-228600" algn="l" rtl="0" eaLnBrk="1" fontAlgn="t" hangingPunct="1">
        <a:spcBef>
          <a:spcPct val="15000"/>
        </a:spcBef>
        <a:spcAft>
          <a:spcPct val="15000"/>
        </a:spcAft>
        <a:buChar char="•"/>
        <a:defRPr sz="2400" kern="1200">
          <a:solidFill>
            <a:srgbClr val="666666"/>
          </a:solidFill>
          <a:latin typeface="Arial"/>
          <a:ea typeface="Arial Unicode MS" panose="020B0604020202020204" pitchFamily="34" charset="-128"/>
          <a:cs typeface="Arial"/>
        </a:defRPr>
      </a:lvl3pPr>
      <a:lvl4pPr marL="1600200" indent="-228600" algn="l" rtl="0" eaLnBrk="1" fontAlgn="t" hangingPunct="1">
        <a:spcBef>
          <a:spcPct val="15000"/>
        </a:spcBef>
        <a:spcAft>
          <a:spcPct val="15000"/>
        </a:spcAft>
        <a:buChar char="–"/>
        <a:defRPr sz="2400" kern="1200">
          <a:solidFill>
            <a:srgbClr val="666666"/>
          </a:solidFill>
          <a:latin typeface="Arial"/>
          <a:ea typeface="Arial Unicode MS" panose="020B0604020202020204" pitchFamily="34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274638"/>
            <a:ext cx="8637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600200"/>
            <a:ext cx="8637588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4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Symbol" pitchFamily="18" charset="2"/>
        <a:buChar char="·"/>
        <a:defRPr sz="24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2400" dirty="0" smtClean="0"/>
              <a:t>Climate data quality control – the issues and potential for automation</a:t>
            </a:r>
            <a:endParaRPr lang="en-US" altLang="en-US" sz="2400" dirty="0"/>
          </a:p>
        </p:txBody>
      </p:sp>
      <p:sp>
        <p:nvSpPr>
          <p:cNvPr id="64519" name="Rectang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Blair Trewin, Bureau of Meteorology</a:t>
            </a:r>
          </a:p>
        </p:txBody>
      </p:sp>
      <p:pic>
        <p:nvPicPr>
          <p:cNvPr id="64516" name="Picture 4" descr="Placeholder_sk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8475"/>
            <a:ext cx="9142413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Some unusual things happen in the real world</a:t>
            </a:r>
            <a:endParaRPr lang="en-AU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038350"/>
            <a:ext cx="6996301" cy="457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86200" y="292417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rgbClr val="FF0000"/>
                </a:solidFill>
                <a:ea typeface="Arial Unicode MS" panose="020B0604020202020204" pitchFamily="34" charset="-128"/>
              </a:rPr>
              <a:t>Numerous spikes of 2-4</a:t>
            </a:r>
            <a:r>
              <a:rPr lang="en-AU" sz="1600" dirty="0" smtClean="0">
                <a:solidFill>
                  <a:srgbClr val="FF0000"/>
                </a:solidFill>
                <a:latin typeface="Arial"/>
                <a:ea typeface="Arial Unicode MS" panose="020B0604020202020204" pitchFamily="34" charset="-128"/>
                <a:cs typeface="Arial"/>
              </a:rPr>
              <a:t>°C within 1 minute</a:t>
            </a:r>
            <a:endParaRPr lang="en-AU" sz="1600" dirty="0">
              <a:solidFill>
                <a:srgbClr val="FF0000"/>
              </a:solidFill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127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Correlation length scales not always uniform</a:t>
            </a:r>
            <a:endParaRPr lang="en-AU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1980374"/>
            <a:ext cx="4217494" cy="289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34" y="1980374"/>
            <a:ext cx="4217494" cy="289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96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…and some elements have different length scales to others</a:t>
            </a:r>
            <a:endParaRPr lang="en-AU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09774"/>
            <a:ext cx="404899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019" y="2009774"/>
            <a:ext cx="4042849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43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Greater temporal and spatial density of data helps QC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83" y="2368550"/>
            <a:ext cx="3982129" cy="260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18737" y="1834634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Carnarvon, 18 December 2008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925" y="264795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rgbClr val="FF0000"/>
                </a:solidFill>
              </a:rPr>
              <a:t>Maximum</a:t>
            </a:r>
            <a:endParaRPr lang="en-AU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6850" y="3209923"/>
            <a:ext cx="184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rgbClr val="0070C0"/>
                </a:solidFill>
              </a:rPr>
              <a:t>3-hourly temperature</a:t>
            </a:r>
            <a:endParaRPr lang="en-AU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69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Greater temporal and spatial density of data helps QC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83" y="2368550"/>
            <a:ext cx="3982129" cy="260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18737" y="1834634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Carnarvon, 18 December 2008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925" y="264795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rgbClr val="FF0000"/>
                </a:solidFill>
              </a:rPr>
              <a:t>Maximum</a:t>
            </a:r>
            <a:endParaRPr lang="en-AU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6850" y="3209923"/>
            <a:ext cx="184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rgbClr val="0070C0"/>
                </a:solidFill>
              </a:rPr>
              <a:t>3-hourly temperature</a:t>
            </a:r>
            <a:endParaRPr lang="en-AU" sz="1400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449" y="2368074"/>
            <a:ext cx="3983351" cy="260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10175" y="264795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rgbClr val="FF0000"/>
                </a:solidFill>
              </a:rPr>
              <a:t>Maximum</a:t>
            </a:r>
            <a:endParaRPr lang="en-AU" sz="1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5550" y="3211409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rgbClr val="0070C0"/>
                </a:solidFill>
              </a:rPr>
              <a:t>Hourly temperature</a:t>
            </a:r>
            <a:endParaRPr lang="en-AU" sz="1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6372" y="5101709"/>
            <a:ext cx="369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solidFill>
                  <a:schemeClr val="bg1">
                    <a:lumMod val="65000"/>
                  </a:schemeClr>
                </a:solidFill>
              </a:rPr>
              <a:t>Seabreeze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 came in at about 11.30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0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Some things which can lead to sharp local gradients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Complex topography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err="1" smtClean="0"/>
              <a:t>Seabreezes</a:t>
            </a:r>
            <a:r>
              <a:rPr lang="en-AU" dirty="0" smtClean="0"/>
              <a:t> (near coast)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Local winds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Thunderstorms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Fog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830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Remote sensing potential to be included in QC</a:t>
            </a:r>
            <a:endParaRPr lang="en-AU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199599"/>
            <a:ext cx="39433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79" y="2308763"/>
            <a:ext cx="3240275" cy="35014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49596" y="183979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ea typeface="Arial Unicode MS" panose="020B0604020202020204" pitchFamily="34" charset="-128"/>
              </a:rPr>
              <a:t>Radar</a:t>
            </a:r>
            <a:endParaRPr lang="en-AU" dirty="0">
              <a:ea typeface="Arial Unicode MS" panose="020B060402020202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7673" y="185447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ea typeface="Arial Unicode MS" panose="020B0604020202020204" pitchFamily="34" charset="-128"/>
              </a:rPr>
              <a:t>Satellite</a:t>
            </a:r>
            <a:endParaRPr lang="en-AU" dirty="0">
              <a:ea typeface="Arial Unicode MS" panose="020B0604020202020204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0575" y="6343650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ea typeface="Arial Unicode MS" panose="020B0604020202020204" pitchFamily="34" charset="-128"/>
              </a:rPr>
              <a:t>Radar is currently used as a secondary QC tool, but not a primary one</a:t>
            </a:r>
            <a:endParaRPr lang="en-AU" dirty="0"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716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Possibilities to use forecast models in QC?</a:t>
            </a:r>
            <a:endParaRPr lang="en-AU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4" y="1852547"/>
            <a:ext cx="4778129" cy="397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62576" y="1871597"/>
            <a:ext cx="335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ea typeface="Arial Unicode MS" panose="020B0604020202020204" pitchFamily="34" charset="-128"/>
              </a:rPr>
              <a:t>In modern weather forecasting models, analysis does not use observations alone – it uses observations to modify forecast field from last model run</a:t>
            </a:r>
          </a:p>
          <a:p>
            <a:endParaRPr lang="en-AU" dirty="0" smtClean="0">
              <a:ea typeface="Arial Unicode MS" panose="020B0604020202020204" pitchFamily="34" charset="-128"/>
            </a:endParaRPr>
          </a:p>
          <a:p>
            <a:r>
              <a:rPr lang="en-AU" dirty="0" smtClean="0">
                <a:ea typeface="Arial Unicode MS" panose="020B0604020202020204" pitchFamily="34" charset="-128"/>
              </a:rPr>
              <a:t>Optimal combination of observed and model data a well-explored problem in forecasting, but climate applications limited</a:t>
            </a:r>
          </a:p>
          <a:p>
            <a:endParaRPr lang="en-AU" dirty="0">
              <a:ea typeface="Arial Unicode MS" panose="020B0604020202020204" pitchFamily="34" charset="-128"/>
            </a:endParaRPr>
          </a:p>
          <a:p>
            <a:r>
              <a:rPr lang="en-AU" dirty="0" smtClean="0">
                <a:ea typeface="Arial Unicode MS" panose="020B0604020202020204" pitchFamily="34" charset="-128"/>
              </a:rPr>
              <a:t>Could forecast/observation discrepancies be used for operational climate data QC?</a:t>
            </a:r>
          </a:p>
        </p:txBody>
      </p:sp>
    </p:spTree>
    <p:extLst>
      <p:ext uri="{BB962C8B-B14F-4D97-AF65-F5344CB8AC3E}">
        <p14:creationId xmlns:p14="http://schemas.microsoft.com/office/powerpoint/2010/main" val="110668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do we need data quality control?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AU" sz="2000" dirty="0" smtClean="0"/>
              <a:t>Observations are made using real instruments and real observers! Some sources of error: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dirty="0" smtClean="0"/>
              <a:t>Observer error (e.g. misreading by 5 or 10 degrees)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dirty="0" smtClean="0"/>
              <a:t>Data processing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dirty="0" smtClean="0"/>
              <a:t>Instrument faults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dirty="0" smtClean="0"/>
              <a:t>Data spikes (e.g. from electrical interference)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dirty="0" smtClean="0"/>
              <a:t>External interference</a:t>
            </a:r>
          </a:p>
          <a:p>
            <a:pPr marL="0" indent="0"/>
            <a:r>
              <a:rPr lang="en-AU" sz="2000" dirty="0" smtClean="0"/>
              <a:t>Different elements, and different types of instruments (manual, automatic), have different potential error modes.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9396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 example of a suspect observation</a:t>
            </a:r>
            <a:endParaRPr lang="en-AU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6" y="1981200"/>
            <a:ext cx="5695950" cy="351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34101" y="2305050"/>
            <a:ext cx="28765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ea typeface="Arial Unicode MS" panose="020B0604020202020204" pitchFamily="34" charset="-128"/>
              </a:rPr>
              <a:t>12.5</a:t>
            </a:r>
            <a:r>
              <a:rPr lang="en-AU" sz="1600" dirty="0" smtClean="0">
                <a:latin typeface="Arial"/>
                <a:ea typeface="Arial Unicode MS" panose="020B0604020202020204" pitchFamily="34" charset="-128"/>
                <a:cs typeface="Arial"/>
              </a:rPr>
              <a:t>°C maximum at Hay</a:t>
            </a:r>
          </a:p>
          <a:p>
            <a:endParaRPr lang="en-AU" sz="1600" dirty="0">
              <a:latin typeface="Arial"/>
              <a:ea typeface="Arial Unicode MS" panose="020B0604020202020204" pitchFamily="34" charset="-128"/>
              <a:cs typeface="Arial"/>
            </a:endParaRPr>
          </a:p>
          <a:p>
            <a:r>
              <a:rPr lang="en-AU" sz="1600" dirty="0" smtClean="0">
                <a:latin typeface="Arial"/>
                <a:ea typeface="Arial Unicode MS" panose="020B0604020202020204" pitchFamily="34" charset="-128"/>
                <a:cs typeface="Arial"/>
              </a:rPr>
              <a:t>All other sites within 200km between 28.9 and 33.5</a:t>
            </a:r>
          </a:p>
          <a:p>
            <a:endParaRPr lang="en-AU" sz="1600" dirty="0">
              <a:latin typeface="Arial"/>
              <a:ea typeface="Arial Unicode MS" panose="020B0604020202020204" pitchFamily="34" charset="-128"/>
              <a:cs typeface="Arial"/>
            </a:endParaRPr>
          </a:p>
          <a:p>
            <a:r>
              <a:rPr lang="en-AU" sz="1600" dirty="0" smtClean="0">
                <a:latin typeface="Arial"/>
                <a:ea typeface="Arial Unicode MS" panose="020B0604020202020204" pitchFamily="34" charset="-128"/>
                <a:cs typeface="Arial"/>
              </a:rPr>
              <a:t>3pm temperature was 29.5</a:t>
            </a:r>
          </a:p>
          <a:p>
            <a:endParaRPr lang="en-AU" sz="1600" dirty="0">
              <a:latin typeface="Arial"/>
              <a:ea typeface="Arial Unicode MS" panose="020B0604020202020204" pitchFamily="34" charset="-128"/>
              <a:cs typeface="Arial"/>
            </a:endParaRPr>
          </a:p>
          <a:p>
            <a:r>
              <a:rPr lang="en-AU" sz="1600" dirty="0" smtClean="0">
                <a:latin typeface="Arial"/>
                <a:ea typeface="Arial Unicode MS" panose="020B0604020202020204" pitchFamily="34" charset="-128"/>
                <a:cs typeface="Arial"/>
              </a:rPr>
              <a:t>Minimum (which was also 12.5) probably incorrectly reported as maximum </a:t>
            </a:r>
            <a:endParaRPr lang="en-AU" sz="1600" dirty="0"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435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do we define 'automatic' and 'manual' QC?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Manual QC typically has two elements – an automatic step to identify potentially suspect data, then a manual process to decide whether to accept/reject the flagged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Automatic QC has the automated step only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Manual QC typically gives better results (although limited objective evaluation of this); requires judgement so not fully reproducible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Manual QC is labour-intensive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Automatic QC is the only feasible option for very large data sets (e.g. global) or high time-resolution (e.g. 1-minute)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369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Types of quality control checks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sz="2000" dirty="0" smtClean="0"/>
              <a:t>Range/limit checks – some of these are hard (wind direction must be between 0 and 360 degrees), some are soft (e.g. highest value on record at a station)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dirty="0" smtClean="0"/>
              <a:t>Internal consistency – comparing two or more types of data or data points (e.g. checks for excessively rapid change; comparing maximum temperature with highest hourly temperature)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dirty="0" smtClean="0"/>
              <a:t>Spatial </a:t>
            </a:r>
            <a:r>
              <a:rPr lang="en-AU" sz="2000" dirty="0" err="1" smtClean="0"/>
              <a:t>intercomparison</a:t>
            </a:r>
            <a:endParaRPr lang="en-AU" sz="2000" dirty="0" smtClean="0"/>
          </a:p>
          <a:p>
            <a:pPr marL="0" indent="0"/>
            <a:endParaRPr lang="en-AU" sz="2000" dirty="0" smtClean="0"/>
          </a:p>
          <a:p>
            <a:pPr marL="0" indent="0"/>
            <a:r>
              <a:rPr lang="en-AU" sz="2000" dirty="0" smtClean="0"/>
              <a:t>Historically, QC was mostly limited to basic internal consistency and range checks – spatial </a:t>
            </a:r>
            <a:r>
              <a:rPr lang="en-AU" sz="2000" dirty="0" err="1" smtClean="0"/>
              <a:t>intercomparison</a:t>
            </a:r>
            <a:r>
              <a:rPr lang="en-AU" sz="2000" dirty="0" smtClean="0"/>
              <a:t> only became possible with modern computer systems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90973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might one do a spatial check?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Absolute difference with other sites (e.g. 4 degrees higher than all other neighbours)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Interpolate values from other sites (weighted by distance and/or correlation)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Full cross-validation (where a gridded analysis is run with the test value withheld, then the test value can be compared with that)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402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Distributions are often skewed, even for unbounded elements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3" y="1842811"/>
            <a:ext cx="7611058" cy="36056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42609" y="5562600"/>
            <a:ext cx="8467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ea typeface="Arial Unicode MS" panose="020B0604020202020204" pitchFamily="34" charset="-128"/>
              </a:rPr>
              <a:t>Maximum temperature negatively skewed in arid areas, but positively on southern coasts in warmer months</a:t>
            </a:r>
          </a:p>
          <a:p>
            <a:endParaRPr lang="en-AU" dirty="0" smtClean="0">
              <a:ea typeface="Arial Unicode MS" panose="020B0604020202020204" pitchFamily="34" charset="-128"/>
            </a:endParaRPr>
          </a:p>
          <a:p>
            <a:r>
              <a:rPr lang="en-AU" dirty="0" smtClean="0">
                <a:ea typeface="Arial Unicode MS" panose="020B0604020202020204" pitchFamily="34" charset="-128"/>
              </a:rPr>
              <a:t>Valid z-scores above +9 and below -6 have occurred</a:t>
            </a:r>
            <a:endParaRPr lang="en-AU" dirty="0"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025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For any tests with 'soft limits', thresholds need to be set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A high threshold will see some errors missed; a low threshold may see genuine data (especially genuine extremes) rejected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Critical to determining thresholds is to establish 'normal' levels of variation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This implies that errors which are smaller than the 'normal' noise level may not be detectable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59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/>
              <a:t>Typical patterns of variation – temperature differences – Swan Hill and Kerang</a:t>
            </a:r>
            <a:endParaRPr lang="en-A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6" y="1809503"/>
            <a:ext cx="3076574" cy="20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6" y="3965183"/>
            <a:ext cx="3076574" cy="201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1809503"/>
            <a:ext cx="3076575" cy="2011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3" y="3965184"/>
            <a:ext cx="3076571" cy="201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128" y="243624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Feb max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28" y="47910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Jul max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0474" y="244577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Feb min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10474" y="486358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Jul min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446316"/>
      </p:ext>
    </p:extLst>
  </p:cSld>
  <p:clrMapOvr>
    <a:masterClrMapping/>
  </p:clrMapOvr>
</p:sld>
</file>

<file path=ppt/theme/theme1.xml><?xml version="1.0" encoding="utf-8"?>
<a:theme xmlns:a="http://schemas.openxmlformats.org/drawingml/2006/main" name="Bureau_Generic_2012_v2-1">
  <a:themeElements>
    <a:clrScheme name="Bureau Standard 2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ureau Standard 1">
        <a:dk1>
          <a:srgbClr val="666666"/>
        </a:dk1>
        <a:lt1>
          <a:srgbClr val="FFFFFF"/>
        </a:lt1>
        <a:dk2>
          <a:srgbClr val="1F497D"/>
        </a:dk2>
        <a:lt2>
          <a:srgbClr val="EEECE1"/>
        </a:lt2>
        <a:accent1>
          <a:srgbClr val="10ADDA"/>
        </a:accent1>
        <a:accent2>
          <a:srgbClr val="2A597A"/>
        </a:accent2>
        <a:accent3>
          <a:srgbClr val="FFFFFF"/>
        </a:accent3>
        <a:accent4>
          <a:srgbClr val="565656"/>
        </a:accent4>
        <a:accent5>
          <a:srgbClr val="AAD3EA"/>
        </a:accent5>
        <a:accent6>
          <a:srgbClr val="25506E"/>
        </a:accent6>
        <a:hlink>
          <a:srgbClr val="FF0000"/>
        </a:hlink>
        <a:folHlink>
          <a:srgbClr val="FFE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Standard 2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reau Blank">
  <a:themeElements>
    <a:clrScheme name="Bureau Blank 13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Bureau 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reau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3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Bureau_Generic_2012_v2-1</Template>
  <TotalTime>763</TotalTime>
  <Words>669</Words>
  <Application>Microsoft Macintosh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Unicode MS</vt:lpstr>
      <vt:lpstr>Calibri</vt:lpstr>
      <vt:lpstr>Lucida Grande</vt:lpstr>
      <vt:lpstr>ＭＳ Ｐゴシック</vt:lpstr>
      <vt:lpstr>Symbol</vt:lpstr>
      <vt:lpstr>Bureau_Generic_2012_v2-1</vt:lpstr>
      <vt:lpstr>Bureau Blank</vt:lpstr>
      <vt:lpstr>Climate data quality control – the issues and potential for automation</vt:lpstr>
      <vt:lpstr>Why do we need data quality control?</vt:lpstr>
      <vt:lpstr>An example of a suspect observation</vt:lpstr>
      <vt:lpstr>How do we define 'automatic' and 'manual' QC?</vt:lpstr>
      <vt:lpstr>Types of quality control checks</vt:lpstr>
      <vt:lpstr>How might one do a spatial check?</vt:lpstr>
      <vt:lpstr>Distributions are often skewed, even for unbounded elements</vt:lpstr>
      <vt:lpstr>For any tests with 'soft limits', thresholds need to be set</vt:lpstr>
      <vt:lpstr>Typical patterns of variation – temperature differences – Swan Hill and Kerang</vt:lpstr>
      <vt:lpstr>Some unusual things happen in the real world</vt:lpstr>
      <vt:lpstr>Correlation length scales not always uniform</vt:lpstr>
      <vt:lpstr>…and some elements have different length scales to others</vt:lpstr>
      <vt:lpstr>Greater temporal and spatial density of data helps QC</vt:lpstr>
      <vt:lpstr>Greater temporal and spatial density of data helps QC</vt:lpstr>
      <vt:lpstr>Some things which can lead to sharp local gradients</vt:lpstr>
      <vt:lpstr>Remote sensing potential to be included in QC</vt:lpstr>
      <vt:lpstr>Possibilities to use forecast models in QC?</vt:lpstr>
    </vt:vector>
  </TitlesOfParts>
  <Company>Bureau of Meteorology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Blair Trewin</dc:creator>
  <cp:lastModifiedBy>Microsoft Office User</cp:lastModifiedBy>
  <cp:revision>21</cp:revision>
  <dcterms:created xsi:type="dcterms:W3CDTF">2016-11-18T02:08:33Z</dcterms:created>
  <dcterms:modified xsi:type="dcterms:W3CDTF">2017-08-08T23:01:25Z</dcterms:modified>
</cp:coreProperties>
</file>