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337" r:id="rId3"/>
    <p:sldId id="263" r:id="rId4"/>
    <p:sldId id="272" r:id="rId5"/>
    <p:sldId id="340" r:id="rId6"/>
    <p:sldId id="274" r:id="rId7"/>
    <p:sldId id="276" r:id="rId8"/>
    <p:sldId id="273" r:id="rId9"/>
    <p:sldId id="343" r:id="rId10"/>
    <p:sldId id="344" r:id="rId11"/>
    <p:sldId id="345" r:id="rId12"/>
    <p:sldId id="346" r:id="rId13"/>
    <p:sldId id="259" r:id="rId14"/>
    <p:sldId id="284" r:id="rId15"/>
    <p:sldId id="304" r:id="rId16"/>
    <p:sldId id="347" r:id="rId17"/>
    <p:sldId id="305" r:id="rId18"/>
    <p:sldId id="307" r:id="rId19"/>
    <p:sldId id="338" r:id="rId20"/>
    <p:sldId id="348" r:id="rId21"/>
    <p:sldId id="280" r:id="rId22"/>
    <p:sldId id="285" r:id="rId23"/>
    <p:sldId id="281" r:id="rId24"/>
    <p:sldId id="308" r:id="rId25"/>
    <p:sldId id="352" r:id="rId26"/>
    <p:sldId id="288" r:id="rId27"/>
    <p:sldId id="310" r:id="rId28"/>
    <p:sldId id="311" r:id="rId29"/>
    <p:sldId id="289" r:id="rId30"/>
    <p:sldId id="292" r:id="rId31"/>
    <p:sldId id="312" r:id="rId32"/>
    <p:sldId id="313" r:id="rId33"/>
    <p:sldId id="293" r:id="rId34"/>
    <p:sldId id="298" r:id="rId35"/>
    <p:sldId id="332" r:id="rId36"/>
    <p:sldId id="299" r:id="rId37"/>
    <p:sldId id="349" r:id="rId38"/>
    <p:sldId id="350" r:id="rId39"/>
    <p:sldId id="318" r:id="rId40"/>
    <p:sldId id="322" r:id="rId41"/>
    <p:sldId id="326" r:id="rId42"/>
    <p:sldId id="321" r:id="rId43"/>
    <p:sldId id="324" r:id="rId44"/>
    <p:sldId id="325" r:id="rId45"/>
    <p:sldId id="327" r:id="rId46"/>
    <p:sldId id="328" r:id="rId47"/>
    <p:sldId id="334" r:id="rId48"/>
    <p:sldId id="335" r:id="rId49"/>
    <p:sldId id="336" r:id="rId50"/>
    <p:sldId id="301" r:id="rId51"/>
    <p:sldId id="351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3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11"/>
    <p:restoredTop sz="94586"/>
  </p:normalViewPr>
  <p:slideViewPr>
    <p:cSldViewPr snapToGrid="0" snapToObjects="1">
      <p:cViewPr>
        <p:scale>
          <a:sx n="80" d="100"/>
          <a:sy n="80" d="100"/>
        </p:scale>
        <p:origin x="68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096BD-3386-F444-A394-8E81D4F32281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AAB51-233D-CB44-A402-CEFC1689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68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About 15 minutes to get to this 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AAB51-233D-CB44-A402-CEFC1689E1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29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should take another 15-20 minutes to get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AAB51-233D-CB44-A402-CEFC1689E1B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8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Leave them coding this up for another 15-20</a:t>
            </a:r>
            <a:r>
              <a:rPr lang="en-US" baseline="0" dirty="0" smtClean="0"/>
              <a:t> minutes (1 hour mark). Break for 5-10 minutes.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AAB51-233D-CB44-A402-CEFC1689E1B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5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should take about another 10 minutes to get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AAB51-233D-CB44-A402-CEFC1689E1B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64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should take another 10</a:t>
            </a:r>
            <a:r>
              <a:rPr lang="en-US" baseline="0" dirty="0" smtClean="0"/>
              <a:t> minutes to get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AAB51-233D-CB44-A402-CEFC1689E1B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08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32B57-AA94-FF45-BAF4-7A844BBF642B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E039-5A84-D34A-8539-BA6E4FF41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7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32B57-AA94-FF45-BAF4-7A844BBF642B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E039-5A84-D34A-8539-BA6E4FF41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9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32B57-AA94-FF45-BAF4-7A844BBF642B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E039-5A84-D34A-8539-BA6E4FF41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1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32B57-AA94-FF45-BAF4-7A844BBF642B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E039-5A84-D34A-8539-BA6E4FF41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5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32B57-AA94-FF45-BAF4-7A844BBF642B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E039-5A84-D34A-8539-BA6E4FF41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2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32B57-AA94-FF45-BAF4-7A844BBF642B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E039-5A84-D34A-8539-BA6E4FF41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90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32B57-AA94-FF45-BAF4-7A844BBF642B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E039-5A84-D34A-8539-BA6E4FF41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33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32B57-AA94-FF45-BAF4-7A844BBF642B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E039-5A84-D34A-8539-BA6E4FF41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2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32B57-AA94-FF45-BAF4-7A844BBF642B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E039-5A84-D34A-8539-BA6E4FF41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07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32B57-AA94-FF45-BAF4-7A844BBF642B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E039-5A84-D34A-8539-BA6E4FF41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32B57-AA94-FF45-BAF4-7A844BBF642B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E039-5A84-D34A-8539-BA6E4FF41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05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32B57-AA94-FF45-BAF4-7A844BBF642B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9E039-5A84-D34A-8539-BA6E4FF41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7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tensorflow.or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" TargetMode="External"/><Relationship Id="rId4" Type="http://schemas.openxmlformats.org/officeDocument/2006/relationships/hyperlink" Target="http://scikit-image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cipy.org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mathesaurus.sourceforge.net/r-numpy.html" TargetMode="External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thesaurus.sourceforge.net/matlab-numpy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4" Type="http://schemas.openxmlformats.org/officeDocument/2006/relationships/image" Target="../media/image19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tensorflow.org/programmers_guide/graphs" TargetMode="External"/><Relationship Id="rId3" Type="http://schemas.openxmlformats.org/officeDocument/2006/relationships/hyperlink" Target="https://www.tensorflow.org/programmers_guide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4" Type="http://schemas.openxmlformats.org/officeDocument/2006/relationships/image" Target="../media/image280.png"/><Relationship Id="rId5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1.png"/><Relationship Id="rId3" Type="http://schemas.openxmlformats.org/officeDocument/2006/relationships/image" Target="../media/image3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1.png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4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4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26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4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4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achinelearningmastery.com/adam-optimization-algorithm-for-deep-learning/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4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wide_and_deep" TargetMode="External"/><Relationship Id="rId4" Type="http://schemas.openxmlformats.org/officeDocument/2006/relationships/hyperlink" Target="https://www.tensorflow.org/tutorials/recurren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3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4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40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Digging Deeper</a:t>
            </a:r>
            <a:br>
              <a:rPr lang="en-US" dirty="0" smtClean="0"/>
            </a:br>
            <a:r>
              <a:rPr lang="en-US" sz="4800" dirty="0" smtClean="0"/>
              <a:t>Neural Networks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Dr</a:t>
            </a:r>
            <a:r>
              <a:rPr lang="en-US" dirty="0" smtClean="0"/>
              <a:t> Chris McCool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81"/>
          <a:stretch/>
        </p:blipFill>
        <p:spPr>
          <a:xfrm>
            <a:off x="8620480" y="9395"/>
            <a:ext cx="3551265" cy="156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6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Training the NN</a:t>
            </a:r>
          </a:p>
          <a:p>
            <a:pPr lvl="1"/>
            <a:r>
              <a:rPr lang="en-US" dirty="0" smtClean="0"/>
              <a:t>Back-Propagation Algorithm</a:t>
            </a:r>
          </a:p>
          <a:p>
            <a:pPr lvl="2"/>
            <a:r>
              <a:rPr lang="en-US" dirty="0" smtClean="0"/>
              <a:t>Define a loss function: compare the networks output to the desired output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2"/>
            <a:r>
              <a:rPr lang="en-US" dirty="0" smtClean="0"/>
              <a:t>The “error” is then propagated back to the previous layer</a:t>
            </a:r>
          </a:p>
          <a:p>
            <a:pPr lvl="2"/>
            <a:r>
              <a:rPr lang="en-US" dirty="0" smtClean="0"/>
              <a:t>The weights are “updated” appropriately </a:t>
            </a:r>
            <a:endParaRPr lang="en-US" dirty="0"/>
          </a:p>
          <a:p>
            <a:pPr lvl="2"/>
            <a:r>
              <a:rPr lang="en-US" dirty="0" smtClean="0"/>
              <a:t>Key for the back-propagation is that any non-linear function is differentiable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This is repeated until convergence or a terminating criterion is reached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2800" cy="1325563"/>
          </a:xfrm>
        </p:spPr>
        <p:txBody>
          <a:bodyPr/>
          <a:lstStyle/>
          <a:p>
            <a:r>
              <a:rPr lang="en-US" dirty="0"/>
              <a:t>Overview of Artificial Neural Networks (NNs)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018236" y="3095163"/>
                <a:ext cx="5970945" cy="5219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AU" sz="28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AU" sz="280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s-IS" sz="280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baseline="-25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236" y="3095163"/>
                <a:ext cx="5970945" cy="5219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77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7614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Deep Learning</a:t>
            </a:r>
          </a:p>
          <a:p>
            <a:pPr lvl="1"/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2800" cy="1325563"/>
          </a:xfrm>
        </p:spPr>
        <p:txBody>
          <a:bodyPr/>
          <a:lstStyle/>
          <a:p>
            <a:r>
              <a:rPr lang="en-US" dirty="0" smtClean="0"/>
              <a:t>Neural Networks and Deep Learning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867847" y="2606293"/>
            <a:ext cx="18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054250" y="3338046"/>
            <a:ext cx="1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477500" y="4058046"/>
                <a:ext cx="1333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Output (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500" y="4058046"/>
                <a:ext cx="1333500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9115615" y="3663034"/>
            <a:ext cx="7239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291097" y="4766293"/>
                <a:ext cx="1333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Input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1097" y="4766293"/>
                <a:ext cx="1333500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9933996" y="2943034"/>
            <a:ext cx="1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1298418" y="3698046"/>
            <a:ext cx="7239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0240781" y="3682489"/>
            <a:ext cx="7239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39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9267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Deep Learning</a:t>
            </a:r>
          </a:p>
          <a:p>
            <a:pPr lvl="1"/>
            <a:r>
              <a:rPr lang="en-US" dirty="0" smtClean="0"/>
              <a:t>Is a NN with many hidden layers</a:t>
            </a:r>
          </a:p>
          <a:p>
            <a:pPr lvl="1"/>
            <a:r>
              <a:rPr lang="en-US" dirty="0" smtClean="0"/>
              <a:t>Each layer learns features to solve the final task (based on the loss)</a:t>
            </a:r>
          </a:p>
          <a:p>
            <a:pPr lvl="2"/>
            <a:r>
              <a:rPr lang="en-US" dirty="0" smtClean="0"/>
              <a:t>Instead of pre-defining our own features</a:t>
            </a:r>
          </a:p>
          <a:p>
            <a:pPr lvl="1"/>
            <a:r>
              <a:rPr lang="en-US" dirty="0" smtClean="0"/>
              <a:t>Has been trained using large amounts of data</a:t>
            </a:r>
          </a:p>
          <a:p>
            <a:pPr lvl="2"/>
            <a:r>
              <a:rPr lang="en-US" dirty="0" smtClean="0"/>
              <a:t>ImageNet: 1,000 classes each with 1,000 images</a:t>
            </a:r>
          </a:p>
          <a:p>
            <a:pPr lvl="1"/>
            <a:r>
              <a:rPr lang="en-US" dirty="0" smtClean="0"/>
              <a:t>Effectively applied to many domains</a:t>
            </a:r>
          </a:p>
          <a:p>
            <a:pPr lvl="2"/>
            <a:r>
              <a:rPr lang="en-US" dirty="0" smtClean="0"/>
              <a:t>Image, audio (speech), etc.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2800" cy="1325563"/>
          </a:xfrm>
        </p:spPr>
        <p:txBody>
          <a:bodyPr/>
          <a:lstStyle/>
          <a:p>
            <a:r>
              <a:rPr lang="en-US" dirty="0" smtClean="0"/>
              <a:t>Neural Networks and Deep Learning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533864" y="2637394"/>
            <a:ext cx="18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720267" y="3369147"/>
            <a:ext cx="1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0143517" y="4089147"/>
                <a:ext cx="1333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Output (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517" y="4089147"/>
                <a:ext cx="1333500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8781632" y="3694135"/>
            <a:ext cx="3492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957114" y="4797394"/>
                <a:ext cx="1333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Input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114" y="4797394"/>
                <a:ext cx="1333500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9212756" y="2993590"/>
            <a:ext cx="1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0964435" y="3729147"/>
            <a:ext cx="7239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459327" y="3690237"/>
            <a:ext cx="3492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846357" y="3121813"/>
            <a:ext cx="180000" cy="11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0117565" y="3686997"/>
            <a:ext cx="487205" cy="3240"/>
          </a:xfrm>
          <a:prstGeom prst="straightConnector1">
            <a:avLst/>
          </a:prstGeom>
          <a:ln w="508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16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Tensorflow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We’ll be doing examples in </a:t>
            </a:r>
            <a:r>
              <a:rPr lang="en-US" dirty="0" err="1" smtClean="0"/>
              <a:t>TensorFlow</a:t>
            </a:r>
            <a:endParaRPr lang="en-US" dirty="0"/>
          </a:p>
          <a:p>
            <a:pPr lvl="1"/>
            <a:r>
              <a:rPr lang="en-US" dirty="0" smtClean="0"/>
              <a:t>Free framework from Google</a:t>
            </a:r>
          </a:p>
          <a:p>
            <a:pPr lvl="1"/>
            <a:r>
              <a:rPr lang="en-US" dirty="0" smtClean="0"/>
              <a:t>Compatible with </a:t>
            </a:r>
            <a:r>
              <a:rPr lang="en-US" dirty="0" err="1" smtClean="0"/>
              <a:t>Keras</a:t>
            </a:r>
            <a:r>
              <a:rPr lang="en-US" dirty="0" smtClean="0"/>
              <a:t> (a wrapper)</a:t>
            </a:r>
          </a:p>
          <a:p>
            <a:pPr lvl="1"/>
            <a:r>
              <a:rPr lang="en-US" dirty="0" smtClean="0"/>
              <a:t>Multiple online tutorials and resources to get you started</a:t>
            </a:r>
            <a:endParaRPr lang="en-US" dirty="0"/>
          </a:p>
          <a:p>
            <a:pPr lvl="1"/>
            <a:r>
              <a:rPr lang="en-US" dirty="0" smtClean="0"/>
              <a:t>Can make use of multiple CPUs as well as GPUs</a:t>
            </a:r>
          </a:p>
          <a:p>
            <a:pPr lvl="1"/>
            <a:r>
              <a:rPr lang="en-US" dirty="0">
                <a:hlinkClick r:id="rId2"/>
              </a:rPr>
              <a:t>https://www.tensorflow.org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We’ll be coding in Python</a:t>
            </a:r>
          </a:p>
          <a:p>
            <a:pPr lvl="1"/>
            <a:r>
              <a:rPr lang="en-US" dirty="0" smtClean="0"/>
              <a:t>Rapid prototyping</a:t>
            </a:r>
          </a:p>
        </p:txBody>
      </p:sp>
    </p:spTree>
    <p:extLst>
      <p:ext uri="{BB962C8B-B14F-4D97-AF65-F5344CB8AC3E}">
        <p14:creationId xmlns:p14="http://schemas.microsoft.com/office/powerpoint/2010/main" val="86912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Tensorflow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18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Some tips for Python</a:t>
            </a:r>
            <a:endParaRPr lang="en-US" dirty="0"/>
          </a:p>
          <a:p>
            <a:pPr lvl="1"/>
            <a:r>
              <a:rPr lang="en-US" dirty="0" smtClean="0"/>
              <a:t>GUIs: Atom a free editor (</a:t>
            </a:r>
            <a:r>
              <a:rPr lang="en-US" dirty="0" err="1" smtClean="0"/>
              <a:t>customisable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scipy</a:t>
            </a:r>
            <a:r>
              <a:rPr lang="en-US" dirty="0" smtClean="0"/>
              <a:t> and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2"/>
            <a:r>
              <a:rPr lang="en-US" dirty="0" smtClean="0"/>
              <a:t>A surprising number of numerical operations implemented efficiently</a:t>
            </a:r>
          </a:p>
          <a:p>
            <a:pPr lvl="2"/>
            <a:r>
              <a:rPr lang="en-US" dirty="0" smtClean="0"/>
              <a:t>Has a statistics toolkit</a:t>
            </a:r>
          </a:p>
          <a:p>
            <a:pPr lvl="2"/>
            <a:r>
              <a:rPr lang="en-US" dirty="0" smtClean="0"/>
              <a:t>R/</a:t>
            </a:r>
            <a:r>
              <a:rPr lang="en-US" dirty="0" err="1" smtClean="0"/>
              <a:t>Matlab</a:t>
            </a:r>
            <a:r>
              <a:rPr lang="en-US" dirty="0" smtClean="0"/>
              <a:t> cheat sheet (relationship between </a:t>
            </a:r>
            <a:r>
              <a:rPr lang="en-US" dirty="0" err="1" smtClean="0"/>
              <a:t>Matlab</a:t>
            </a:r>
            <a:r>
              <a:rPr lang="en-US" dirty="0" smtClean="0"/>
              <a:t> and </a:t>
            </a:r>
            <a:r>
              <a:rPr lang="en-US" dirty="0" err="1" smtClean="0"/>
              <a:t>scipy</a:t>
            </a:r>
            <a:r>
              <a:rPr lang="en-US" dirty="0" smtClean="0"/>
              <a:t>/</a:t>
            </a:r>
            <a:r>
              <a:rPr lang="en-US" dirty="0" err="1" smtClean="0"/>
              <a:t>numpy</a:t>
            </a:r>
            <a:r>
              <a:rPr lang="en-US" dirty="0" smtClean="0"/>
              <a:t>)</a:t>
            </a:r>
          </a:p>
          <a:p>
            <a:pPr lvl="2"/>
            <a:r>
              <a:rPr lang="en-US" dirty="0">
                <a:hlinkClick r:id="rId2"/>
              </a:rPr>
              <a:t>https://www.scipy.org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err="1" smtClean="0"/>
              <a:t>sklearn</a:t>
            </a:r>
            <a:endParaRPr lang="en-US" dirty="0" smtClean="0"/>
          </a:p>
          <a:p>
            <a:pPr lvl="2"/>
            <a:r>
              <a:rPr lang="en-US" dirty="0" smtClean="0"/>
              <a:t>Free library with many useful algorithms implemented</a:t>
            </a:r>
            <a:endParaRPr lang="en-US" dirty="0"/>
          </a:p>
          <a:p>
            <a:pPr lvl="3"/>
            <a:r>
              <a:rPr lang="en-US" dirty="0" smtClean="0"/>
              <a:t>Clustering, classification, and much more</a:t>
            </a:r>
            <a:r>
              <a:rPr lang="is-IS" dirty="0" smtClean="0"/>
              <a:t>…</a:t>
            </a:r>
          </a:p>
          <a:p>
            <a:pPr lvl="3"/>
            <a:r>
              <a:rPr lang="en-US" dirty="0">
                <a:hlinkClick r:id="rId3"/>
              </a:rPr>
              <a:t>http://scikit-learn.org/stable</a:t>
            </a:r>
            <a:r>
              <a:rPr lang="en-US" dirty="0" smtClean="0">
                <a:hlinkClick r:id="rId3"/>
              </a:rPr>
              <a:t>/</a:t>
            </a:r>
            <a:endParaRPr lang="is-IS" dirty="0" smtClean="0"/>
          </a:p>
          <a:p>
            <a:pPr lvl="1"/>
            <a:r>
              <a:rPr lang="en-US" dirty="0" err="1" smtClean="0"/>
              <a:t>skimage</a:t>
            </a:r>
            <a:endParaRPr lang="en-US" dirty="0" smtClean="0"/>
          </a:p>
          <a:p>
            <a:pPr lvl="2"/>
            <a:r>
              <a:rPr lang="en-US" dirty="0" smtClean="0"/>
              <a:t>Free library for image manipulation</a:t>
            </a:r>
          </a:p>
          <a:p>
            <a:pPr lvl="2"/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445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Tensorflow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712" y="1825625"/>
            <a:ext cx="5699051" cy="4351338"/>
          </a:xfrm>
        </p:spPr>
        <p:txBody>
          <a:bodyPr>
            <a:normAutofit/>
          </a:bodyPr>
          <a:lstStyle/>
          <a:p>
            <a:r>
              <a:rPr lang="en-US" dirty="0" err="1" smtClean="0"/>
              <a:t>Cheatsheet</a:t>
            </a:r>
            <a:r>
              <a:rPr lang="en-US" dirty="0" smtClean="0"/>
              <a:t> for R users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mathesaurus.sourceforge.net/matlab-numpy.html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Cheatsheet</a:t>
            </a:r>
            <a:r>
              <a:rPr lang="en-US" dirty="0" smtClean="0"/>
              <a:t> for </a:t>
            </a:r>
            <a:r>
              <a:rPr lang="en-US" dirty="0" err="1" smtClean="0"/>
              <a:t>Matlab</a:t>
            </a:r>
            <a:r>
              <a:rPr lang="en-US" dirty="0" smtClean="0"/>
              <a:t> users</a:t>
            </a:r>
          </a:p>
          <a:p>
            <a:pPr lvl="1"/>
            <a:r>
              <a:rPr lang="en-US" dirty="0" smtClean="0">
                <a:hlinkClick r:id="rId3"/>
              </a:rPr>
              <a:t>http://mathesaurus.sourceforge.net/r-numpy.html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409" y="1690688"/>
            <a:ext cx="6205591" cy="494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11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Tensorflow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1875"/>
          </a:xfrm>
        </p:spPr>
        <p:txBody>
          <a:bodyPr>
            <a:normAutofit/>
          </a:bodyPr>
          <a:lstStyle/>
          <a:p>
            <a:r>
              <a:rPr lang="en-US" dirty="0" smtClean="0"/>
              <a:t>We’ll be doing some coding examples</a:t>
            </a:r>
            <a:endParaRPr lang="en-US" dirty="0"/>
          </a:p>
          <a:p>
            <a:pPr lvl="1"/>
            <a:r>
              <a:rPr lang="en-US" dirty="0" smtClean="0"/>
              <a:t>If you have no Python experience please pair up with someone that does</a:t>
            </a:r>
          </a:p>
          <a:p>
            <a:pPr lvl="1"/>
            <a:r>
              <a:rPr lang="en-US" dirty="0" smtClean="0"/>
              <a:t>If you have questions please ask at any time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We’ll also be learning about how to use NNs for images</a:t>
            </a:r>
          </a:p>
          <a:p>
            <a:pPr lvl="1"/>
            <a:r>
              <a:rPr lang="en-US" dirty="0" smtClean="0"/>
              <a:t>Let’s start with something simple</a:t>
            </a:r>
          </a:p>
        </p:txBody>
      </p:sp>
    </p:spTree>
    <p:extLst>
      <p:ext uri="{BB962C8B-B14F-4D97-AF65-F5344CB8AC3E}">
        <p14:creationId xmlns:p14="http://schemas.microsoft.com/office/powerpoint/2010/main" val="42073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r>
              <a:rPr lang="en-US" dirty="0" smtClean="0"/>
              <a:t>to NNs &amp; </a:t>
            </a:r>
            <a:r>
              <a:rPr lang="en-US" dirty="0" err="1" smtClean="0"/>
              <a:t>Tensorflow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Let’s do an example using image data</a:t>
                </a:r>
              </a:p>
              <a:p>
                <a:pPr lvl="1"/>
                <a:r>
                  <a:rPr lang="en-US" dirty="0" smtClean="0"/>
                  <a:t>Digits between 0-9, MNIST Digits</a:t>
                </a:r>
              </a:p>
              <a:p>
                <a:pPr lvl="1"/>
                <a:r>
                  <a:rPr lang="en-US" dirty="0" smtClean="0"/>
                  <a:t>Small default to play with</a:t>
                </a:r>
              </a:p>
              <a:p>
                <a:pPr lvl="1"/>
                <a:r>
                  <a:rPr lang="en-US" dirty="0" smtClean="0"/>
                  <a:t>Images are of size 28x28</a:t>
                </a:r>
              </a:p>
              <a:p>
                <a:pPr lvl="2"/>
                <a:r>
                  <a:rPr lang="en-US" dirty="0" smtClean="0"/>
                  <a:t>But they come as a vector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dirty="0" smtClean="0"/>
                  <a:t>)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charset="0"/>
                      </a:rPr>
                      <m:t>𝐷</m:t>
                    </m:r>
                    <m:r>
                      <a:rPr lang="en-AU" b="0" i="1" smtClean="0">
                        <a:latin typeface="Cambria Math" charset="0"/>
                      </a:rPr>
                      <m:t>=784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474" y="3011906"/>
            <a:ext cx="3593432" cy="35934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431" y="4387923"/>
            <a:ext cx="1491087" cy="14978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79676" y="3874293"/>
            <a:ext cx="319802" cy="21563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smtClean="0"/>
              <a:t>1</a:t>
            </a:r>
            <a:endParaRPr lang="en-US" sz="12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983634" y="4317583"/>
            <a:ext cx="0" cy="2022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979676" y="4093883"/>
            <a:ext cx="319802" cy="21563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x</a:t>
            </a:r>
            <a:r>
              <a:rPr lang="en-US" sz="1200" baseline="-25000"/>
              <a:t>2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3979676" y="6339607"/>
            <a:ext cx="319802" cy="21563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x</a:t>
            </a:r>
            <a:r>
              <a:rPr lang="en-US" sz="1200" baseline="-25000" dirty="0" err="1" smtClean="0"/>
              <a:t>D</a:t>
            </a:r>
            <a:endParaRPr lang="en-US" sz="12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295520" y="4309514"/>
            <a:ext cx="0" cy="2022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102965" y="5136825"/>
            <a:ext cx="786771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1569396" y="3874293"/>
            <a:ext cx="2410280" cy="561520"/>
          </a:xfrm>
          <a:custGeom>
            <a:avLst/>
            <a:gdLst>
              <a:gd name="connsiteX0" fmla="*/ 0 w 2373549"/>
              <a:gd name="connsiteY0" fmla="*/ 662067 h 662067"/>
              <a:gd name="connsiteX1" fmla="*/ 1893651 w 2373549"/>
              <a:gd name="connsiteY1" fmla="*/ 20041 h 662067"/>
              <a:gd name="connsiteX2" fmla="*/ 2373549 w 2373549"/>
              <a:gd name="connsiteY2" fmla="*/ 149743 h 662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3549" h="662067">
                <a:moveTo>
                  <a:pt x="0" y="662067"/>
                </a:moveTo>
                <a:cubicBezTo>
                  <a:pt x="749030" y="383747"/>
                  <a:pt x="1498060" y="105428"/>
                  <a:pt x="1893651" y="20041"/>
                </a:cubicBezTo>
                <a:cubicBezTo>
                  <a:pt x="2289243" y="-65346"/>
                  <a:pt x="2373549" y="149743"/>
                  <a:pt x="2373549" y="149743"/>
                </a:cubicBez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797357" y="4089923"/>
            <a:ext cx="2182319" cy="390729"/>
          </a:xfrm>
          <a:custGeom>
            <a:avLst/>
            <a:gdLst>
              <a:gd name="connsiteX0" fmla="*/ 0 w 2373549"/>
              <a:gd name="connsiteY0" fmla="*/ 662067 h 662067"/>
              <a:gd name="connsiteX1" fmla="*/ 1893651 w 2373549"/>
              <a:gd name="connsiteY1" fmla="*/ 20041 h 662067"/>
              <a:gd name="connsiteX2" fmla="*/ 2373549 w 2373549"/>
              <a:gd name="connsiteY2" fmla="*/ 149743 h 662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3549" h="662067">
                <a:moveTo>
                  <a:pt x="0" y="662067"/>
                </a:moveTo>
                <a:cubicBezTo>
                  <a:pt x="749030" y="383747"/>
                  <a:pt x="1498060" y="105428"/>
                  <a:pt x="1893651" y="20041"/>
                </a:cubicBezTo>
                <a:cubicBezTo>
                  <a:pt x="2289243" y="-65346"/>
                  <a:pt x="2373549" y="149743"/>
                  <a:pt x="2373549" y="149743"/>
                </a:cubicBez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937753" y="5830111"/>
            <a:ext cx="1045881" cy="713196"/>
          </a:xfrm>
          <a:custGeom>
            <a:avLst/>
            <a:gdLst>
              <a:gd name="connsiteX0" fmla="*/ 0 w 1024647"/>
              <a:gd name="connsiteY0" fmla="*/ 0 h 713196"/>
              <a:gd name="connsiteX1" fmla="*/ 693907 w 1024647"/>
              <a:gd name="connsiteY1" fmla="*/ 674451 h 713196"/>
              <a:gd name="connsiteX2" fmla="*/ 1024647 w 1024647"/>
              <a:gd name="connsiteY2" fmla="*/ 635540 h 71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4647" h="713196">
                <a:moveTo>
                  <a:pt x="0" y="0"/>
                </a:moveTo>
                <a:cubicBezTo>
                  <a:pt x="261566" y="284264"/>
                  <a:pt x="523133" y="568528"/>
                  <a:pt x="693907" y="674451"/>
                </a:cubicBezTo>
                <a:cubicBezTo>
                  <a:pt x="864681" y="780374"/>
                  <a:pt x="1024647" y="635540"/>
                  <a:pt x="1024647" y="635540"/>
                </a:cubicBez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3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20" grpId="0" animBg="1"/>
      <p:bldP spid="10" grpId="0" animBg="1"/>
      <p:bldP spid="18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r>
              <a:rPr lang="en-US" dirty="0" smtClean="0"/>
              <a:t>to NNs &amp; </a:t>
            </a:r>
            <a:r>
              <a:rPr lang="en-US" dirty="0" err="1" smtClean="0"/>
              <a:t>Tensorflow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There are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charset="0"/>
                      </a:rPr>
                      <m:t>𝐶</m:t>
                    </m:r>
                    <m:r>
                      <a:rPr lang="en-AU" i="1">
                        <a:latin typeface="Cambria Math" charset="0"/>
                      </a:rPr>
                      <m:t>=</m:t>
                    </m:r>
                    <m:r>
                      <a:rPr lang="en-AU" b="0" i="1" smtClean="0">
                        <a:latin typeface="Cambria Math" charset="0"/>
                      </a:rPr>
                      <m:t>10</m:t>
                    </m:r>
                  </m:oMath>
                </a14:m>
                <a:r>
                  <a:rPr lang="en-US" dirty="0" smtClean="0"/>
                  <a:t> classes (digits 0-9)</a:t>
                </a:r>
              </a:p>
              <a:p>
                <a:r>
                  <a:rPr lang="en-US" dirty="0" smtClean="0"/>
                  <a:t>The input is a vector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dirty="0" smtClean="0"/>
                  <a:t>) of dimension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charset="0"/>
                      </a:rPr>
                      <m:t>𝐷</m:t>
                    </m:r>
                    <m:r>
                      <a:rPr lang="en-AU" b="0" i="1" smtClean="0">
                        <a:latin typeface="Cambria Math" charset="0"/>
                      </a:rPr>
                      <m:t>=784</m:t>
                    </m:r>
                  </m:oMath>
                </a14:m>
                <a:endParaRPr lang="en-AU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522633" y="3393002"/>
            <a:ext cx="180000" cy="2786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035883" y="6179065"/>
                <a:ext cx="1333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Input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883" y="6179065"/>
                <a:ext cx="1333500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8703733" y="4376458"/>
            <a:ext cx="180000" cy="81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126983" y="5260695"/>
                <a:ext cx="1333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Output (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6983" y="5260695"/>
                <a:ext cx="1333500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>
            <a:off x="7846483" y="4786033"/>
            <a:ext cx="7239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041383" y="4786032"/>
            <a:ext cx="7239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>
            <a:spLocks noChangeAspect="1"/>
          </p:cNvSpPr>
          <p:nvPr/>
        </p:nvSpPr>
        <p:spPr>
          <a:xfrm>
            <a:off x="2599145" y="3393002"/>
            <a:ext cx="432000" cy="4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>
            <a:off x="2599145" y="6078910"/>
            <a:ext cx="432000" cy="4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2599145" y="4004642"/>
            <a:ext cx="432000" cy="4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2599145" y="4616282"/>
            <a:ext cx="432000" cy="4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3853834" y="3788642"/>
            <a:ext cx="432000" cy="43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3853834" y="4384902"/>
            <a:ext cx="432000" cy="43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3853834" y="5832150"/>
            <a:ext cx="432000" cy="43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59" idx="6"/>
          </p:cNvCxnSpPr>
          <p:nvPr/>
        </p:nvCxnSpPr>
        <p:spPr>
          <a:xfrm>
            <a:off x="3031145" y="3609002"/>
            <a:ext cx="852247" cy="29741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9" idx="6"/>
          </p:cNvCxnSpPr>
          <p:nvPr/>
        </p:nvCxnSpPr>
        <p:spPr>
          <a:xfrm>
            <a:off x="3031145" y="3609002"/>
            <a:ext cx="852247" cy="8745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038218" y="3603903"/>
            <a:ext cx="880672" cy="2293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64" idx="2"/>
          </p:cNvCxnSpPr>
          <p:nvPr/>
        </p:nvCxnSpPr>
        <p:spPr>
          <a:xfrm flipV="1">
            <a:off x="3031145" y="4004642"/>
            <a:ext cx="822689" cy="2160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65" idx="2"/>
          </p:cNvCxnSpPr>
          <p:nvPr/>
        </p:nvCxnSpPr>
        <p:spPr>
          <a:xfrm>
            <a:off x="3031145" y="4220642"/>
            <a:ext cx="822689" cy="38026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008659" y="4780542"/>
            <a:ext cx="852248" cy="12135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3031145" y="4078803"/>
            <a:ext cx="829762" cy="75347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3031145" y="4655924"/>
            <a:ext cx="822267" cy="1763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3027609" y="6069044"/>
            <a:ext cx="833298" cy="23082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3031567" y="4738370"/>
            <a:ext cx="866816" cy="154320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3027609" y="4146258"/>
            <a:ext cx="893259" cy="21199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285834" y="6048798"/>
            <a:ext cx="86274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610723" y="3393002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11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610723" y="4029461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12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610723" y="4655338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13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620019" y="6117966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1D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853412" y="3807944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21</a:t>
            </a:r>
            <a:endParaRPr lang="en-US" baseline="-25000" dirty="0"/>
          </a:p>
        </p:txBody>
      </p:sp>
      <p:sp>
        <p:nvSpPr>
          <p:cNvPr id="89" name="TextBox 88"/>
          <p:cNvSpPr txBox="1"/>
          <p:nvPr/>
        </p:nvSpPr>
        <p:spPr>
          <a:xfrm>
            <a:off x="3860907" y="4381317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22</a:t>
            </a:r>
            <a:endParaRPr lang="en-US" baseline="-25000" dirty="0"/>
          </a:p>
        </p:txBody>
      </p:sp>
      <p:sp>
        <p:nvSpPr>
          <p:cNvPr id="90" name="TextBox 89"/>
          <p:cNvSpPr txBox="1"/>
          <p:nvPr/>
        </p:nvSpPr>
        <p:spPr>
          <a:xfrm>
            <a:off x="3824458" y="5841479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2C</a:t>
            </a:r>
            <a:endParaRPr lang="en-US" baseline="-25000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4279819" y="4600902"/>
            <a:ext cx="86274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4279819" y="4004642"/>
            <a:ext cx="86274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672498" y="5087115"/>
            <a:ext cx="461665" cy="1047986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is-IS" dirty="0" smtClean="0"/>
              <a:t>….............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3905365" y="4847328"/>
            <a:ext cx="461665" cy="1047986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is-IS" dirty="0" smtClean="0"/>
              <a:t>….............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30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7" grpId="0" animBg="1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115" y="2187980"/>
            <a:ext cx="10515600" cy="1202587"/>
          </a:xfrm>
        </p:spPr>
        <p:txBody>
          <a:bodyPr/>
          <a:lstStyle/>
          <a:p>
            <a:pPr algn="ctr"/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05515" y="2789274"/>
            <a:ext cx="10515600" cy="12025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smtClean="0"/>
              <a:t>let’s get our hands dirty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2758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498" y="309964"/>
          <a:ext cx="12192000" cy="6391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2995"/>
                <a:gridCol w="7419123"/>
                <a:gridCol w="2559882"/>
              </a:tblGrid>
              <a:tr h="4117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800">
                          <a:effectLst/>
                        </a:rPr>
                        <a:t>Time</a:t>
                      </a:r>
                      <a:endParaRPr lang="en-US" sz="2800">
                        <a:solidFill>
                          <a:srgbClr val="00000A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58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800" dirty="0">
                          <a:effectLst/>
                        </a:rPr>
                        <a:t>Presentation</a:t>
                      </a:r>
                      <a:endParaRPr lang="en-US" sz="28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58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800">
                          <a:effectLst/>
                        </a:rPr>
                        <a:t>Practical Session</a:t>
                      </a:r>
                      <a:endParaRPr lang="en-US" sz="2800">
                        <a:solidFill>
                          <a:srgbClr val="00000A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5405" marR="68580" marT="0" marB="0"/>
                </a:tc>
              </a:tr>
              <a:tr h="20403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800" dirty="0">
                          <a:effectLst/>
                        </a:rPr>
                        <a:t>12.45am – 2.45pm</a:t>
                      </a:r>
                      <a:endParaRPr lang="en-US" sz="28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58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800" dirty="0">
                          <a:effectLst/>
                        </a:rPr>
                        <a:t>Digging Deeper: Neural networks</a:t>
                      </a:r>
                      <a:endParaRPr lang="en-US" sz="2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800" dirty="0">
                          <a:effectLst/>
                        </a:rPr>
                        <a:t>1. Overview of NNs</a:t>
                      </a:r>
                      <a:endParaRPr lang="en-US" sz="2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800" dirty="0">
                          <a:effectLst/>
                        </a:rPr>
                        <a:t>2. Convolutional </a:t>
                      </a:r>
                      <a:r>
                        <a:rPr lang="en-AU" sz="2800" dirty="0" smtClean="0">
                          <a:effectLst/>
                        </a:rPr>
                        <a:t>NNs</a:t>
                      </a:r>
                      <a:endParaRPr lang="en-US" sz="2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800" dirty="0">
                          <a:effectLst/>
                        </a:rPr>
                        <a:t>3. Deep learning</a:t>
                      </a:r>
                      <a:endParaRPr lang="en-US" sz="28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58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800" dirty="0">
                          <a:effectLst/>
                        </a:rPr>
                        <a:t>NN analysis in </a:t>
                      </a:r>
                      <a:r>
                        <a:rPr lang="en-AU" sz="2800" dirty="0" smtClean="0">
                          <a:effectLst/>
                        </a:rPr>
                        <a:t>Python</a:t>
                      </a:r>
                      <a:endParaRPr lang="en-US" sz="28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5405" marR="68580" marT="0" marB="0"/>
                </a:tc>
              </a:tr>
              <a:tr h="8234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800" dirty="0">
                          <a:effectLst/>
                        </a:rPr>
                        <a:t>2.45pm – 3.00pm</a:t>
                      </a:r>
                      <a:endParaRPr lang="en-US" sz="28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58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800" dirty="0">
                          <a:effectLst/>
                        </a:rPr>
                        <a:t>Break</a:t>
                      </a:r>
                      <a:endParaRPr lang="en-US" sz="28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58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800" dirty="0">
                          <a:effectLst/>
                        </a:rPr>
                        <a:t> </a:t>
                      </a:r>
                      <a:endParaRPr lang="en-US" sz="28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5405" marR="68580" marT="0" marB="0"/>
                </a:tc>
              </a:tr>
              <a:tr h="8234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800" dirty="0">
                          <a:effectLst/>
                        </a:rPr>
                        <a:t>3.00pm – 4.30pm</a:t>
                      </a:r>
                      <a:endParaRPr lang="en-US" sz="28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58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800" dirty="0">
                          <a:effectLst/>
                        </a:rPr>
                        <a:t>Extended topics: NNs</a:t>
                      </a:r>
                      <a:br>
                        <a:rPr lang="en-AU" sz="2800" dirty="0">
                          <a:effectLst/>
                        </a:rPr>
                      </a:br>
                      <a:r>
                        <a:rPr lang="en-AU" sz="2800" dirty="0">
                          <a:effectLst/>
                        </a:rPr>
                        <a:t>NNs for </a:t>
                      </a:r>
                      <a:r>
                        <a:rPr lang="en-AU" sz="2800" dirty="0" smtClean="0">
                          <a:effectLst/>
                        </a:rPr>
                        <a:t>2D images</a:t>
                      </a:r>
                      <a:endParaRPr lang="en-US" sz="28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58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800" dirty="0">
                          <a:effectLst/>
                        </a:rPr>
                        <a:t>NN analysis in </a:t>
                      </a:r>
                      <a:r>
                        <a:rPr lang="en-AU" sz="2800" dirty="0" smtClean="0">
                          <a:effectLst/>
                        </a:rPr>
                        <a:t>Python</a:t>
                      </a:r>
                      <a:endParaRPr lang="en-US" sz="28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5405" marR="68580" marT="0" marB="0"/>
                </a:tc>
              </a:tr>
              <a:tr h="1216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800">
                          <a:effectLst/>
                        </a:rPr>
                        <a:t>4.30pm – 5.00pm</a:t>
                      </a:r>
                      <a:endParaRPr lang="en-US" sz="2800">
                        <a:solidFill>
                          <a:srgbClr val="00000A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58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800" dirty="0">
                          <a:effectLst/>
                        </a:rPr>
                        <a:t>Extended topics: NNs</a:t>
                      </a:r>
                      <a:endParaRPr lang="en-US" sz="2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800" dirty="0">
                          <a:effectLst/>
                        </a:rPr>
                        <a:t>Deep Learning Systems</a:t>
                      </a:r>
                      <a:endParaRPr lang="en-US" sz="2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800" dirty="0">
                          <a:effectLst/>
                        </a:rPr>
                        <a:t>Concluding remarks: Day 2</a:t>
                      </a:r>
                      <a:endParaRPr lang="en-US" sz="28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58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800" dirty="0">
                          <a:effectLst/>
                        </a:rPr>
                        <a:t>No </a:t>
                      </a:r>
                      <a:r>
                        <a:rPr lang="en-AU" sz="2800" dirty="0" err="1" smtClean="0">
                          <a:effectLst/>
                        </a:rPr>
                        <a:t>prac</a:t>
                      </a:r>
                      <a:r>
                        <a:rPr lang="en-AU" sz="2800" dirty="0" smtClean="0">
                          <a:effectLst/>
                        </a:rPr>
                        <a:t>.</a:t>
                      </a:r>
                      <a:endParaRPr lang="en-US" sz="28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5405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60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NNs &amp;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TensorFlow</a:t>
            </a:r>
            <a:r>
              <a:rPr lang="en-US" dirty="0" smtClean="0"/>
              <a:t> </a:t>
            </a:r>
            <a:r>
              <a:rPr lang="en-US" dirty="0"/>
              <a:t>uses Graphs and Sessions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Define your </a:t>
            </a:r>
            <a:r>
              <a:rPr lang="en-US" dirty="0" err="1" smtClean="0"/>
              <a:t>TensorFlow</a:t>
            </a:r>
            <a:r>
              <a:rPr lang="en-US" dirty="0" smtClean="0"/>
              <a:t> graph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Graph represents your computation in terms of dependencies between operators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Execute the graph using a session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Session runs parts of the Graph on either a local or remote device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www.tensorflow.org/programmers_guide/graphs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/>
              <a:t>TensorFlow</a:t>
            </a:r>
            <a:r>
              <a:rPr lang="en-US" dirty="0"/>
              <a:t> </a:t>
            </a:r>
            <a:r>
              <a:rPr lang="en-US" dirty="0" smtClean="0"/>
              <a:t>Reference Material</a:t>
            </a:r>
            <a:endParaRPr lang="en-US" dirty="0"/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://www.tensorflow.org/programmers_guide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NNs &amp; </a:t>
            </a:r>
            <a:r>
              <a:rPr lang="en-US" dirty="0" err="1" smtClean="0"/>
              <a:t>Tensorflow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to the tutorial directory for Part I (</a:t>
            </a:r>
            <a:r>
              <a:rPr lang="en-US" dirty="0" err="1" smtClean="0"/>
              <a:t>NeuralNetworks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This should contain the MNIST dataset which has an input loader</a:t>
            </a:r>
          </a:p>
          <a:p>
            <a:pPr lvl="1"/>
            <a:r>
              <a:rPr lang="en-US" dirty="0" smtClean="0"/>
              <a:t>There’s an in-built loader in </a:t>
            </a:r>
            <a:r>
              <a:rPr lang="en-US" dirty="0" err="1" smtClean="0"/>
              <a:t>TensorFlow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67911"/>
            <a:ext cx="9062484" cy="151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6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NNs &amp;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 execution should look something like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8527"/>
            <a:ext cx="9848214" cy="166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7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NNs &amp;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TensorFlow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Start defining the graph with the inputs and outputs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None here refers to a variable number of inputs/outputs</a:t>
            </a:r>
          </a:p>
          <a:p>
            <a:pPr lvl="1"/>
            <a:r>
              <a:rPr lang="en-US" dirty="0"/>
              <a:t>In this case it indicates the number images passed as input</a:t>
            </a:r>
          </a:p>
          <a:p>
            <a:pPr lvl="1"/>
            <a:r>
              <a:rPr lang="en-US" dirty="0"/>
              <a:t>This is common for </a:t>
            </a:r>
            <a:r>
              <a:rPr lang="en-US" dirty="0" smtClean="0"/>
              <a:t>batch processing where </a:t>
            </a:r>
            <a:r>
              <a:rPr lang="en-US" dirty="0"/>
              <a:t>we pass multiple observations (images) bundled together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5661"/>
            <a:ext cx="5857670" cy="8015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980028"/>
            <a:ext cx="7460009" cy="1017274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528391" y="4231758"/>
            <a:ext cx="914400" cy="765544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5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NNs &amp;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the relationship between the input and output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9" t="40419" r="43213" b="6282"/>
          <a:stretch/>
        </p:blipFill>
        <p:spPr>
          <a:xfrm>
            <a:off x="838200" y="2295036"/>
            <a:ext cx="7749625" cy="1883591"/>
          </a:xfrm>
          <a:prstGeom prst="rect">
            <a:avLst/>
          </a:prstGeom>
        </p:spPr>
      </p:pic>
      <p:sp>
        <p:nvSpPr>
          <p:cNvPr id="12" name="Oval 11"/>
          <p:cNvSpPr>
            <a:spLocks noChangeAspect="1"/>
          </p:cNvSpPr>
          <p:nvPr/>
        </p:nvSpPr>
        <p:spPr>
          <a:xfrm>
            <a:off x="8887040" y="2820262"/>
            <a:ext cx="432000" cy="4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8887040" y="5506170"/>
            <a:ext cx="432000" cy="4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8887040" y="3431902"/>
            <a:ext cx="432000" cy="4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8887040" y="4043542"/>
            <a:ext cx="432000" cy="4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10141729" y="3215902"/>
            <a:ext cx="432000" cy="43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10141729" y="3812162"/>
            <a:ext cx="432000" cy="43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10141729" y="5259410"/>
            <a:ext cx="432000" cy="43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319040" y="3036262"/>
            <a:ext cx="852247" cy="29741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319040" y="3036262"/>
            <a:ext cx="852247" cy="8745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9326113" y="3031163"/>
            <a:ext cx="880672" cy="22936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9319040" y="3431902"/>
            <a:ext cx="822689" cy="2160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319040" y="3647902"/>
            <a:ext cx="822689" cy="38026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296554" y="4207802"/>
            <a:ext cx="852248" cy="12135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9319040" y="3506063"/>
            <a:ext cx="829762" cy="75347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9319040" y="4083184"/>
            <a:ext cx="822267" cy="1763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9315504" y="5496304"/>
            <a:ext cx="833298" cy="23082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9319462" y="4165630"/>
            <a:ext cx="866816" cy="154320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9315504" y="3573518"/>
            <a:ext cx="893259" cy="21199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0573729" y="5476058"/>
            <a:ext cx="86274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898618" y="2820262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11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898618" y="3456721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12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98618" y="4082598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13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07914" y="5545226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1D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141307" y="3235204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21</a:t>
            </a:r>
            <a:endParaRPr lang="en-US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10148802" y="3808577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22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12353" y="5268739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2C</a:t>
            </a:r>
            <a:endParaRPr lang="en-US" baseline="-250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0567714" y="4028162"/>
            <a:ext cx="86274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0567714" y="3431902"/>
            <a:ext cx="86274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60393" y="4514375"/>
            <a:ext cx="461665" cy="1047986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is-IS" dirty="0" smtClean="0"/>
              <a:t>….............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193260" y="4274588"/>
            <a:ext cx="461665" cy="1047986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is-IS" dirty="0" smtClean="0"/>
              <a:t>….............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8482634" y="6103283"/>
                <a:ext cx="1333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Input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2634" y="6103283"/>
                <a:ext cx="1333500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9701584" y="5843917"/>
                <a:ext cx="1333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Output (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584" y="5843917"/>
                <a:ext cx="1333500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86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NNs &amp;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the relationship between the input and output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9" t="40419" r="43213" b="6282"/>
          <a:stretch/>
        </p:blipFill>
        <p:spPr>
          <a:xfrm>
            <a:off x="838200" y="2295036"/>
            <a:ext cx="7749625" cy="18835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415950" y="2785595"/>
            <a:ext cx="180000" cy="2786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929200" y="5571658"/>
                <a:ext cx="1333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Input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9200" y="5571658"/>
                <a:ext cx="1333500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0597050" y="3769051"/>
            <a:ext cx="180000" cy="81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020300" y="4653288"/>
                <a:ext cx="1333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Output (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0300" y="4653288"/>
                <a:ext cx="1333500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9739800" y="4178626"/>
            <a:ext cx="7239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934700" y="4178625"/>
            <a:ext cx="7239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53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NNs &amp;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define the loss function that we want to use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cross entropy loss is a classification loss</a:t>
            </a:r>
          </a:p>
          <a:p>
            <a:pPr lvl="1"/>
            <a:r>
              <a:rPr lang="en-US" dirty="0" smtClean="0"/>
              <a:t>y is the estimated class value from the NN with an output for every possible class</a:t>
            </a:r>
          </a:p>
          <a:p>
            <a:pPr lvl="1"/>
            <a:r>
              <a:rPr lang="en-US" dirty="0" smtClean="0"/>
              <a:t>y_ is the ground truth class with 1 for the class of interest and 0’s for the rest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4900"/>
            <a:ext cx="10668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NNs &amp;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softmax</a:t>
            </a:r>
            <a:r>
              <a:rPr lang="en-US" dirty="0" smtClean="0"/>
              <a:t> </a:t>
            </a:r>
            <a:r>
              <a:rPr lang="en-US" dirty="0" err="1" smtClean="0"/>
              <a:t>normalises</a:t>
            </a:r>
            <a:r>
              <a:rPr lang="en-US" dirty="0" smtClean="0"/>
              <a:t> the distribution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quick example of this </a:t>
            </a:r>
          </a:p>
          <a:p>
            <a:r>
              <a:rPr lang="en-US" dirty="0" smtClean="0"/>
              <a:t>After the </a:t>
            </a:r>
            <a:r>
              <a:rPr lang="en-US" dirty="0" err="1" smtClean="0"/>
              <a:t>softmax</a:t>
            </a:r>
            <a:r>
              <a:rPr lang="en-US" dirty="0" smtClean="0"/>
              <a:t> we get </a:t>
            </a:r>
          </a:p>
          <a:p>
            <a:r>
              <a:rPr lang="en-US" dirty="0" smtClean="0"/>
              <a:t>The ground truth would be </a:t>
            </a:r>
          </a:p>
          <a:p>
            <a:endParaRPr lang="en-US" dirty="0"/>
          </a:p>
          <a:p>
            <a:r>
              <a:rPr lang="en-US" dirty="0" smtClean="0"/>
              <a:t>Later we’ll show we can replace the loss to achieve different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05250" y="2590800"/>
                <a:ext cx="1800606" cy="9095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́"/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280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bg-BG" sz="28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bg-BG" sz="2800" i="1" smtClean="0">
                                  <a:latin typeface="Cambria Math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bg-BG" sz="28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800" i="1">
                                          <a:latin typeface="Cambria Math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AU" sz="2800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250" y="2590800"/>
                <a:ext cx="1800606" cy="90954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016110" y="3743396"/>
                <a:ext cx="24806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 charset="0"/>
                        </a:rPr>
                        <m:t>𝑦</m:t>
                      </m:r>
                      <m:r>
                        <a:rPr lang="en-AU" sz="2400" i="1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latin typeface="Cambria Math" charset="0"/>
                            </a:rPr>
                            <m:t>2.0, 1.0, 0.1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110" y="3743396"/>
                <a:ext cx="2480679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016109" y="4250805"/>
                <a:ext cx="27740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́"/>
                          <m:ctrlPr>
                            <a:rPr lang="en-AU" sz="24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AU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lang="en-AU" sz="24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latin typeface="Cambria Math" charset="0"/>
                            </a:rPr>
                            <m:t>0.</m:t>
                          </m:r>
                          <m:r>
                            <a:rPr lang="en-AU" sz="2400" b="0" i="1" smtClean="0">
                              <a:latin typeface="Cambria Math" charset="0"/>
                            </a:rPr>
                            <m:t>66</m:t>
                          </m:r>
                          <m:r>
                            <a:rPr lang="en-AU" sz="2400" i="1">
                              <a:latin typeface="Cambria Math" charset="0"/>
                            </a:rPr>
                            <m:t> 0.2</m:t>
                          </m:r>
                          <m:r>
                            <a:rPr lang="en-AU" sz="2400" b="0" i="1" smtClean="0">
                              <a:latin typeface="Cambria Math" charset="0"/>
                            </a:rPr>
                            <m:t>4</m:t>
                          </m:r>
                          <m:r>
                            <a:rPr lang="en-AU" sz="2400" i="1">
                              <a:latin typeface="Cambria Math" charset="0"/>
                            </a:rPr>
                            <m:t>, 0.1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109" y="4250805"/>
                <a:ext cx="2774028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102632" b="-1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931663" y="4712470"/>
                <a:ext cx="25651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charset="0"/>
                            </a:rPr>
                            <m:t>𝑙</m:t>
                          </m:r>
                        </m:sub>
                      </m:sSub>
                      <m:r>
                        <a:rPr lang="en-AU" sz="24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latin typeface="Cambria Math" charset="0"/>
                            </a:rPr>
                            <m:t>1.0, 0.0, 0.0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663" y="4712470"/>
                <a:ext cx="2565126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9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NNs &amp;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define a way to estimate the performance of the NN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Then we’ll </a:t>
            </a:r>
            <a:r>
              <a:rPr lang="en-US" dirty="0" err="1" smtClean="0"/>
              <a:t>initialise</a:t>
            </a:r>
            <a:r>
              <a:rPr lang="en-US" dirty="0" smtClean="0"/>
              <a:t> all the variables of the Graph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3150"/>
            <a:ext cx="10446644" cy="1238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13004"/>
            <a:ext cx="9329614" cy="109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NNs &amp;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we’ll start looping through the data and passing patches for training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2674144"/>
            <a:ext cx="11865802" cy="315515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402419" y="4040373"/>
            <a:ext cx="3296093" cy="616688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89899" y="4040373"/>
            <a:ext cx="5109254" cy="616688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8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 I</a:t>
            </a:r>
            <a:br>
              <a:rPr lang="en-US" dirty="0" smtClean="0"/>
            </a:br>
            <a:r>
              <a:rPr lang="en-US" sz="4000" dirty="0" smtClean="0"/>
              <a:t>Overview of Neural Networks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7666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NNs &amp;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 we’ll provide the performance of the trained system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Putting all this together we have a very basic NN</a:t>
            </a:r>
          </a:p>
          <a:p>
            <a:pPr lvl="1"/>
            <a:r>
              <a:rPr lang="en-US" dirty="0" smtClean="0"/>
              <a:t>But not a very useful one</a:t>
            </a:r>
          </a:p>
          <a:p>
            <a:endParaRPr lang="en-US" dirty="0"/>
          </a:p>
          <a:p>
            <a:r>
              <a:rPr lang="en-US" dirty="0" smtClean="0"/>
              <a:t>You can get this code here:</a:t>
            </a:r>
          </a:p>
          <a:p>
            <a:pPr lvl="1"/>
            <a:r>
              <a:rPr lang="en-US" dirty="0" err="1"/>
              <a:t>ABS_PartI_fullyconnected_NN.ipynb</a:t>
            </a:r>
            <a:endParaRPr lang="en-US" dirty="0"/>
          </a:p>
          <a:p>
            <a:pPr lvl="1"/>
            <a:r>
              <a:rPr lang="en-US" dirty="0" smtClean="0"/>
              <a:t>It will be your template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305050"/>
            <a:ext cx="11155551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5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NNs &amp;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accuracy of this systems is 91-92%</a:t>
            </a:r>
          </a:p>
          <a:p>
            <a:pPr lvl="1"/>
            <a:r>
              <a:rPr lang="en-US" dirty="0" smtClean="0"/>
              <a:t>This is actually isn’t great</a:t>
            </a:r>
          </a:p>
          <a:p>
            <a:endParaRPr lang="en-US" dirty="0"/>
          </a:p>
          <a:p>
            <a:r>
              <a:rPr lang="en-US" dirty="0" smtClean="0"/>
              <a:t>What can we do to improve it?</a:t>
            </a:r>
          </a:p>
          <a:p>
            <a:pPr lvl="1"/>
            <a:r>
              <a:rPr lang="en-US" dirty="0" smtClean="0"/>
              <a:t>Non-linear function</a:t>
            </a:r>
          </a:p>
          <a:p>
            <a:pPr lvl="1"/>
            <a:r>
              <a:rPr lang="en-US" dirty="0" smtClean="0"/>
              <a:t>More hidden layers</a:t>
            </a:r>
          </a:p>
          <a:p>
            <a:pPr lvl="1"/>
            <a:r>
              <a:rPr lang="en-US" dirty="0" smtClean="0"/>
              <a:t>I leave this to you to improve!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9" t="40419" r="43213" b="6282"/>
          <a:stretch/>
        </p:blipFill>
        <p:spPr>
          <a:xfrm>
            <a:off x="838200" y="4991893"/>
            <a:ext cx="7442560" cy="180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Coding/Break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7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NNs &amp;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run through how to update this solution to something a bit more interesting</a:t>
            </a:r>
          </a:p>
          <a:p>
            <a:r>
              <a:rPr lang="en-US" dirty="0"/>
              <a:t>The solution that we’ll build up will look like the network </a:t>
            </a:r>
            <a:r>
              <a:rPr lang="en-US" dirty="0" smtClean="0"/>
              <a:t>below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14388" y="4201629"/>
            <a:ext cx="18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89581" y="4898370"/>
            <a:ext cx="1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12831" y="5618370"/>
                <a:ext cx="1333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Output (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831" y="5618370"/>
                <a:ext cx="1333500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5520371" y="5258370"/>
            <a:ext cx="7239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462156" y="5258370"/>
            <a:ext cx="7239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37638" y="6361629"/>
                <a:ext cx="1333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Input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638" y="6361629"/>
                <a:ext cx="1333500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5280537" y="4538370"/>
            <a:ext cx="1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335059" y="4741629"/>
            <a:ext cx="1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587171" y="5258370"/>
            <a:ext cx="7239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66776" y="5794931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n</a:t>
            </a:r>
            <a:r>
              <a:rPr lang="en-AU" baseline="-25000" dirty="0" smtClean="0"/>
              <a:t>2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4720721" y="5955867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n</a:t>
            </a:r>
            <a:r>
              <a:rPr lang="en-AU" baseline="-25000" dirty="0" smtClean="0"/>
              <a:t>1</a:t>
            </a:r>
            <a:endParaRPr lang="en-US" baseline="-25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633749" y="5258370"/>
            <a:ext cx="7239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10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NNs &amp;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Fixing the deficiencies of the previous network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25" y="2307430"/>
            <a:ext cx="11819149" cy="25527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6425" y="3327525"/>
            <a:ext cx="6309625" cy="806325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6425" y="4295772"/>
            <a:ext cx="2899675" cy="577516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NNs &amp;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we’ll add a helper function to quickly </a:t>
            </a:r>
            <a:r>
              <a:rPr lang="en-US" dirty="0" err="1" smtClean="0"/>
              <a:t>initialise</a:t>
            </a:r>
            <a:r>
              <a:rPr lang="en-US" dirty="0" smtClean="0"/>
              <a:t> some random weights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89447"/>
            <a:ext cx="9263159" cy="121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3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NNs &amp;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add a few more variables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8183"/>
            <a:ext cx="6622232" cy="22338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88745"/>
            <a:ext cx="6114864" cy="150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1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NNs &amp;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make the 1</a:t>
            </a:r>
            <a:r>
              <a:rPr lang="en-US" baseline="30000" dirty="0" smtClean="0"/>
              <a:t>st</a:t>
            </a:r>
            <a:r>
              <a:rPr lang="en-US" dirty="0" smtClean="0"/>
              <a:t> layer more interesting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And then the 2</a:t>
            </a:r>
            <a:r>
              <a:rPr lang="en-US" baseline="30000" dirty="0" smtClean="0"/>
              <a:t>nd</a:t>
            </a:r>
            <a:r>
              <a:rPr lang="en-US" dirty="0" smtClean="0"/>
              <a:t> layer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394193"/>
            <a:ext cx="6793947" cy="16674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828937"/>
            <a:ext cx="7273051" cy="166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NNs &amp;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49549" y="4316653"/>
            <a:ext cx="18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4742" y="5013394"/>
            <a:ext cx="1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47992" y="5733394"/>
                <a:ext cx="1333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Output (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992" y="5733394"/>
                <a:ext cx="1333500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4955532" y="5373394"/>
            <a:ext cx="7239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97317" y="5373394"/>
            <a:ext cx="7239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72799" y="6476653"/>
                <a:ext cx="1333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Input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799" y="6476653"/>
                <a:ext cx="1333500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4715698" y="4653394"/>
            <a:ext cx="1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770220" y="4856653"/>
            <a:ext cx="1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022332" y="5373394"/>
            <a:ext cx="7239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01937" y="5909955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n</a:t>
            </a:r>
            <a:r>
              <a:rPr lang="en-AU" baseline="-25000" dirty="0" smtClean="0"/>
              <a:t>2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4155882" y="6070891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n</a:t>
            </a:r>
            <a:r>
              <a:rPr lang="en-AU" baseline="-25000" dirty="0" smtClean="0"/>
              <a:t>1</a:t>
            </a:r>
            <a:endParaRPr lang="en-US" baseline="-250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107248" y="5377975"/>
            <a:ext cx="7239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7299"/>
            <a:ext cx="7189340" cy="1615786"/>
          </a:xfrm>
          <a:prstGeom prst="rect">
            <a:avLst/>
          </a:prstGeom>
        </p:spPr>
      </p:pic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Finally the last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3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496550" cy="1325563"/>
          </a:xfrm>
        </p:spPr>
        <p:txBody>
          <a:bodyPr/>
          <a:lstStyle/>
          <a:p>
            <a:r>
              <a:rPr lang="en-US" dirty="0" smtClean="0"/>
              <a:t>Overview of Artificial Neural Networks (NNs)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4"/>
                <a:ext cx="5519186" cy="411797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This has now taken our performance up to 97.26%</a:t>
                </a:r>
              </a:p>
              <a:p>
                <a:r>
                  <a:rPr lang="en-US" dirty="0" smtClean="0"/>
                  <a:t>How could it change for regression?</a:t>
                </a:r>
              </a:p>
              <a:p>
                <a:pPr lvl="1"/>
                <a:r>
                  <a:rPr lang="en-US" dirty="0" smtClean="0"/>
                  <a:t>Output is a single value that is continuous</a:t>
                </a:r>
              </a:p>
              <a:p>
                <a:pPr lvl="1"/>
                <a:r>
                  <a:rPr lang="en-US" dirty="0" smtClean="0"/>
                  <a:t>Apply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AU" b="0" i="1" dirty="0" smtClean="0"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en-AU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loss to solve this</a:t>
                </a:r>
              </a:p>
              <a:p>
                <a:pPr lvl="1"/>
                <a:r>
                  <a:rPr lang="en-US" dirty="0" smtClean="0"/>
                  <a:t>Let’s show this with an example of an auto-encoder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4"/>
                <a:ext cx="5519186" cy="4117976"/>
              </a:xfrm>
              <a:blipFill rotWithShape="0">
                <a:blip r:embed="rId2"/>
                <a:stretch>
                  <a:fillRect l="-1989" t="-2367" r="-2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7231908" y="2317965"/>
            <a:ext cx="18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07101" y="3014706"/>
            <a:ext cx="1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830351" y="3734706"/>
                <a:ext cx="1333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Output (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0351" y="3734706"/>
                <a:ext cx="1333500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8537891" y="3374706"/>
            <a:ext cx="7239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479676" y="3374706"/>
            <a:ext cx="7239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655158" y="4477965"/>
                <a:ext cx="1333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Input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158" y="4477965"/>
                <a:ext cx="1333500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8298057" y="2654706"/>
            <a:ext cx="1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352579" y="2857965"/>
            <a:ext cx="1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604691" y="3374706"/>
            <a:ext cx="7239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784296" y="3911267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n</a:t>
            </a:r>
            <a:r>
              <a:rPr lang="en-AU" baseline="-25000" dirty="0" smtClean="0"/>
              <a:t>2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7738241" y="4072203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n</a:t>
            </a:r>
            <a:r>
              <a:rPr lang="en-AU" baseline="-25000" dirty="0" smtClean="0"/>
              <a:t>1</a:t>
            </a:r>
            <a:endParaRPr lang="en-US" baseline="-25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0689607" y="3379287"/>
            <a:ext cx="7239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9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5709337" y="4705870"/>
            <a:ext cx="435431" cy="1364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47173" y="3952962"/>
            <a:ext cx="990988" cy="2667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5650" cy="1325563"/>
          </a:xfrm>
        </p:spPr>
        <p:txBody>
          <a:bodyPr/>
          <a:lstStyle/>
          <a:p>
            <a:r>
              <a:rPr lang="en-US" dirty="0" smtClean="0"/>
              <a:t>Overview of Artificial Neural Networks (NNs)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15650" cy="1816388"/>
          </a:xfrm>
        </p:spPr>
        <p:txBody>
          <a:bodyPr/>
          <a:lstStyle/>
          <a:p>
            <a:r>
              <a:rPr lang="en-US" dirty="0" smtClean="0"/>
              <a:t>Often considered in terms of emulating a biological system</a:t>
            </a:r>
          </a:p>
          <a:p>
            <a:pPr lvl="1"/>
            <a:r>
              <a:rPr lang="en-US" i="1" dirty="0" smtClean="0"/>
              <a:t>synapses </a:t>
            </a:r>
            <a:r>
              <a:rPr lang="en-US" dirty="0" smtClean="0"/>
              <a:t>and </a:t>
            </a:r>
            <a:r>
              <a:rPr lang="en-US" i="1" dirty="0" smtClean="0"/>
              <a:t>dendrites</a:t>
            </a:r>
          </a:p>
          <a:p>
            <a:r>
              <a:rPr lang="en-US" dirty="0" smtClean="0"/>
              <a:t>Trains one or more layers based on a set of data and a loss function</a:t>
            </a: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2087640" y="4144330"/>
            <a:ext cx="432000" cy="4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2087640" y="5979250"/>
            <a:ext cx="432000" cy="4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2087640" y="4755970"/>
            <a:ext cx="432000" cy="4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2087640" y="5367610"/>
            <a:ext cx="432000" cy="4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342329" y="4539970"/>
            <a:ext cx="432000" cy="43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3342329" y="5136230"/>
            <a:ext cx="432000" cy="43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3342329" y="5732490"/>
            <a:ext cx="432000" cy="43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4597018" y="4917552"/>
            <a:ext cx="432000" cy="43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4597018" y="5513812"/>
            <a:ext cx="432000" cy="43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6" idx="6"/>
          </p:cNvCxnSpPr>
          <p:nvPr/>
        </p:nvCxnSpPr>
        <p:spPr>
          <a:xfrm>
            <a:off x="2519640" y="4360330"/>
            <a:ext cx="852247" cy="29741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2519640" y="4360330"/>
            <a:ext cx="852247" cy="8745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6"/>
          </p:cNvCxnSpPr>
          <p:nvPr/>
        </p:nvCxnSpPr>
        <p:spPr>
          <a:xfrm>
            <a:off x="2519640" y="4360330"/>
            <a:ext cx="867238" cy="145165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6"/>
            <a:endCxn id="11" idx="2"/>
          </p:cNvCxnSpPr>
          <p:nvPr/>
        </p:nvCxnSpPr>
        <p:spPr>
          <a:xfrm flipV="1">
            <a:off x="2519640" y="4755970"/>
            <a:ext cx="822689" cy="2160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6"/>
            <a:endCxn id="12" idx="2"/>
          </p:cNvCxnSpPr>
          <p:nvPr/>
        </p:nvCxnSpPr>
        <p:spPr>
          <a:xfrm>
            <a:off x="2519640" y="4971970"/>
            <a:ext cx="822689" cy="38026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6"/>
          </p:cNvCxnSpPr>
          <p:nvPr/>
        </p:nvCxnSpPr>
        <p:spPr>
          <a:xfrm>
            <a:off x="2519640" y="4971970"/>
            <a:ext cx="829762" cy="92246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0" idx="6"/>
          </p:cNvCxnSpPr>
          <p:nvPr/>
        </p:nvCxnSpPr>
        <p:spPr>
          <a:xfrm flipV="1">
            <a:off x="2519640" y="4830131"/>
            <a:ext cx="829762" cy="75347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0" idx="6"/>
          </p:cNvCxnSpPr>
          <p:nvPr/>
        </p:nvCxnSpPr>
        <p:spPr>
          <a:xfrm flipV="1">
            <a:off x="2519640" y="5407252"/>
            <a:ext cx="822267" cy="1763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0" idx="6"/>
          </p:cNvCxnSpPr>
          <p:nvPr/>
        </p:nvCxnSpPr>
        <p:spPr>
          <a:xfrm>
            <a:off x="2519640" y="5583610"/>
            <a:ext cx="829762" cy="38577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7" idx="6"/>
          </p:cNvCxnSpPr>
          <p:nvPr/>
        </p:nvCxnSpPr>
        <p:spPr>
          <a:xfrm flipV="1">
            <a:off x="2519640" y="6021849"/>
            <a:ext cx="844752" cy="17340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7" idx="6"/>
          </p:cNvCxnSpPr>
          <p:nvPr/>
        </p:nvCxnSpPr>
        <p:spPr>
          <a:xfrm flipV="1">
            <a:off x="2519640" y="5489698"/>
            <a:ext cx="867238" cy="7055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" idx="6"/>
          </p:cNvCxnSpPr>
          <p:nvPr/>
        </p:nvCxnSpPr>
        <p:spPr>
          <a:xfrm flipV="1">
            <a:off x="2519640" y="4897586"/>
            <a:ext cx="889723" cy="12976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1" idx="6"/>
          </p:cNvCxnSpPr>
          <p:nvPr/>
        </p:nvCxnSpPr>
        <p:spPr>
          <a:xfrm>
            <a:off x="3774329" y="4755970"/>
            <a:ext cx="856732" cy="27652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1" idx="6"/>
          </p:cNvCxnSpPr>
          <p:nvPr/>
        </p:nvCxnSpPr>
        <p:spPr>
          <a:xfrm>
            <a:off x="3774329" y="4755970"/>
            <a:ext cx="834247" cy="8986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2" idx="6"/>
          </p:cNvCxnSpPr>
          <p:nvPr/>
        </p:nvCxnSpPr>
        <p:spPr>
          <a:xfrm flipV="1">
            <a:off x="3774329" y="5152419"/>
            <a:ext cx="819257" cy="1998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6"/>
          </p:cNvCxnSpPr>
          <p:nvPr/>
        </p:nvCxnSpPr>
        <p:spPr>
          <a:xfrm>
            <a:off x="3774329" y="5352230"/>
            <a:ext cx="826752" cy="39230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3" idx="6"/>
          </p:cNvCxnSpPr>
          <p:nvPr/>
        </p:nvCxnSpPr>
        <p:spPr>
          <a:xfrm flipV="1">
            <a:off x="3774329" y="5841967"/>
            <a:ext cx="841742" cy="10652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3" idx="6"/>
          </p:cNvCxnSpPr>
          <p:nvPr/>
        </p:nvCxnSpPr>
        <p:spPr>
          <a:xfrm flipV="1">
            <a:off x="3774329" y="5242360"/>
            <a:ext cx="864227" cy="70613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4" idx="6"/>
          </p:cNvCxnSpPr>
          <p:nvPr/>
        </p:nvCxnSpPr>
        <p:spPr>
          <a:xfrm>
            <a:off x="5029018" y="5133552"/>
            <a:ext cx="93616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5" idx="6"/>
          </p:cNvCxnSpPr>
          <p:nvPr/>
        </p:nvCxnSpPr>
        <p:spPr>
          <a:xfrm>
            <a:off x="5029018" y="5729812"/>
            <a:ext cx="93616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76392" y="5103026"/>
                <a:ext cx="1095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dirty="0" smtClean="0"/>
                  <a:t> (input)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92" y="5103026"/>
                <a:ext cx="1095248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144768" y="5214278"/>
                <a:ext cx="1261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AU" i="1" dirty="0"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 smtClean="0"/>
                  <a:t> (output)</a:t>
                </a:r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768" y="5214278"/>
                <a:ext cx="1261872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079776" y="4131537"/>
                <a:ext cx="33692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 loss function usually compares the output of the NN 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AU" i="1" dirty="0"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 smtClean="0"/>
                  <a:t>) against some manually labelled ground truth (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dirty="0" smtClean="0"/>
                  <a:t>).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776" y="4131537"/>
                <a:ext cx="3369274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447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24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6" grpId="0" animBg="1"/>
      <p:bldP spid="9" grpId="0"/>
      <p:bldP spid="19" grpId="0"/>
      <p:bldP spid="2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496550" cy="1325563"/>
          </a:xfrm>
        </p:spPr>
        <p:txBody>
          <a:bodyPr/>
          <a:lstStyle/>
          <a:p>
            <a:r>
              <a:rPr lang="en-US" dirty="0" smtClean="0"/>
              <a:t>Overview of Artificial Neural Networks (NNs)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668000" cy="411797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Auto-encoder</a:t>
                </a:r>
              </a:p>
              <a:p>
                <a:pPr lvl="1"/>
                <a:r>
                  <a:rPr lang="en-US" dirty="0" smtClean="0"/>
                  <a:t>Unsupervised approach</a:t>
                </a:r>
              </a:p>
              <a:p>
                <a:pPr lvl="1"/>
                <a:r>
                  <a:rPr lang="en-US" dirty="0" smtClean="0"/>
                  <a:t>Output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dirty="0" smtClean="0"/>
                  <a:t>) should match the input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Often used for learning good features (low dimensionality)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668000" cy="4117976"/>
              </a:xfrm>
              <a:blipFill rotWithShape="0">
                <a:blip r:embed="rId2"/>
                <a:stretch>
                  <a:fillRect l="-1029" t="-2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229490" y="4185587"/>
            <a:ext cx="18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35473" y="5242328"/>
            <a:ext cx="7239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477258" y="5242328"/>
            <a:ext cx="7239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652740" y="6345587"/>
                <a:ext cx="1333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Input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740" y="6345587"/>
                <a:ext cx="1333500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4295639" y="4522328"/>
            <a:ext cx="1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19207" y="4811421"/>
            <a:ext cx="1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774412" y="5688711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n</a:t>
            </a:r>
            <a:r>
              <a:rPr lang="en-AU" baseline="-25000" dirty="0" smtClean="0"/>
              <a:t>2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3735823" y="5939825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n</a:t>
            </a:r>
            <a:r>
              <a:rPr lang="en-AU" baseline="-25000" dirty="0" smtClean="0"/>
              <a:t>1</a:t>
            </a:r>
            <a:endParaRPr lang="en-US" baseline="-250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607945" y="5242805"/>
            <a:ext cx="7239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406686" y="4499825"/>
            <a:ext cx="1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675217" y="5242328"/>
            <a:ext cx="7239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459855" y="4185587"/>
            <a:ext cx="18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883105" y="6309157"/>
                <a:ext cx="1333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Output (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105" y="6309157"/>
                <a:ext cx="1333500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5832469" y="5936050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n</a:t>
            </a:r>
            <a:r>
              <a:rPr lang="en-AU" baseline="-25000" dirty="0" smtClean="0"/>
              <a:t>1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94461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 animBg="1"/>
      <p:bldP spid="11" grpId="0" animBg="1"/>
      <p:bldP spid="13" grpId="0"/>
      <p:bldP spid="14" grpId="0"/>
      <p:bldP spid="18" grpId="0" animBg="1"/>
      <p:bldP spid="20" grpId="0" animBg="1"/>
      <p:bldP spid="21" grpId="0"/>
      <p:bldP spid="2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65" r="19128" b="73952"/>
          <a:stretch/>
        </p:blipFill>
        <p:spPr>
          <a:xfrm>
            <a:off x="856968" y="6012653"/>
            <a:ext cx="6548479" cy="27644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Change the </a:t>
            </a:r>
            <a:r>
              <a:rPr lang="en-US" dirty="0" err="1" smtClean="0"/>
              <a:t>optimiser</a:t>
            </a:r>
            <a:r>
              <a:rPr lang="en-US" dirty="0" smtClean="0"/>
              <a:t> to the following (much faster</a:t>
            </a:r>
            <a:r>
              <a:rPr lang="is-IS" dirty="0" smtClean="0"/>
              <a:t>..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Change the loss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the sigmoid non-linearity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87" y="4416258"/>
            <a:ext cx="6580756" cy="6678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36349" cy="1325563"/>
          </a:xfrm>
        </p:spPr>
        <p:txBody>
          <a:bodyPr/>
          <a:lstStyle/>
          <a:p>
            <a:r>
              <a:rPr lang="en-US" dirty="0" smtClean="0"/>
              <a:t>Auto-Encoder: I’ll leave this to you to code up!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59123" y="4357883"/>
            <a:ext cx="18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665106" y="5414624"/>
            <a:ext cx="7239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606891" y="5414624"/>
            <a:ext cx="7239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82373" y="6517883"/>
                <a:ext cx="1333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Input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373" y="6517883"/>
                <a:ext cx="1333500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8425272" y="4694624"/>
            <a:ext cx="1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448840" y="4983717"/>
            <a:ext cx="1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04045" y="5861007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n</a:t>
            </a:r>
            <a:r>
              <a:rPr lang="en-AU" baseline="-25000" dirty="0" smtClean="0"/>
              <a:t>2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7865456" y="6112121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n</a:t>
            </a:r>
            <a:r>
              <a:rPr lang="en-AU" baseline="-25000" dirty="0" smtClean="0"/>
              <a:t>1</a:t>
            </a:r>
            <a:endParaRPr lang="en-US" baseline="-250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737578" y="5415101"/>
            <a:ext cx="7239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536319" y="4672121"/>
            <a:ext cx="1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0804850" y="5414624"/>
            <a:ext cx="7239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1589488" y="4357883"/>
            <a:ext cx="18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012738" y="6481453"/>
                <a:ext cx="1333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Output (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2738" y="6481453"/>
                <a:ext cx="1333500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9962102" y="6108346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n</a:t>
            </a:r>
            <a:r>
              <a:rPr lang="en-AU" baseline="-25000" dirty="0" smtClean="0"/>
              <a:t>1</a:t>
            </a:r>
            <a:endParaRPr lang="en-US" baseline="-250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88" y="2823508"/>
            <a:ext cx="9626714" cy="9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8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Coding/Break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2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Artificial Neural Networks (NNs)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define the weights for the encoder and then the decoder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8" y="2345068"/>
            <a:ext cx="7286457" cy="41364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041082" y="2867150"/>
            <a:ext cx="18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265700" y="3923891"/>
            <a:ext cx="50898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487482" y="4969275"/>
                <a:ext cx="1333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Input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482" y="4969275"/>
                <a:ext cx="1333500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8781845" y="3222984"/>
            <a:ext cx="1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562854" y="3513276"/>
            <a:ext cx="1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029923" y="4386442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n</a:t>
            </a:r>
            <a:r>
              <a:rPr lang="en-AU" baseline="-25000" dirty="0" smtClean="0"/>
              <a:t>2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8524265" y="4621388"/>
            <a:ext cx="73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n</a:t>
            </a:r>
            <a:r>
              <a:rPr lang="en-AU" baseline="-25000" dirty="0" smtClean="0"/>
              <a:t>1</a:t>
            </a:r>
            <a:endParaRPr lang="en-US" baseline="-25000" dirty="0"/>
          </a:p>
        </p:txBody>
      </p:sp>
      <p:sp>
        <p:nvSpPr>
          <p:cNvPr id="13" name="Rectangle 12"/>
          <p:cNvSpPr/>
          <p:nvPr/>
        </p:nvSpPr>
        <p:spPr>
          <a:xfrm>
            <a:off x="11079252" y="2867150"/>
            <a:ext cx="18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514077" y="4967570"/>
                <a:ext cx="1333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Output (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4077" y="4967570"/>
                <a:ext cx="1333500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9009589" y="3936391"/>
            <a:ext cx="50898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781660" y="3923891"/>
            <a:ext cx="50898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286230" y="3222984"/>
            <a:ext cx="1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028650" y="4621388"/>
            <a:ext cx="73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n</a:t>
            </a:r>
            <a:r>
              <a:rPr lang="en-AU" baseline="-25000" dirty="0" smtClean="0"/>
              <a:t>1</a:t>
            </a:r>
            <a:endParaRPr lang="en-US" baseline="-250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0513974" y="3936391"/>
            <a:ext cx="50898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695462" y="2736070"/>
            <a:ext cx="2324735" cy="2600831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191432" y="2736070"/>
            <a:ext cx="1656145" cy="2600831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28955" y="2326553"/>
            <a:ext cx="7255720" cy="2086723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28955" y="4507313"/>
            <a:ext cx="7255720" cy="1974171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0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Artificial Neural Networks (NNs)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then connect the graph together and this time we’ll use the sigmoid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" y="3026277"/>
            <a:ext cx="8097335" cy="31838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474903" y="3420043"/>
            <a:ext cx="18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699521" y="4476784"/>
            <a:ext cx="50898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921303" y="5522168"/>
                <a:ext cx="1333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Input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303" y="5522168"/>
                <a:ext cx="1333500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9215666" y="3775877"/>
            <a:ext cx="1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996675" y="4066169"/>
            <a:ext cx="1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463744" y="4939335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n</a:t>
            </a:r>
            <a:r>
              <a:rPr lang="en-AU" baseline="-25000" dirty="0" smtClean="0"/>
              <a:t>2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8958086" y="5174281"/>
            <a:ext cx="73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n</a:t>
            </a:r>
            <a:r>
              <a:rPr lang="en-AU" baseline="-25000" dirty="0" smtClean="0"/>
              <a:t>1</a:t>
            </a:r>
            <a:endParaRPr lang="en-US" baseline="-25000" dirty="0"/>
          </a:p>
        </p:txBody>
      </p:sp>
      <p:sp>
        <p:nvSpPr>
          <p:cNvPr id="13" name="Rectangle 12"/>
          <p:cNvSpPr/>
          <p:nvPr/>
        </p:nvSpPr>
        <p:spPr>
          <a:xfrm>
            <a:off x="11513073" y="3420043"/>
            <a:ext cx="18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947898" y="5520463"/>
                <a:ext cx="1333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Output (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7898" y="5520463"/>
                <a:ext cx="1333500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9443410" y="4489284"/>
            <a:ext cx="50898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215481" y="4476784"/>
            <a:ext cx="50898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720051" y="3775877"/>
            <a:ext cx="1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462471" y="5174281"/>
            <a:ext cx="73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n</a:t>
            </a:r>
            <a:r>
              <a:rPr lang="en-AU" baseline="-25000" dirty="0" smtClean="0"/>
              <a:t>1</a:t>
            </a:r>
            <a:endParaRPr lang="en-US" baseline="-250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0947795" y="4489284"/>
            <a:ext cx="50898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2723" y="2957933"/>
            <a:ext cx="8019696" cy="1805454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2723" y="4831731"/>
            <a:ext cx="8019696" cy="1378375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092435" y="3288964"/>
            <a:ext cx="2324735" cy="2600831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567141" y="3288964"/>
            <a:ext cx="1580872" cy="2600831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5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Artificial Neural Networks (NNs)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This time the loss is the average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AU" b="0" i="1" dirty="0" smtClean="0"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en-AU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We’re using a different </a:t>
                </a:r>
                <a:r>
                  <a:rPr lang="en-US" dirty="0" err="1" smtClean="0"/>
                  <a:t>optimiser</a:t>
                </a:r>
                <a:r>
                  <a:rPr lang="en-US" dirty="0" smtClean="0"/>
                  <a:t> as this will be more efficient</a:t>
                </a:r>
              </a:p>
              <a:p>
                <a:pPr lvl="1"/>
                <a:r>
                  <a:rPr lang="en-US" dirty="0"/>
                  <a:t>D. </a:t>
                </a:r>
                <a:r>
                  <a:rPr lang="en-US" dirty="0" err="1"/>
                  <a:t>Kingma</a:t>
                </a:r>
                <a:r>
                  <a:rPr lang="en-US" dirty="0"/>
                  <a:t> and J. Ba</a:t>
                </a:r>
                <a:r>
                  <a:rPr lang="en-US" dirty="0" smtClean="0"/>
                  <a:t>, “</a:t>
                </a:r>
                <a:r>
                  <a:rPr lang="en-US" dirty="0"/>
                  <a:t>Adam: A Method for Stochastic Optimization”, </a:t>
                </a:r>
                <a:r>
                  <a:rPr lang="en-US" dirty="0" smtClean="0"/>
                  <a:t>2015</a:t>
                </a:r>
                <a:endParaRPr lang="en-US" dirty="0"/>
              </a:p>
              <a:p>
                <a:pPr lvl="1"/>
                <a:r>
                  <a:rPr lang="en-US" dirty="0" smtClean="0">
                    <a:hlinkClick r:id="rId2"/>
                  </a:rPr>
                  <a:t>https</a:t>
                </a:r>
                <a:r>
                  <a:rPr lang="en-US" dirty="0">
                    <a:hlinkClick r:id="rId2"/>
                  </a:rPr>
                  <a:t>://machinelearningmastery.com/adam-optimization-algorithm-for-deep-learning</a:t>
                </a:r>
                <a:r>
                  <a:rPr lang="en-US" dirty="0" smtClean="0">
                    <a:hlinkClick r:id="rId2"/>
                  </a:rPr>
                  <a:t>/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6802"/>
            <a:ext cx="10783894" cy="192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8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Artificial Neural Networks (NNs)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2975"/>
            <a:ext cx="10515600" cy="4351338"/>
          </a:xfrm>
        </p:spPr>
        <p:txBody>
          <a:bodyPr/>
          <a:lstStyle/>
          <a:p>
            <a:r>
              <a:rPr lang="en-US" dirty="0" smtClean="0"/>
              <a:t>The rest of the code is for training and displaying some output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70100"/>
            <a:ext cx="101981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8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Artificial Neural Networks (NNs)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2975"/>
            <a:ext cx="10515600" cy="4351338"/>
          </a:xfrm>
        </p:spPr>
        <p:txBody>
          <a:bodyPr/>
          <a:lstStyle/>
          <a:p>
            <a:r>
              <a:rPr lang="en-US" dirty="0"/>
              <a:t>You can find this </a:t>
            </a:r>
            <a:r>
              <a:rPr lang="en-US" dirty="0" smtClean="0"/>
              <a:t>code here:</a:t>
            </a:r>
          </a:p>
          <a:p>
            <a:pPr lvl="1"/>
            <a:r>
              <a:rPr lang="en-US" dirty="0" smtClean="0"/>
              <a:t>solutions/</a:t>
            </a:r>
            <a:r>
              <a:rPr lang="en-US" dirty="0"/>
              <a:t> </a:t>
            </a:r>
            <a:r>
              <a:rPr lang="en-US" dirty="0" err="1" smtClean="0"/>
              <a:t>ABS_PartI_fullyconnected_NN_AutoEncoder.ipynb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65004" y="3023598"/>
            <a:ext cx="257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400 iterations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019496" y="3023598"/>
            <a:ext cx="257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2000 iterations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721" y="3396881"/>
            <a:ext cx="5807213" cy="288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10" y="3392930"/>
            <a:ext cx="5831111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2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Artificial Neural Networks (NNs)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2975"/>
                <a:ext cx="10515600" cy="4351338"/>
              </a:xfrm>
            </p:spPr>
            <p:txBody>
              <a:bodyPr/>
              <a:lstStyle/>
              <a:p>
                <a:r>
                  <a:rPr lang="en-US" dirty="0" smtClean="0"/>
                  <a:t>We’ve now trained our network using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en-AU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loss </a:t>
                </a:r>
              </a:p>
              <a:p>
                <a:r>
                  <a:rPr lang="en-US" dirty="0" smtClean="0"/>
                  <a:t>Unsupervised training: no labels necessary</a:t>
                </a:r>
              </a:p>
              <a:p>
                <a:r>
                  <a:rPr lang="en-US" dirty="0" smtClean="0"/>
                  <a:t>Great for reducing the </a:t>
                </a:r>
                <a:r>
                  <a:rPr lang="en-US" dirty="0" smtClean="0"/>
                  <a:t>dimensionality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Learning how to do it from the data</a:t>
                </a:r>
              </a:p>
              <a:p>
                <a:pPr lvl="1"/>
                <a:r>
                  <a:rPr lang="en-US" dirty="0" smtClean="0"/>
                  <a:t>Non-linear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2975"/>
                <a:ext cx="10515600" cy="4351338"/>
              </a:xfrm>
              <a:blipFill rotWithShape="0">
                <a:blip r:embed="rId2"/>
                <a:stretch>
                  <a:fillRect l="-104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009229" y="4143057"/>
            <a:ext cx="18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233847" y="5199798"/>
            <a:ext cx="50898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55629" y="6245182"/>
                <a:ext cx="1333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Input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629" y="6245182"/>
                <a:ext cx="1333500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749992" y="4498891"/>
            <a:ext cx="1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31001" y="4789183"/>
            <a:ext cx="1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98070" y="5662349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n</a:t>
            </a:r>
            <a:r>
              <a:rPr lang="en-AU" baseline="-25000" dirty="0" smtClean="0"/>
              <a:t>2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4492412" y="5897295"/>
            <a:ext cx="73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n</a:t>
            </a:r>
            <a:r>
              <a:rPr lang="en-AU" baseline="-25000" dirty="0" smtClean="0"/>
              <a:t>1</a:t>
            </a:r>
            <a:endParaRPr lang="en-US" baseline="-25000" dirty="0"/>
          </a:p>
        </p:txBody>
      </p:sp>
      <p:sp>
        <p:nvSpPr>
          <p:cNvPr id="11" name="Rectangle 10"/>
          <p:cNvSpPr/>
          <p:nvPr/>
        </p:nvSpPr>
        <p:spPr>
          <a:xfrm>
            <a:off x="7047399" y="4143057"/>
            <a:ext cx="18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82224" y="6243477"/>
                <a:ext cx="1333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Output (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224" y="6243477"/>
                <a:ext cx="1333500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4977736" y="5212298"/>
            <a:ext cx="50898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731317" y="5199798"/>
            <a:ext cx="515109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254377" y="4498891"/>
            <a:ext cx="1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996797" y="5897295"/>
            <a:ext cx="73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n</a:t>
            </a:r>
            <a:r>
              <a:rPr lang="en-AU" baseline="-25000" dirty="0" smtClean="0"/>
              <a:t>1</a:t>
            </a:r>
            <a:endParaRPr lang="en-US" baseline="-250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482121" y="5212298"/>
            <a:ext cx="50898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380737" y="4286486"/>
            <a:ext cx="510079" cy="1905393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Artificial Neural Networks (NNs)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2975"/>
            <a:ext cx="10515600" cy="4351338"/>
          </a:xfrm>
        </p:spPr>
        <p:txBody>
          <a:bodyPr/>
          <a:lstStyle/>
          <a:p>
            <a:r>
              <a:rPr lang="en-AU" dirty="0" smtClean="0"/>
              <a:t>But! We’re treating the image as a feature vector</a:t>
            </a:r>
          </a:p>
          <a:p>
            <a:r>
              <a:rPr lang="en-AU" dirty="0" smtClean="0"/>
              <a:t>This is rarely a good idea, we’ll explore why in the next part</a:t>
            </a:r>
          </a:p>
          <a:p>
            <a:endParaRPr lang="en-AU" dirty="0"/>
          </a:p>
          <a:p>
            <a:r>
              <a:rPr lang="en-AU" dirty="0" smtClean="0"/>
              <a:t>We can already do a lot with the fully connected networks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782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Feed </a:t>
            </a:r>
            <a:r>
              <a:rPr lang="en-US" dirty="0" err="1" smtClean="0"/>
              <a:t>forwad</a:t>
            </a:r>
            <a:r>
              <a:rPr lang="en-US" dirty="0" smtClean="0"/>
              <a:t> neural networks</a:t>
            </a:r>
          </a:p>
          <a:p>
            <a:pPr lvl="1"/>
            <a:r>
              <a:rPr lang="en-US" dirty="0" smtClean="0"/>
              <a:t>Input nodes: take information from the outside world</a:t>
            </a:r>
          </a:p>
          <a:p>
            <a:pPr lvl="1"/>
            <a:r>
              <a:rPr lang="en-US" dirty="0" smtClean="0"/>
              <a:t>Hidden nodes: no direct connection to the outside world</a:t>
            </a:r>
            <a:endParaRPr lang="en-US" dirty="0"/>
          </a:p>
          <a:p>
            <a:pPr lvl="1"/>
            <a:r>
              <a:rPr lang="en-US" dirty="0" smtClean="0"/>
              <a:t>Output nodes: transfer information from the network to the outside world</a:t>
            </a:r>
          </a:p>
          <a:p>
            <a:pPr lvl="1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2800" cy="1325563"/>
          </a:xfrm>
        </p:spPr>
        <p:txBody>
          <a:bodyPr/>
          <a:lstStyle/>
          <a:p>
            <a:r>
              <a:rPr lang="en-US" dirty="0"/>
              <a:t>Overview of Artificial Neural Networks (NNs)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3019414" y="4044980"/>
            <a:ext cx="432000" cy="4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3019414" y="5879900"/>
            <a:ext cx="432000" cy="4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3019414" y="4656620"/>
            <a:ext cx="432000" cy="4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019414" y="5268260"/>
            <a:ext cx="432000" cy="4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4274103" y="4440620"/>
            <a:ext cx="432000" cy="43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4274103" y="5036880"/>
            <a:ext cx="432000" cy="43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4274103" y="5633140"/>
            <a:ext cx="432000" cy="43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5528792" y="4818202"/>
            <a:ext cx="432000" cy="43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5528792" y="5414462"/>
            <a:ext cx="432000" cy="43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1" idx="6"/>
          </p:cNvCxnSpPr>
          <p:nvPr/>
        </p:nvCxnSpPr>
        <p:spPr>
          <a:xfrm>
            <a:off x="3451414" y="4260980"/>
            <a:ext cx="852247" cy="29741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6"/>
          </p:cNvCxnSpPr>
          <p:nvPr/>
        </p:nvCxnSpPr>
        <p:spPr>
          <a:xfrm>
            <a:off x="3451414" y="4260980"/>
            <a:ext cx="852247" cy="8745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</p:cNvCxnSpPr>
          <p:nvPr/>
        </p:nvCxnSpPr>
        <p:spPr>
          <a:xfrm>
            <a:off x="3451414" y="4260980"/>
            <a:ext cx="867238" cy="145165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6"/>
            <a:endCxn id="16" idx="2"/>
          </p:cNvCxnSpPr>
          <p:nvPr/>
        </p:nvCxnSpPr>
        <p:spPr>
          <a:xfrm flipV="1">
            <a:off x="3451414" y="4656620"/>
            <a:ext cx="822689" cy="2160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6"/>
            <a:endCxn id="17" idx="2"/>
          </p:cNvCxnSpPr>
          <p:nvPr/>
        </p:nvCxnSpPr>
        <p:spPr>
          <a:xfrm>
            <a:off x="3451414" y="4872620"/>
            <a:ext cx="822689" cy="38026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</p:cNvCxnSpPr>
          <p:nvPr/>
        </p:nvCxnSpPr>
        <p:spPr>
          <a:xfrm>
            <a:off x="3451414" y="4872620"/>
            <a:ext cx="829762" cy="92246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6"/>
          </p:cNvCxnSpPr>
          <p:nvPr/>
        </p:nvCxnSpPr>
        <p:spPr>
          <a:xfrm flipV="1">
            <a:off x="3451414" y="4730781"/>
            <a:ext cx="829762" cy="75347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6"/>
          </p:cNvCxnSpPr>
          <p:nvPr/>
        </p:nvCxnSpPr>
        <p:spPr>
          <a:xfrm flipV="1">
            <a:off x="3451414" y="5307902"/>
            <a:ext cx="822267" cy="1763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6"/>
          </p:cNvCxnSpPr>
          <p:nvPr/>
        </p:nvCxnSpPr>
        <p:spPr>
          <a:xfrm>
            <a:off x="3451414" y="5484260"/>
            <a:ext cx="829762" cy="38577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6"/>
          </p:cNvCxnSpPr>
          <p:nvPr/>
        </p:nvCxnSpPr>
        <p:spPr>
          <a:xfrm flipV="1">
            <a:off x="3451414" y="5922499"/>
            <a:ext cx="844752" cy="17340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6"/>
          </p:cNvCxnSpPr>
          <p:nvPr/>
        </p:nvCxnSpPr>
        <p:spPr>
          <a:xfrm flipV="1">
            <a:off x="3451414" y="5390348"/>
            <a:ext cx="867238" cy="7055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</p:cNvCxnSpPr>
          <p:nvPr/>
        </p:nvCxnSpPr>
        <p:spPr>
          <a:xfrm flipV="1">
            <a:off x="3451414" y="4798236"/>
            <a:ext cx="889723" cy="12976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6"/>
          </p:cNvCxnSpPr>
          <p:nvPr/>
        </p:nvCxnSpPr>
        <p:spPr>
          <a:xfrm>
            <a:off x="4706103" y="4656620"/>
            <a:ext cx="856732" cy="27652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6"/>
          </p:cNvCxnSpPr>
          <p:nvPr/>
        </p:nvCxnSpPr>
        <p:spPr>
          <a:xfrm>
            <a:off x="4706103" y="4656620"/>
            <a:ext cx="834247" cy="8986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6"/>
          </p:cNvCxnSpPr>
          <p:nvPr/>
        </p:nvCxnSpPr>
        <p:spPr>
          <a:xfrm flipV="1">
            <a:off x="4706103" y="5053069"/>
            <a:ext cx="819257" cy="1998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6"/>
          </p:cNvCxnSpPr>
          <p:nvPr/>
        </p:nvCxnSpPr>
        <p:spPr>
          <a:xfrm>
            <a:off x="4706103" y="5252880"/>
            <a:ext cx="826752" cy="39230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6"/>
          </p:cNvCxnSpPr>
          <p:nvPr/>
        </p:nvCxnSpPr>
        <p:spPr>
          <a:xfrm flipV="1">
            <a:off x="4706103" y="5742617"/>
            <a:ext cx="841742" cy="10652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8" idx="6"/>
          </p:cNvCxnSpPr>
          <p:nvPr/>
        </p:nvCxnSpPr>
        <p:spPr>
          <a:xfrm flipV="1">
            <a:off x="4706103" y="5143010"/>
            <a:ext cx="864227" cy="70613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6"/>
          </p:cNvCxnSpPr>
          <p:nvPr/>
        </p:nvCxnSpPr>
        <p:spPr>
          <a:xfrm>
            <a:off x="5960792" y="5034202"/>
            <a:ext cx="93616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6"/>
          </p:cNvCxnSpPr>
          <p:nvPr/>
        </p:nvCxnSpPr>
        <p:spPr>
          <a:xfrm>
            <a:off x="5960792" y="5630462"/>
            <a:ext cx="93616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542525" y="3619299"/>
            <a:ext cx="12101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Input Nodes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015222" y="3624852"/>
            <a:ext cx="112229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mtClean="0"/>
              <a:t>Hidden Nodes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421475" y="3624852"/>
            <a:ext cx="155839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Output Nodes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3917540" y="3619299"/>
            <a:ext cx="0" cy="2911132"/>
          </a:xfrm>
          <a:prstGeom prst="straightConnector1">
            <a:avLst/>
          </a:prstGeom>
          <a:ln w="635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5251557" y="3607184"/>
            <a:ext cx="0" cy="2911132"/>
          </a:xfrm>
          <a:prstGeom prst="straightConnector1">
            <a:avLst/>
          </a:prstGeom>
          <a:ln w="635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65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Large-Scale Linear Models</a:t>
            </a:r>
          </a:p>
          <a:p>
            <a:pPr lvl="1"/>
            <a:r>
              <a:rPr lang="en-US" dirty="0" smtClean="0"/>
              <a:t>Categorical, continuous, etc.</a:t>
            </a:r>
          </a:p>
          <a:p>
            <a:pPr lvl="1"/>
            <a:r>
              <a:rPr lang="en-US" dirty="0" smtClean="0"/>
              <a:t>Dense/sparse</a:t>
            </a:r>
          </a:p>
          <a:p>
            <a:pPr lvl="1"/>
            <a:r>
              <a:rPr lang="en-US" dirty="0" smtClean="0"/>
              <a:t>Wide and deep learning (beyond todays course)</a:t>
            </a:r>
          </a:p>
          <a:p>
            <a:pPr lvl="2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www.tensorflow.org/tutorials/wide_and_deep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Convolutional Neural Networks (Part II of this course)</a:t>
            </a:r>
          </a:p>
          <a:p>
            <a:pPr lvl="1"/>
            <a:r>
              <a:rPr lang="en-US" dirty="0" smtClean="0"/>
              <a:t>Images, audio (e.g. </a:t>
            </a:r>
            <a:r>
              <a:rPr lang="en-US" dirty="0" err="1" smtClean="0"/>
              <a:t>spectograms</a:t>
            </a:r>
            <a:r>
              <a:rPr lang="en-US" dirty="0" smtClean="0"/>
              <a:t>) and more</a:t>
            </a:r>
          </a:p>
          <a:p>
            <a:pPr lvl="1"/>
            <a:endParaRPr lang="en-US" dirty="0"/>
          </a:p>
          <a:p>
            <a:r>
              <a:rPr lang="en-US" dirty="0" smtClean="0"/>
              <a:t>Recurrent Neural Networks (brief discussion today)</a:t>
            </a:r>
          </a:p>
          <a:p>
            <a:pPr lvl="1"/>
            <a:r>
              <a:rPr lang="en-US" dirty="0" smtClean="0"/>
              <a:t>Making use of memory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www.tensorflow.org/tutorials/recurrent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Overview of Artificial Neural Networks (NNs)</a:t>
            </a:r>
          </a:p>
        </p:txBody>
      </p:sp>
    </p:spTree>
    <p:extLst>
      <p:ext uri="{BB962C8B-B14F-4D97-AF65-F5344CB8AC3E}">
        <p14:creationId xmlns:p14="http://schemas.microsoft.com/office/powerpoint/2010/main" val="37082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5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Introduced Neural Networks</a:t>
            </a:r>
            <a:endParaRPr lang="en-US" dirty="0"/>
          </a:p>
          <a:p>
            <a:pPr lvl="1"/>
            <a:r>
              <a:rPr lang="en-US" dirty="0" smtClean="0"/>
              <a:t>Trained a very simple network</a:t>
            </a:r>
          </a:p>
          <a:p>
            <a:pPr lvl="1"/>
            <a:r>
              <a:rPr lang="en-US" dirty="0" smtClean="0"/>
              <a:t>Extended this to have multiple hidden layers</a:t>
            </a:r>
          </a:p>
          <a:p>
            <a:pPr lvl="1"/>
            <a:r>
              <a:rPr lang="en-US" dirty="0" smtClean="0"/>
              <a:t>Changed the loss function to perform unsupervised learning (auto-encoder)</a:t>
            </a:r>
          </a:p>
          <a:p>
            <a:endParaRPr lang="en-US" dirty="0" smtClean="0"/>
          </a:p>
          <a:p>
            <a:r>
              <a:rPr lang="en-US" dirty="0" smtClean="0"/>
              <a:t>Got hands dirty with coding in </a:t>
            </a:r>
            <a:r>
              <a:rPr lang="en-US" dirty="0" err="1" smtClean="0"/>
              <a:t>TensorFlow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82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205472" y="2578608"/>
            <a:ext cx="2121408" cy="2944368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7050" cy="1325563"/>
          </a:xfrm>
        </p:spPr>
        <p:txBody>
          <a:bodyPr/>
          <a:lstStyle/>
          <a:p>
            <a:r>
              <a:rPr lang="en-US" dirty="0"/>
              <a:t>Overview of Artificial Neural Networks (NNs)</a:t>
            </a: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7336233" y="2839127"/>
            <a:ext cx="432000" cy="4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7336233" y="4674047"/>
            <a:ext cx="432000" cy="4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7336233" y="3450767"/>
            <a:ext cx="432000" cy="4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7336233" y="4062407"/>
            <a:ext cx="432000" cy="4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8590922" y="3234767"/>
            <a:ext cx="432000" cy="43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8590922" y="3831027"/>
            <a:ext cx="432000" cy="43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8590922" y="4427287"/>
            <a:ext cx="432000" cy="43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6" idx="6"/>
          </p:cNvCxnSpPr>
          <p:nvPr/>
        </p:nvCxnSpPr>
        <p:spPr>
          <a:xfrm>
            <a:off x="7768233" y="3055127"/>
            <a:ext cx="852247" cy="29741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6"/>
            <a:endCxn id="11" idx="2"/>
          </p:cNvCxnSpPr>
          <p:nvPr/>
        </p:nvCxnSpPr>
        <p:spPr>
          <a:xfrm flipV="1">
            <a:off x="7768233" y="3450767"/>
            <a:ext cx="822689" cy="2160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0" idx="6"/>
          </p:cNvCxnSpPr>
          <p:nvPr/>
        </p:nvCxnSpPr>
        <p:spPr>
          <a:xfrm flipV="1">
            <a:off x="7768233" y="3524928"/>
            <a:ext cx="829762" cy="75347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" idx="6"/>
          </p:cNvCxnSpPr>
          <p:nvPr/>
        </p:nvCxnSpPr>
        <p:spPr>
          <a:xfrm flipV="1">
            <a:off x="7768233" y="3592383"/>
            <a:ext cx="889723" cy="12976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47811" y="2839127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11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347811" y="3475586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12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47811" y="4101463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13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57107" y="4713103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14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590500" y="3254069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21</a:t>
            </a:r>
            <a:endParaRPr lang="en-US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8597995" y="3827442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22</a:t>
            </a:r>
            <a:endParaRPr lang="en-US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8561546" y="4436616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23</a:t>
            </a:r>
            <a:endParaRPr 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517904" y="3578243"/>
                <a:ext cx="5970945" cy="5132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lang="en-AU" sz="28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AU" sz="28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1</m:t>
                          </m:r>
                          <m:r>
                            <a:rPr lang="en-AU" sz="28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1</m:t>
                          </m:r>
                          <m:r>
                            <a:rPr lang="en-AU" sz="28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AU" sz="28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lang="en-AU" sz="28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lang="en-AU" sz="28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+…+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baseline="-250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904" y="3578243"/>
                <a:ext cx="5970945" cy="51328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7808109" y="2728622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1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7808109" y="3210642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21</a:t>
            </a:r>
            <a:endParaRPr lang="en-US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7716004" y="3619164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31</a:t>
            </a:r>
            <a:endParaRPr lang="en-US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7852490" y="4577199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41</a:t>
            </a:r>
            <a:endParaRPr lang="en-US" baseline="-25000" dirty="0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9845611" y="3612349"/>
            <a:ext cx="432000" cy="43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9845611" y="4208609"/>
            <a:ext cx="432000" cy="43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022922" y="3450767"/>
            <a:ext cx="856732" cy="27652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9022922" y="3450767"/>
            <a:ext cx="834247" cy="8986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9022922" y="3847216"/>
            <a:ext cx="819257" cy="1998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022922" y="4047027"/>
            <a:ext cx="826752" cy="39230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9022922" y="4536764"/>
            <a:ext cx="841742" cy="10652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9022922" y="3937157"/>
            <a:ext cx="864227" cy="70613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0277611" y="3828349"/>
            <a:ext cx="93616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0277611" y="4424609"/>
            <a:ext cx="93616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837691" y="3629167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/>
              <a:t>3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9833189" y="4208857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32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44230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7205472" y="2578608"/>
            <a:ext cx="2121408" cy="2944368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44200" cy="1325563"/>
          </a:xfrm>
        </p:spPr>
        <p:txBody>
          <a:bodyPr/>
          <a:lstStyle/>
          <a:p>
            <a:r>
              <a:rPr lang="en-US" dirty="0"/>
              <a:t>Overview of Artificial Neural Networks (NNs)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517904" y="3578243"/>
                <a:ext cx="5970945" cy="5132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22</m:t>
                          </m:r>
                        </m:sub>
                      </m:sSub>
                      <m:r>
                        <a:rPr lang="en-AU" sz="28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1</m:t>
                          </m:r>
                          <m:r>
                            <a:rPr lang="en-AU" sz="28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AU" sz="28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lang="en-AU" sz="28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+…+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AU" sz="28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baseline="-250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904" y="3578243"/>
                <a:ext cx="5970945" cy="51328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>
            <a:spLocks noChangeAspect="1"/>
          </p:cNvSpPr>
          <p:nvPr/>
        </p:nvSpPr>
        <p:spPr>
          <a:xfrm>
            <a:off x="7336233" y="2839127"/>
            <a:ext cx="432000" cy="4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7336233" y="4674047"/>
            <a:ext cx="432000" cy="4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7336233" y="3450767"/>
            <a:ext cx="432000" cy="4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7336233" y="4062407"/>
            <a:ext cx="432000" cy="4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8590922" y="3234767"/>
            <a:ext cx="432000" cy="43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8590922" y="3831027"/>
            <a:ext cx="432000" cy="43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8590922" y="4427287"/>
            <a:ext cx="432000" cy="43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9845611" y="3612349"/>
            <a:ext cx="432000" cy="43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9845611" y="4208609"/>
            <a:ext cx="432000" cy="43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32" idx="6"/>
          </p:cNvCxnSpPr>
          <p:nvPr/>
        </p:nvCxnSpPr>
        <p:spPr>
          <a:xfrm>
            <a:off x="7768233" y="3055127"/>
            <a:ext cx="852247" cy="8745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4" idx="6"/>
            <a:endCxn id="38" idx="2"/>
          </p:cNvCxnSpPr>
          <p:nvPr/>
        </p:nvCxnSpPr>
        <p:spPr>
          <a:xfrm>
            <a:off x="7768233" y="3666767"/>
            <a:ext cx="822689" cy="38026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6" idx="6"/>
          </p:cNvCxnSpPr>
          <p:nvPr/>
        </p:nvCxnSpPr>
        <p:spPr>
          <a:xfrm flipV="1">
            <a:off x="7768233" y="4102049"/>
            <a:ext cx="822267" cy="1763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3" idx="6"/>
          </p:cNvCxnSpPr>
          <p:nvPr/>
        </p:nvCxnSpPr>
        <p:spPr>
          <a:xfrm flipV="1">
            <a:off x="7768233" y="4184495"/>
            <a:ext cx="867238" cy="7055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9022922" y="3450767"/>
            <a:ext cx="856732" cy="27652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9022922" y="3450767"/>
            <a:ext cx="834247" cy="8986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8" idx="6"/>
          </p:cNvCxnSpPr>
          <p:nvPr/>
        </p:nvCxnSpPr>
        <p:spPr>
          <a:xfrm flipV="1">
            <a:off x="9022922" y="3847216"/>
            <a:ext cx="819257" cy="1998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9022922" y="4047027"/>
            <a:ext cx="826752" cy="39230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9022922" y="4536764"/>
            <a:ext cx="841742" cy="10652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9022922" y="3937157"/>
            <a:ext cx="864227" cy="70613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0277611" y="3828349"/>
            <a:ext cx="93616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1" idx="6"/>
          </p:cNvCxnSpPr>
          <p:nvPr/>
        </p:nvCxnSpPr>
        <p:spPr>
          <a:xfrm>
            <a:off x="10277611" y="4424609"/>
            <a:ext cx="93616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347811" y="2839127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11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347811" y="3475586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12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347811" y="4101463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13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357107" y="4713103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14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590500" y="3254069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21</a:t>
            </a:r>
            <a:endParaRPr lang="en-US" baseline="-25000" dirty="0"/>
          </a:p>
        </p:txBody>
      </p:sp>
      <p:sp>
        <p:nvSpPr>
          <p:cNvPr id="74" name="TextBox 73"/>
          <p:cNvSpPr txBox="1"/>
          <p:nvPr/>
        </p:nvSpPr>
        <p:spPr>
          <a:xfrm>
            <a:off x="8597995" y="3827442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22</a:t>
            </a:r>
            <a:endParaRPr lang="en-US" baseline="-25000" dirty="0"/>
          </a:p>
        </p:txBody>
      </p:sp>
      <p:sp>
        <p:nvSpPr>
          <p:cNvPr id="75" name="TextBox 74"/>
          <p:cNvSpPr txBox="1"/>
          <p:nvPr/>
        </p:nvSpPr>
        <p:spPr>
          <a:xfrm>
            <a:off x="8561546" y="4436616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23</a:t>
            </a:r>
            <a:endParaRPr lang="en-US" baseline="-25000" dirty="0"/>
          </a:p>
        </p:txBody>
      </p:sp>
      <p:sp>
        <p:nvSpPr>
          <p:cNvPr id="76" name="TextBox 75"/>
          <p:cNvSpPr txBox="1"/>
          <p:nvPr/>
        </p:nvSpPr>
        <p:spPr>
          <a:xfrm>
            <a:off x="7826397" y="2874926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baseline="-25000" dirty="0"/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808109" y="3411810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22</a:t>
            </a:r>
            <a:endParaRPr lang="en-US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7716004" y="3838620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</a:t>
            </a:r>
            <a:r>
              <a:rPr lang="en-US" baseline="-25000" smtClean="0"/>
              <a:t>32</a:t>
            </a:r>
            <a:endParaRPr lang="en-US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7870778" y="4668639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42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9838113" y="3627430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/>
              <a:t>3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9833611" y="4207120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32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174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58500" cy="1325563"/>
          </a:xfrm>
        </p:spPr>
        <p:txBody>
          <a:bodyPr/>
          <a:lstStyle/>
          <a:p>
            <a:r>
              <a:rPr lang="en-US" dirty="0"/>
              <a:t>Overview of Artificial Neural Networks (NNs)</a:t>
            </a: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7336233" y="2839127"/>
            <a:ext cx="432000" cy="4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7336233" y="4674047"/>
            <a:ext cx="432000" cy="4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7336233" y="3450767"/>
            <a:ext cx="432000" cy="4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7336233" y="4062407"/>
            <a:ext cx="432000" cy="4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8590922" y="3234767"/>
            <a:ext cx="432000" cy="43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8590922" y="3831027"/>
            <a:ext cx="432000" cy="43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8590922" y="4427287"/>
            <a:ext cx="432000" cy="43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9845611" y="3612349"/>
            <a:ext cx="432000" cy="43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9845611" y="4208609"/>
            <a:ext cx="432000" cy="43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6" idx="6"/>
          </p:cNvCxnSpPr>
          <p:nvPr/>
        </p:nvCxnSpPr>
        <p:spPr>
          <a:xfrm>
            <a:off x="7768233" y="3055127"/>
            <a:ext cx="852247" cy="29741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7768233" y="3055127"/>
            <a:ext cx="852247" cy="8745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6"/>
          </p:cNvCxnSpPr>
          <p:nvPr/>
        </p:nvCxnSpPr>
        <p:spPr>
          <a:xfrm>
            <a:off x="7768233" y="3055127"/>
            <a:ext cx="867238" cy="145165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6"/>
            <a:endCxn id="11" idx="2"/>
          </p:cNvCxnSpPr>
          <p:nvPr/>
        </p:nvCxnSpPr>
        <p:spPr>
          <a:xfrm flipV="1">
            <a:off x="7768233" y="3450767"/>
            <a:ext cx="822689" cy="2160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6"/>
            <a:endCxn id="12" idx="2"/>
          </p:cNvCxnSpPr>
          <p:nvPr/>
        </p:nvCxnSpPr>
        <p:spPr>
          <a:xfrm>
            <a:off x="7768233" y="3666767"/>
            <a:ext cx="822689" cy="38026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6"/>
          </p:cNvCxnSpPr>
          <p:nvPr/>
        </p:nvCxnSpPr>
        <p:spPr>
          <a:xfrm>
            <a:off x="7768233" y="3666767"/>
            <a:ext cx="829762" cy="92246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0" idx="6"/>
          </p:cNvCxnSpPr>
          <p:nvPr/>
        </p:nvCxnSpPr>
        <p:spPr>
          <a:xfrm flipV="1">
            <a:off x="7768233" y="3524928"/>
            <a:ext cx="829762" cy="75347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0" idx="6"/>
          </p:cNvCxnSpPr>
          <p:nvPr/>
        </p:nvCxnSpPr>
        <p:spPr>
          <a:xfrm flipV="1">
            <a:off x="7768233" y="4102049"/>
            <a:ext cx="822267" cy="1763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0" idx="6"/>
          </p:cNvCxnSpPr>
          <p:nvPr/>
        </p:nvCxnSpPr>
        <p:spPr>
          <a:xfrm>
            <a:off x="7768233" y="4278407"/>
            <a:ext cx="829762" cy="38577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7" idx="6"/>
          </p:cNvCxnSpPr>
          <p:nvPr/>
        </p:nvCxnSpPr>
        <p:spPr>
          <a:xfrm flipV="1">
            <a:off x="7768233" y="4716646"/>
            <a:ext cx="844752" cy="17340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7" idx="6"/>
          </p:cNvCxnSpPr>
          <p:nvPr/>
        </p:nvCxnSpPr>
        <p:spPr>
          <a:xfrm flipV="1">
            <a:off x="7768233" y="4184495"/>
            <a:ext cx="867238" cy="7055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" idx="6"/>
          </p:cNvCxnSpPr>
          <p:nvPr/>
        </p:nvCxnSpPr>
        <p:spPr>
          <a:xfrm flipV="1">
            <a:off x="7768233" y="3592383"/>
            <a:ext cx="889723" cy="12976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1" idx="6"/>
          </p:cNvCxnSpPr>
          <p:nvPr/>
        </p:nvCxnSpPr>
        <p:spPr>
          <a:xfrm>
            <a:off x="9022922" y="3450767"/>
            <a:ext cx="856732" cy="27652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1" idx="6"/>
          </p:cNvCxnSpPr>
          <p:nvPr/>
        </p:nvCxnSpPr>
        <p:spPr>
          <a:xfrm>
            <a:off x="9022922" y="3450767"/>
            <a:ext cx="834247" cy="8986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2" idx="6"/>
          </p:cNvCxnSpPr>
          <p:nvPr/>
        </p:nvCxnSpPr>
        <p:spPr>
          <a:xfrm flipV="1">
            <a:off x="9022922" y="3847216"/>
            <a:ext cx="819257" cy="1998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6"/>
          </p:cNvCxnSpPr>
          <p:nvPr/>
        </p:nvCxnSpPr>
        <p:spPr>
          <a:xfrm>
            <a:off x="9022922" y="4047027"/>
            <a:ext cx="826752" cy="39230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3" idx="6"/>
          </p:cNvCxnSpPr>
          <p:nvPr/>
        </p:nvCxnSpPr>
        <p:spPr>
          <a:xfrm flipV="1">
            <a:off x="9022922" y="4536764"/>
            <a:ext cx="841742" cy="10652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3" idx="6"/>
          </p:cNvCxnSpPr>
          <p:nvPr/>
        </p:nvCxnSpPr>
        <p:spPr>
          <a:xfrm flipV="1">
            <a:off x="9022922" y="3937157"/>
            <a:ext cx="864227" cy="70613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4" idx="6"/>
          </p:cNvCxnSpPr>
          <p:nvPr/>
        </p:nvCxnSpPr>
        <p:spPr>
          <a:xfrm>
            <a:off x="10277611" y="3828349"/>
            <a:ext cx="93616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5" idx="6"/>
          </p:cNvCxnSpPr>
          <p:nvPr/>
        </p:nvCxnSpPr>
        <p:spPr>
          <a:xfrm>
            <a:off x="10277611" y="4424609"/>
            <a:ext cx="93616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47811" y="2839127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11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347811" y="3475586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12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47811" y="4101463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13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57107" y="4713103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14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590500" y="3254069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21</a:t>
            </a:r>
            <a:endParaRPr lang="en-US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8597995" y="3827442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22</a:t>
            </a:r>
            <a:endParaRPr lang="en-US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8561546" y="4436616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23</a:t>
            </a:r>
            <a:endParaRPr 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164284" y="2733613"/>
                <a:ext cx="5244089" cy="13526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AU" sz="2800" i="1">
                              <a:latin typeface="Cambria Math" charset="0"/>
                            </a:rPr>
                            <m:t>𝑙</m:t>
                          </m:r>
                          <m:r>
                            <a:rPr lang="en-AU" sz="28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AU" sz="2800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sz="28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800" i="1">
                              <a:latin typeface="Cambria Math" charset="0"/>
                            </a:rPr>
                            <m:t>𝑗</m:t>
                          </m:r>
                          <m:r>
                            <a:rPr lang="en-AU" sz="28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AU" sz="2800" i="1">
                              <a:latin typeface="Cambria Math" charset="0"/>
                            </a:rPr>
                            <m:t>𝐽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is-IS" sz="28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𝑙</m:t>
                                  </m:r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AU" sz="28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is-IS" sz="28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𝑙</m:t>
                                  </m:r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AU" sz="28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sz="2800" i="1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is-IS" sz="28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𝑙</m:t>
                                  </m:r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AU" sz="28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284" y="2733613"/>
                <a:ext cx="5244089" cy="13526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170416" y="4371718"/>
                <a:ext cx="5244089" cy="4875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sz="2400" b="1" i="1">
                              <a:latin typeface="Cambria Math" charset="0"/>
                            </a:rPr>
                            <m:t>𝒂</m:t>
                          </m:r>
                        </m:e>
                        <m:sub>
                          <m:r>
                            <a:rPr lang="en-AU" sz="2400" i="1">
                              <a:latin typeface="Cambria Math" charset="0"/>
                            </a:rPr>
                            <m:t>𝑙</m:t>
                          </m:r>
                        </m:sub>
                      </m:sSub>
                      <m:r>
                        <a:rPr lang="en-AU" sz="24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sz="2400" b="1" i="1">
                              <a:latin typeface="Cambria Math" charset="0"/>
                            </a:rPr>
                            <m:t>𝑾</m:t>
                          </m:r>
                        </m:e>
                        <m:sub>
                          <m:d>
                            <m:dPr>
                              <m:ctrlPr>
                                <a:rPr lang="is-I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400" i="1">
                                  <a:latin typeface="Cambria Math" charset="0"/>
                                </a:rPr>
                                <m:t>𝑙</m:t>
                              </m:r>
                              <m:r>
                                <a:rPr lang="en-AU" sz="2400" i="1">
                                  <a:latin typeface="Cambria Math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sz="2400" b="1" i="1">
                              <a:latin typeface="Cambria Math" charset="0"/>
                            </a:rPr>
                            <m:t>𝒂</m:t>
                          </m:r>
                        </m:e>
                        <m:sub>
                          <m:d>
                            <m:dPr>
                              <m:ctrlPr>
                                <a:rPr lang="is-I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400" i="1">
                                  <a:latin typeface="Cambria Math" charset="0"/>
                                </a:rPr>
                                <m:t>𝑙</m:t>
                              </m:r>
                              <m:r>
                                <a:rPr lang="en-AU" sz="2400" i="1">
                                  <a:latin typeface="Cambria Math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en-AU" sz="24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sz="2400" b="1" i="1">
                              <a:latin typeface="Cambria Math" charset="0"/>
                            </a:rPr>
                            <m:t>𝒃</m:t>
                          </m:r>
                        </m:e>
                        <m:sub>
                          <m:d>
                            <m:dPr>
                              <m:ctrlPr>
                                <a:rPr lang="is-I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400" i="1">
                                  <a:latin typeface="Cambria Math" charset="0"/>
                                </a:rPr>
                                <m:t>𝑙</m:t>
                              </m:r>
                              <m:r>
                                <a:rPr lang="en-AU" sz="2400" i="1">
                                  <a:latin typeface="Cambria Math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16" y="4371718"/>
                <a:ext cx="5244089" cy="48756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248190" y="2896464"/>
                <a:ext cx="12101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charset="0"/>
                        </a:rPr>
                        <m:t>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8190" y="2896464"/>
                <a:ext cx="1210140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947163" y="2498419"/>
                <a:ext cx="12101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charset="0"/>
                        </a:rPr>
                        <m:t>𝑙</m:t>
                      </m:r>
                      <m:r>
                        <a:rPr lang="en-AU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163" y="2498419"/>
                <a:ext cx="1210140" cy="276999"/>
              </a:xfrm>
              <a:prstGeom prst="rect">
                <a:avLst/>
              </a:prstGeom>
              <a:blipFill rotWithShape="0"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9842179" y="3627803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/>
              <a:t>3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9837677" y="4207493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32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66723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58500" cy="1325563"/>
          </a:xfrm>
        </p:spPr>
        <p:txBody>
          <a:bodyPr/>
          <a:lstStyle/>
          <a:p>
            <a:r>
              <a:rPr lang="en-US" dirty="0"/>
              <a:t>Overview of Artificial Neural Networks (NNs)</a:t>
            </a: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7704962" y="4163181"/>
            <a:ext cx="432000" cy="4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7704962" y="5998101"/>
            <a:ext cx="432000" cy="4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7704962" y="4774821"/>
            <a:ext cx="432000" cy="4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7704962" y="5386461"/>
            <a:ext cx="432000" cy="4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8959651" y="4558821"/>
            <a:ext cx="432000" cy="43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8959651" y="5155081"/>
            <a:ext cx="432000" cy="43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8959651" y="5751341"/>
            <a:ext cx="432000" cy="43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10214340" y="4936403"/>
            <a:ext cx="432000" cy="43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10214340" y="5532663"/>
            <a:ext cx="432000" cy="43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6" idx="6"/>
          </p:cNvCxnSpPr>
          <p:nvPr/>
        </p:nvCxnSpPr>
        <p:spPr>
          <a:xfrm>
            <a:off x="8136962" y="4379181"/>
            <a:ext cx="852247" cy="29741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8136962" y="4379181"/>
            <a:ext cx="852247" cy="8745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6"/>
          </p:cNvCxnSpPr>
          <p:nvPr/>
        </p:nvCxnSpPr>
        <p:spPr>
          <a:xfrm>
            <a:off x="8136962" y="4379181"/>
            <a:ext cx="867238" cy="145165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6"/>
            <a:endCxn id="11" idx="2"/>
          </p:cNvCxnSpPr>
          <p:nvPr/>
        </p:nvCxnSpPr>
        <p:spPr>
          <a:xfrm flipV="1">
            <a:off x="8136962" y="4774821"/>
            <a:ext cx="822689" cy="2160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6"/>
            <a:endCxn id="12" idx="2"/>
          </p:cNvCxnSpPr>
          <p:nvPr/>
        </p:nvCxnSpPr>
        <p:spPr>
          <a:xfrm>
            <a:off x="8136962" y="4990821"/>
            <a:ext cx="822689" cy="38026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6"/>
          </p:cNvCxnSpPr>
          <p:nvPr/>
        </p:nvCxnSpPr>
        <p:spPr>
          <a:xfrm>
            <a:off x="8136962" y="4990821"/>
            <a:ext cx="829762" cy="92246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0" idx="6"/>
          </p:cNvCxnSpPr>
          <p:nvPr/>
        </p:nvCxnSpPr>
        <p:spPr>
          <a:xfrm flipV="1">
            <a:off x="8136962" y="4848982"/>
            <a:ext cx="829762" cy="75347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0" idx="6"/>
          </p:cNvCxnSpPr>
          <p:nvPr/>
        </p:nvCxnSpPr>
        <p:spPr>
          <a:xfrm flipV="1">
            <a:off x="8136962" y="5426103"/>
            <a:ext cx="822267" cy="1763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0" idx="6"/>
          </p:cNvCxnSpPr>
          <p:nvPr/>
        </p:nvCxnSpPr>
        <p:spPr>
          <a:xfrm>
            <a:off x="8136962" y="5602461"/>
            <a:ext cx="829762" cy="38577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7" idx="6"/>
          </p:cNvCxnSpPr>
          <p:nvPr/>
        </p:nvCxnSpPr>
        <p:spPr>
          <a:xfrm flipV="1">
            <a:off x="8136962" y="6040700"/>
            <a:ext cx="844752" cy="17340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7" idx="6"/>
          </p:cNvCxnSpPr>
          <p:nvPr/>
        </p:nvCxnSpPr>
        <p:spPr>
          <a:xfrm flipV="1">
            <a:off x="8136962" y="5508549"/>
            <a:ext cx="867238" cy="7055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" idx="6"/>
          </p:cNvCxnSpPr>
          <p:nvPr/>
        </p:nvCxnSpPr>
        <p:spPr>
          <a:xfrm flipV="1">
            <a:off x="8136962" y="4916437"/>
            <a:ext cx="889723" cy="12976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1" idx="6"/>
          </p:cNvCxnSpPr>
          <p:nvPr/>
        </p:nvCxnSpPr>
        <p:spPr>
          <a:xfrm>
            <a:off x="9391651" y="4774821"/>
            <a:ext cx="856732" cy="27652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1" idx="6"/>
          </p:cNvCxnSpPr>
          <p:nvPr/>
        </p:nvCxnSpPr>
        <p:spPr>
          <a:xfrm>
            <a:off x="9391651" y="4774821"/>
            <a:ext cx="834247" cy="8986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2" idx="6"/>
          </p:cNvCxnSpPr>
          <p:nvPr/>
        </p:nvCxnSpPr>
        <p:spPr>
          <a:xfrm flipV="1">
            <a:off x="9391651" y="5171270"/>
            <a:ext cx="819257" cy="1998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6"/>
          </p:cNvCxnSpPr>
          <p:nvPr/>
        </p:nvCxnSpPr>
        <p:spPr>
          <a:xfrm>
            <a:off x="9391651" y="5371081"/>
            <a:ext cx="826752" cy="39230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3" idx="6"/>
          </p:cNvCxnSpPr>
          <p:nvPr/>
        </p:nvCxnSpPr>
        <p:spPr>
          <a:xfrm flipV="1">
            <a:off x="9391651" y="5860818"/>
            <a:ext cx="841742" cy="10652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3" idx="6"/>
          </p:cNvCxnSpPr>
          <p:nvPr/>
        </p:nvCxnSpPr>
        <p:spPr>
          <a:xfrm flipV="1">
            <a:off x="9391651" y="5261211"/>
            <a:ext cx="864227" cy="70613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4" idx="6"/>
          </p:cNvCxnSpPr>
          <p:nvPr/>
        </p:nvCxnSpPr>
        <p:spPr>
          <a:xfrm>
            <a:off x="10646340" y="5152403"/>
            <a:ext cx="93616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5" idx="6"/>
          </p:cNvCxnSpPr>
          <p:nvPr/>
        </p:nvCxnSpPr>
        <p:spPr>
          <a:xfrm>
            <a:off x="10646340" y="5748663"/>
            <a:ext cx="93616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716540" y="4163181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11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716540" y="4799640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12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716540" y="5425517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13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725836" y="6037157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14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59229" y="4578123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21</a:t>
            </a:r>
            <a:endParaRPr lang="en-US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8966724" y="5151496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22</a:t>
            </a:r>
            <a:endParaRPr lang="en-US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8930275" y="5760670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23</a:t>
            </a:r>
            <a:endParaRPr 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616919" y="4220518"/>
                <a:ext cx="12101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charset="0"/>
                        </a:rPr>
                        <m:t>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919" y="4220518"/>
                <a:ext cx="1210140" cy="276999"/>
              </a:xfrm>
              <a:prstGeom prst="rect">
                <a:avLst/>
              </a:prstGeom>
              <a:blipFill rotWithShape="0">
                <a:blip r:embed="rId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315892" y="3822473"/>
                <a:ext cx="12101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charset="0"/>
                        </a:rPr>
                        <m:t>𝑙</m:t>
                      </m:r>
                      <m:r>
                        <a:rPr lang="en-AU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892" y="3822473"/>
                <a:ext cx="1210140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7704962" y="2662795"/>
                <a:ext cx="5244089" cy="5139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sz="2400" b="1" i="1">
                              <a:latin typeface="Cambria Math" charset="0"/>
                            </a:rPr>
                            <m:t>𝒂</m:t>
                          </m:r>
                        </m:e>
                        <m:sub>
                          <m:r>
                            <a:rPr lang="en-AU" sz="2400" i="1">
                              <a:latin typeface="Cambria Math" charset="0"/>
                            </a:rPr>
                            <m:t>𝑙</m:t>
                          </m:r>
                        </m:sub>
                      </m:sSub>
                      <m:r>
                        <a:rPr lang="en-AU" sz="2400" i="1">
                          <a:latin typeface="Cambria Math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is-IS" sz="240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sz="2400" b="1" i="1">
                                  <a:latin typeface="Cambria Math" charset="0"/>
                                </a:rPr>
                                <m:t>𝑾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is-IS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400" i="1">
                                      <a:latin typeface="Cambria Math" charset="0"/>
                                    </a:rPr>
                                    <m:t>𝑙</m:t>
                                  </m:r>
                                  <m:r>
                                    <a:rPr lang="en-AU" sz="2400" i="1">
                                      <a:latin typeface="Cambria Math" charset="0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sz="2400" b="1" i="1">
                                  <a:latin typeface="Cambria Math" charset="0"/>
                                </a:rPr>
                                <m:t>𝒂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is-IS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400" i="1">
                                      <a:latin typeface="Cambria Math" charset="0"/>
                                    </a:rPr>
                                    <m:t>𝑙</m:t>
                                  </m:r>
                                  <m:r>
                                    <a:rPr lang="en-AU" sz="2400" i="1">
                                      <a:latin typeface="Cambria Math" charset="0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</m:sSub>
                          <m:r>
                            <a:rPr lang="en-AU" sz="2400" i="1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sz="2400" b="1" i="1">
                                  <a:latin typeface="Cambria Math" charset="0"/>
                                </a:rPr>
                                <m:t>𝒃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is-IS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400" i="1">
                                      <a:latin typeface="Cambria Math" charset="0"/>
                                    </a:rPr>
                                    <m:t>𝑙</m:t>
                                  </m:r>
                                  <m:r>
                                    <a:rPr lang="en-AU" sz="2400" i="1">
                                      <a:latin typeface="Cambria Math" charset="0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4962" y="2662795"/>
                <a:ext cx="5244089" cy="5139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8" name="Picture 6" descr="ctivation rectified linear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07" y="3350956"/>
            <a:ext cx="2642400" cy="132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tivation tanh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07" y="1770402"/>
            <a:ext cx="2642400" cy="13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tivation softplus.sv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07" y="4937774"/>
            <a:ext cx="2642400" cy="13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836586" y="2246336"/>
            <a:ext cx="141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tanh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833537" y="3776306"/>
            <a:ext cx="141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ReLU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973125" y="5271175"/>
            <a:ext cx="141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SoftPlus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210908" y="4973072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/>
              <a:t>3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10206406" y="5552762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32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18473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4220</TotalTime>
  <Words>2026</Words>
  <Application>Microsoft Macintosh PowerPoint</Application>
  <PresentationFormat>Widescreen</PresentationFormat>
  <Paragraphs>422</Paragraphs>
  <Slides>51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Calibri</vt:lpstr>
      <vt:lpstr>Calibri Light</vt:lpstr>
      <vt:lpstr>Cambria Math</vt:lpstr>
      <vt:lpstr>Arial</vt:lpstr>
      <vt:lpstr>Office Theme</vt:lpstr>
      <vt:lpstr>Digging Deeper Neural Networks</vt:lpstr>
      <vt:lpstr>PowerPoint Presentation</vt:lpstr>
      <vt:lpstr>Part I Overview of Neural Networks</vt:lpstr>
      <vt:lpstr>Overview of Artificial Neural Networks (NNs)</vt:lpstr>
      <vt:lpstr>Overview of Artificial Neural Networks (NNs)</vt:lpstr>
      <vt:lpstr>Overview of Artificial Neural Networks (NNs)</vt:lpstr>
      <vt:lpstr>Overview of Artificial Neural Networks (NNs)</vt:lpstr>
      <vt:lpstr>Overview of Artificial Neural Networks (NNs)</vt:lpstr>
      <vt:lpstr>Overview of Artificial Neural Networks (NNs)</vt:lpstr>
      <vt:lpstr>Overview of Artificial Neural Networks (NNs)</vt:lpstr>
      <vt:lpstr>Neural Networks and Deep Learning</vt:lpstr>
      <vt:lpstr>Neural Networks and Deep Learning</vt:lpstr>
      <vt:lpstr>Introduction to Tensorflow</vt:lpstr>
      <vt:lpstr>Introduction to Tensorflow</vt:lpstr>
      <vt:lpstr>Introduction to Tensorflow</vt:lpstr>
      <vt:lpstr>Introduction to Tensorflow</vt:lpstr>
      <vt:lpstr>Introduction to NNs &amp; Tensorflow</vt:lpstr>
      <vt:lpstr>Introduction to NNs &amp; Tensorflow</vt:lpstr>
      <vt:lpstr>Coding</vt:lpstr>
      <vt:lpstr>Introduction to NNs &amp; Tensorflow</vt:lpstr>
      <vt:lpstr>Introduction to NNs &amp; Tensorflow</vt:lpstr>
      <vt:lpstr>Introduction to NNs &amp; Tensorflow</vt:lpstr>
      <vt:lpstr>Introduction to NNs &amp; Tensorflow</vt:lpstr>
      <vt:lpstr>Introduction to NNs &amp; Tensorflow</vt:lpstr>
      <vt:lpstr>Introduction to NNs &amp; Tensorflow</vt:lpstr>
      <vt:lpstr>Introduction to NNs &amp; Tensorflow</vt:lpstr>
      <vt:lpstr>Introduction to NNs &amp; Tensorflow</vt:lpstr>
      <vt:lpstr>Introduction to NNs &amp; Tensorflow</vt:lpstr>
      <vt:lpstr>Introduction to NNs &amp; Tensorflow</vt:lpstr>
      <vt:lpstr>Introduction to NNs &amp; Tensorflow</vt:lpstr>
      <vt:lpstr>Introduction to NNs &amp; Tensorflow</vt:lpstr>
      <vt:lpstr>Coding/Break</vt:lpstr>
      <vt:lpstr>Introduction to NNs &amp; Tensorflow</vt:lpstr>
      <vt:lpstr>Introduction to NNs &amp; Tensorflow</vt:lpstr>
      <vt:lpstr>Introduction to NNs &amp; Tensorflow</vt:lpstr>
      <vt:lpstr>Introduction to NNs &amp; Tensorflow</vt:lpstr>
      <vt:lpstr>Introduction to NNs &amp; Tensorflow</vt:lpstr>
      <vt:lpstr>Introduction to NNs &amp; Tensorflow</vt:lpstr>
      <vt:lpstr>Overview of Artificial Neural Networks (NNs)</vt:lpstr>
      <vt:lpstr>Overview of Artificial Neural Networks (NNs)</vt:lpstr>
      <vt:lpstr>Auto-Encoder: I’ll leave this to you to code up!</vt:lpstr>
      <vt:lpstr>Coding/Break</vt:lpstr>
      <vt:lpstr>Overview of Artificial Neural Networks (NNs)</vt:lpstr>
      <vt:lpstr>Overview of Artificial Neural Networks (NNs)</vt:lpstr>
      <vt:lpstr>Overview of Artificial Neural Networks (NNs)</vt:lpstr>
      <vt:lpstr>Overview of Artificial Neural Networks (NNs)</vt:lpstr>
      <vt:lpstr>Overview of Artificial Neural Networks (NNs)</vt:lpstr>
      <vt:lpstr>Overview of Artificial Neural Networks (NNs)</vt:lpstr>
      <vt:lpstr>Overview of Artificial Neural Networks (NNs)</vt:lpstr>
      <vt:lpstr>Overview of Artificial Neural Networks (NNs)</vt:lpstr>
      <vt:lpstr>Recap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Digging Deeper Neural Networks</dc:title>
  <dc:creator>Chris McCool</dc:creator>
  <cp:lastModifiedBy>Chris McCool</cp:lastModifiedBy>
  <cp:revision>174</cp:revision>
  <dcterms:created xsi:type="dcterms:W3CDTF">2017-10-04T00:24:47Z</dcterms:created>
  <dcterms:modified xsi:type="dcterms:W3CDTF">2017-10-24T01:07:47Z</dcterms:modified>
</cp:coreProperties>
</file>