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46"/>
  </p:normalViewPr>
  <p:slideViewPr>
    <p:cSldViewPr snapToGrid="0" snapToObjects="1">
      <p:cViewPr varScale="1">
        <p:scale>
          <a:sx n="115" d="100"/>
          <a:sy n="115" d="100"/>
        </p:scale>
        <p:origin x="472"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C551F8-650A-EA45-94E4-10D81A19AF60}" type="datetimeFigureOut">
              <a:rPr lang="en-US" smtClean="0"/>
              <a:t>10/25/17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2E83B-AEF8-9C4C-AEE7-345860CB8394}" type="slidenum">
              <a:rPr lang="en-US" smtClean="0"/>
              <a:t>‹#›</a:t>
            </a:fld>
            <a:endParaRPr lang="en-US"/>
          </a:p>
        </p:txBody>
      </p:sp>
    </p:spTree>
    <p:extLst>
      <p:ext uri="{BB962C8B-B14F-4D97-AF65-F5344CB8AC3E}">
        <p14:creationId xmlns:p14="http://schemas.microsoft.com/office/powerpoint/2010/main" val="127476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C551F8-650A-EA45-94E4-10D81A19AF60}" type="datetimeFigureOut">
              <a:rPr lang="en-US" smtClean="0"/>
              <a:t>10/25/17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2E83B-AEF8-9C4C-AEE7-345860CB8394}" type="slidenum">
              <a:rPr lang="en-US" smtClean="0"/>
              <a:t>‹#›</a:t>
            </a:fld>
            <a:endParaRPr lang="en-US"/>
          </a:p>
        </p:txBody>
      </p:sp>
    </p:spTree>
    <p:extLst>
      <p:ext uri="{BB962C8B-B14F-4D97-AF65-F5344CB8AC3E}">
        <p14:creationId xmlns:p14="http://schemas.microsoft.com/office/powerpoint/2010/main" val="169496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C551F8-650A-EA45-94E4-10D81A19AF60}" type="datetimeFigureOut">
              <a:rPr lang="en-US" smtClean="0"/>
              <a:t>10/25/17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2E83B-AEF8-9C4C-AEE7-345860CB8394}" type="slidenum">
              <a:rPr lang="en-US" smtClean="0"/>
              <a:t>‹#›</a:t>
            </a:fld>
            <a:endParaRPr lang="en-US"/>
          </a:p>
        </p:txBody>
      </p:sp>
    </p:spTree>
    <p:extLst>
      <p:ext uri="{BB962C8B-B14F-4D97-AF65-F5344CB8AC3E}">
        <p14:creationId xmlns:p14="http://schemas.microsoft.com/office/powerpoint/2010/main" val="990061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C551F8-650A-EA45-94E4-10D81A19AF60}" type="datetimeFigureOut">
              <a:rPr lang="en-US" smtClean="0"/>
              <a:t>10/25/17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2E83B-AEF8-9C4C-AEE7-345860CB8394}" type="slidenum">
              <a:rPr lang="en-US" smtClean="0"/>
              <a:t>‹#›</a:t>
            </a:fld>
            <a:endParaRPr lang="en-US"/>
          </a:p>
        </p:txBody>
      </p:sp>
    </p:spTree>
    <p:extLst>
      <p:ext uri="{BB962C8B-B14F-4D97-AF65-F5344CB8AC3E}">
        <p14:creationId xmlns:p14="http://schemas.microsoft.com/office/powerpoint/2010/main" val="1753905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C551F8-650A-EA45-94E4-10D81A19AF60}" type="datetimeFigureOut">
              <a:rPr lang="en-US" smtClean="0"/>
              <a:t>10/25/17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2E83B-AEF8-9C4C-AEE7-345860CB8394}" type="slidenum">
              <a:rPr lang="en-US" smtClean="0"/>
              <a:t>‹#›</a:t>
            </a:fld>
            <a:endParaRPr lang="en-US"/>
          </a:p>
        </p:txBody>
      </p:sp>
    </p:spTree>
    <p:extLst>
      <p:ext uri="{BB962C8B-B14F-4D97-AF65-F5344CB8AC3E}">
        <p14:creationId xmlns:p14="http://schemas.microsoft.com/office/powerpoint/2010/main" val="152982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C551F8-650A-EA45-94E4-10D81A19AF60}" type="datetimeFigureOut">
              <a:rPr lang="en-US" smtClean="0"/>
              <a:t>10/25/17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D2E83B-AEF8-9C4C-AEE7-345860CB8394}" type="slidenum">
              <a:rPr lang="en-US" smtClean="0"/>
              <a:t>‹#›</a:t>
            </a:fld>
            <a:endParaRPr lang="en-US"/>
          </a:p>
        </p:txBody>
      </p:sp>
    </p:spTree>
    <p:extLst>
      <p:ext uri="{BB962C8B-B14F-4D97-AF65-F5344CB8AC3E}">
        <p14:creationId xmlns:p14="http://schemas.microsoft.com/office/powerpoint/2010/main" val="2038031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C551F8-650A-EA45-94E4-10D81A19AF60}" type="datetimeFigureOut">
              <a:rPr lang="en-US" smtClean="0"/>
              <a:t>10/25/17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D2E83B-AEF8-9C4C-AEE7-345860CB8394}" type="slidenum">
              <a:rPr lang="en-US" smtClean="0"/>
              <a:t>‹#›</a:t>
            </a:fld>
            <a:endParaRPr lang="en-US"/>
          </a:p>
        </p:txBody>
      </p:sp>
    </p:spTree>
    <p:extLst>
      <p:ext uri="{BB962C8B-B14F-4D97-AF65-F5344CB8AC3E}">
        <p14:creationId xmlns:p14="http://schemas.microsoft.com/office/powerpoint/2010/main" val="825788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C551F8-650A-EA45-94E4-10D81A19AF60}" type="datetimeFigureOut">
              <a:rPr lang="en-US" smtClean="0"/>
              <a:t>10/25/17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D2E83B-AEF8-9C4C-AEE7-345860CB8394}" type="slidenum">
              <a:rPr lang="en-US" smtClean="0"/>
              <a:t>‹#›</a:t>
            </a:fld>
            <a:endParaRPr lang="en-US"/>
          </a:p>
        </p:txBody>
      </p:sp>
    </p:spTree>
    <p:extLst>
      <p:ext uri="{BB962C8B-B14F-4D97-AF65-F5344CB8AC3E}">
        <p14:creationId xmlns:p14="http://schemas.microsoft.com/office/powerpoint/2010/main" val="1989253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C551F8-650A-EA45-94E4-10D81A19AF60}" type="datetimeFigureOut">
              <a:rPr lang="en-US" smtClean="0"/>
              <a:t>10/25/17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D2E83B-AEF8-9C4C-AEE7-345860CB8394}" type="slidenum">
              <a:rPr lang="en-US" smtClean="0"/>
              <a:t>‹#›</a:t>
            </a:fld>
            <a:endParaRPr lang="en-US"/>
          </a:p>
        </p:txBody>
      </p:sp>
    </p:spTree>
    <p:extLst>
      <p:ext uri="{BB962C8B-B14F-4D97-AF65-F5344CB8AC3E}">
        <p14:creationId xmlns:p14="http://schemas.microsoft.com/office/powerpoint/2010/main" val="135162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C551F8-650A-EA45-94E4-10D81A19AF60}" type="datetimeFigureOut">
              <a:rPr lang="en-US" smtClean="0"/>
              <a:t>10/25/17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D2E83B-AEF8-9C4C-AEE7-345860CB8394}" type="slidenum">
              <a:rPr lang="en-US" smtClean="0"/>
              <a:t>‹#›</a:t>
            </a:fld>
            <a:endParaRPr lang="en-US"/>
          </a:p>
        </p:txBody>
      </p:sp>
    </p:spTree>
    <p:extLst>
      <p:ext uri="{BB962C8B-B14F-4D97-AF65-F5344CB8AC3E}">
        <p14:creationId xmlns:p14="http://schemas.microsoft.com/office/powerpoint/2010/main" val="596683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C551F8-650A-EA45-94E4-10D81A19AF60}" type="datetimeFigureOut">
              <a:rPr lang="en-US" smtClean="0"/>
              <a:t>10/25/17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D2E83B-AEF8-9C4C-AEE7-345860CB8394}" type="slidenum">
              <a:rPr lang="en-US" smtClean="0"/>
              <a:t>‹#›</a:t>
            </a:fld>
            <a:endParaRPr lang="en-US"/>
          </a:p>
        </p:txBody>
      </p:sp>
    </p:spTree>
    <p:extLst>
      <p:ext uri="{BB962C8B-B14F-4D97-AF65-F5344CB8AC3E}">
        <p14:creationId xmlns:p14="http://schemas.microsoft.com/office/powerpoint/2010/main" val="18567727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C551F8-650A-EA45-94E4-10D81A19AF60}" type="datetimeFigureOut">
              <a:rPr lang="en-US" smtClean="0"/>
              <a:t>10/25/17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D2E83B-AEF8-9C4C-AEE7-345860CB8394}" type="slidenum">
              <a:rPr lang="en-US" smtClean="0"/>
              <a:t>‹#›</a:t>
            </a:fld>
            <a:endParaRPr lang="en-US"/>
          </a:p>
        </p:txBody>
      </p:sp>
    </p:spTree>
    <p:extLst>
      <p:ext uri="{BB962C8B-B14F-4D97-AF65-F5344CB8AC3E}">
        <p14:creationId xmlns:p14="http://schemas.microsoft.com/office/powerpoint/2010/main" val="2094150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5846"/>
            <a:ext cx="12191999" cy="7195110"/>
          </a:xfrm>
        </p:spPr>
        <p:txBody>
          <a:bodyPr>
            <a:noAutofit/>
          </a:bodyPr>
          <a:lstStyle/>
          <a:p>
            <a:pPr algn="l"/>
            <a:r>
              <a:rPr lang="en-US" sz="2400" dirty="0" smtClean="0"/>
              <a:t/>
            </a:r>
            <a:br>
              <a:rPr lang="en-US" sz="2400" dirty="0" smtClean="0"/>
            </a:br>
            <a:r>
              <a:rPr lang="en-US" sz="2400" dirty="0"/>
              <a:t/>
            </a:r>
            <a:br>
              <a:rPr lang="en-US" sz="2400" dirty="0"/>
            </a:br>
            <a:r>
              <a:rPr lang="en-US" sz="2400" dirty="0" smtClean="0"/>
              <a:t>Editing statistical records by neural networks. </a:t>
            </a:r>
            <a:r>
              <a:rPr lang="en-US" sz="2400" dirty="0" err="1" smtClean="0"/>
              <a:t>Norbotten</a:t>
            </a:r>
            <a:r>
              <a:rPr lang="en-US" sz="2400" dirty="0" smtClean="0"/>
              <a:t> @ Statistics Sweden 1995. Journal of official statistics.</a:t>
            </a:r>
            <a:br>
              <a:rPr lang="en-US" sz="2400" dirty="0" smtClean="0"/>
            </a:br>
            <a:r>
              <a:rPr lang="en-US" sz="2400" dirty="0" smtClean="0"/>
              <a:t/>
            </a:r>
            <a:br>
              <a:rPr lang="en-US" sz="2400" dirty="0" smtClean="0"/>
            </a:br>
            <a:r>
              <a:rPr lang="en-US" sz="2400" dirty="0" smtClean="0"/>
              <a:t>Predicting regressions with boosted regression trees. </a:t>
            </a:r>
            <a:r>
              <a:rPr lang="en-US" sz="2400" dirty="0" err="1" smtClean="0"/>
              <a:t>Dopke</a:t>
            </a:r>
            <a:r>
              <a:rPr lang="en-US" sz="2400" dirty="0" smtClean="0"/>
              <a:t> et al. 2015. DEP Discussion Papers. Hamburg</a:t>
            </a:r>
            <a:br>
              <a:rPr lang="en-US" sz="2400" dirty="0" smtClean="0"/>
            </a:br>
            <a:r>
              <a:rPr lang="en-US" sz="2400" dirty="0" smtClean="0"/>
              <a:t/>
            </a:r>
            <a:br>
              <a:rPr lang="en-US" sz="2400" dirty="0" smtClean="0"/>
            </a:br>
            <a:r>
              <a:rPr lang="en-US" sz="2400" dirty="0" smtClean="0"/>
              <a:t>A comparison of logistic regression and random forest models for response propensity weighting and stratification. </a:t>
            </a:r>
            <a:r>
              <a:rPr lang="en-US" sz="2400" dirty="0" err="1" smtClean="0"/>
              <a:t>Buskirk</a:t>
            </a:r>
            <a:r>
              <a:rPr lang="en-US" sz="2400" dirty="0" smtClean="0"/>
              <a:t> 2015. Survey </a:t>
            </a:r>
            <a:r>
              <a:rPr lang="en-US" sz="2400" dirty="0" err="1" smtClean="0"/>
              <a:t>insights.org</a:t>
            </a:r>
            <a:r>
              <a:rPr lang="en-US" sz="2400" dirty="0" smtClean="0"/>
              <a:t/>
            </a:r>
            <a:br>
              <a:rPr lang="en-US" sz="2400" dirty="0" smtClean="0"/>
            </a:br>
            <a:r>
              <a:rPr lang="en-US" sz="2400" dirty="0"/>
              <a:t/>
            </a:r>
            <a:br>
              <a:rPr lang="en-US" sz="2400" dirty="0"/>
            </a:br>
            <a:r>
              <a:rPr lang="en-US" sz="2400" dirty="0" smtClean="0"/>
              <a:t>Using machine learning algorithms to reduce clerical effort and improve the quality of administrative data sources. Workshop on access to admin data sources Brussels 2016. </a:t>
            </a:r>
            <a:r>
              <a:rPr lang="en-US" sz="2400" dirty="0" err="1" smtClean="0"/>
              <a:t>EC.europa.eu</a:t>
            </a:r>
            <a:r>
              <a:rPr lang="en-US" sz="2400" dirty="0" smtClean="0"/>
              <a:t/>
            </a:r>
            <a:br>
              <a:rPr lang="en-US" sz="2400" dirty="0" smtClean="0"/>
            </a:br>
            <a:r>
              <a:rPr lang="en-US" sz="2400" dirty="0"/>
              <a:t/>
            </a:r>
            <a:br>
              <a:rPr lang="en-US" sz="2400" dirty="0"/>
            </a:br>
            <a:r>
              <a:rPr lang="en-US" sz="2400" dirty="0" smtClean="0"/>
              <a:t>Improving official statistics in emerging markets using machine learning and mobile phone data. </a:t>
            </a:r>
            <a:r>
              <a:rPr lang="en-US" sz="2400" dirty="0" err="1" smtClean="0"/>
              <a:t>Jahari</a:t>
            </a:r>
            <a:r>
              <a:rPr lang="en-US" sz="2400" dirty="0" smtClean="0"/>
              <a:t> 2017. EPJ Data science. </a:t>
            </a:r>
            <a:br>
              <a:rPr lang="en-US" sz="2400" dirty="0" smtClean="0"/>
            </a:br>
            <a:r>
              <a:rPr lang="en-US" sz="2400" dirty="0" smtClean="0"/>
              <a:t/>
            </a:r>
            <a:br>
              <a:rPr lang="en-US" sz="2400" dirty="0" smtClean="0"/>
            </a:br>
            <a:r>
              <a:rPr lang="en-US" sz="2400" dirty="0" smtClean="0"/>
              <a:t>SLU forest map </a:t>
            </a:r>
            <a:r>
              <a:rPr lang="mr-IN" sz="2400" dirty="0" smtClean="0"/>
              <a:t>–</a:t>
            </a:r>
            <a:r>
              <a:rPr lang="en-US" sz="2400" dirty="0" smtClean="0"/>
              <a:t> previously KNN Sweden. </a:t>
            </a:r>
            <a:r>
              <a:rPr lang="en-US" sz="2400" dirty="0" err="1" smtClean="0"/>
              <a:t>www.slu</a:t>
            </a:r>
            <a:r>
              <a:rPr lang="en-US" sz="2400" dirty="0" smtClean="0"/>
              <a:t>-se</a:t>
            </a:r>
            <a:br>
              <a:rPr lang="en-US" sz="2400" dirty="0" smtClean="0"/>
            </a:br>
            <a:r>
              <a:rPr lang="en-US" sz="2400" dirty="0"/>
              <a:t/>
            </a:r>
            <a:br>
              <a:rPr lang="en-US" sz="2400" dirty="0"/>
            </a:br>
            <a:r>
              <a:rPr lang="en-US" sz="2400" dirty="0" smtClean="0"/>
              <a:t>Short term traffic volume forecasting a KNN approach. Zheng 2014. Transportation Research C.</a:t>
            </a:r>
            <a:br>
              <a:rPr lang="en-US" sz="2400" dirty="0" smtClean="0"/>
            </a:br>
            <a:r>
              <a:rPr lang="en-US" sz="2400" dirty="0" smtClean="0"/>
              <a:t>Imputation with r package VIM. </a:t>
            </a:r>
            <a:r>
              <a:rPr lang="en-US" sz="2400" dirty="0" err="1" smtClean="0"/>
              <a:t>Kowank</a:t>
            </a:r>
            <a:r>
              <a:rPr lang="en-US" sz="2400" dirty="0" smtClean="0"/>
              <a:t> Statistics Austria. </a:t>
            </a:r>
            <a:br>
              <a:rPr lang="en-US" sz="2400" dirty="0" smtClean="0"/>
            </a:br>
            <a:r>
              <a:rPr lang="en-US" sz="2400" dirty="0" smtClean="0"/>
              <a:t/>
            </a:r>
            <a:br>
              <a:rPr lang="en-US" sz="2400" dirty="0" smtClean="0"/>
            </a:br>
            <a:endParaRPr lang="en-US" sz="2400" dirty="0"/>
          </a:p>
        </p:txBody>
      </p:sp>
    </p:spTree>
    <p:extLst>
      <p:ext uri="{BB962C8B-B14F-4D97-AF65-F5344CB8AC3E}">
        <p14:creationId xmlns:p14="http://schemas.microsoft.com/office/powerpoint/2010/main" val="1256669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0</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Calibri Light</vt:lpstr>
      <vt:lpstr>Mangal</vt:lpstr>
      <vt:lpstr>Arial</vt:lpstr>
      <vt:lpstr>Office Theme</vt:lpstr>
      <vt:lpstr>  Editing statistical records by neural networks. Norbotten @ Statistics Sweden 1995. Journal of official statistics.  Predicting regressions with boosted regression trees. Dopke et al. 2015. DEP Discussion Papers. Hamburg  A comparison of logistic regression and random forest models for response propensity weighting and stratification. Buskirk 2015. Survey insights.org  Using machine learning algorithms to reduce clerical effort and improve the quality of administrative data sources. Workshop on access to admin data sources Brussels 2016. EC.europa.eu  Improving official statistics in emerging markets using machine learning and mobile phone data. Jahari 2017. EPJ Data science.   SLU forest map – previously KNN Sweden. www.slu-se  Short term traffic volume forecasting a KNN approach. Zheng 2014. Transportation Research C. Imputation with r package VIM. Kowank Statistics Austria.   </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Editing statistical records by neural networks Norbotten @ Statistics Sweden 1995. Journal of official statistics. Predicting regressions with boosted regression trees. Dopke et al. 2015. DEP Discussion Papers. Hamburg A comparison of logistic regression and random forest models for response propensity weighting and stratification. Buskirk 2015. Survey insights.org  Using machine learning algorithms to reduce clerical effort and improve the quality of administrative data sources. Workshop on access to admin data sources Brussels 2016. EC.europa.eu  Improving official statistics in emerging markets using machine learning and mobile phone data. Jahari 2017. EPJ Data science.  SLU forest map – previously KNN Sweden. www.slu-se  Short term traffic volume forecasting a KNN approach. Zheng 2014 Transportation Research C. Imputation with r package VIM. Kowank Statistics Austria.   </dc:title>
  <dc:creator>Jacinta Holloway</dc:creator>
  <cp:lastModifiedBy>Jacinta Holloway</cp:lastModifiedBy>
  <cp:revision>2</cp:revision>
  <dcterms:created xsi:type="dcterms:W3CDTF">2017-10-24T23:10:14Z</dcterms:created>
  <dcterms:modified xsi:type="dcterms:W3CDTF">2017-10-24T23:20:28Z</dcterms:modified>
</cp:coreProperties>
</file>