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82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74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BC6FC-5558-473A-9CE7-78B9428CE38F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26F6-FBB9-499A-82A5-11913090D2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21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26F6-FBB9-499A-82A5-11913090D2A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49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26F6-FBB9-499A-82A5-11913090D2A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51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26F6-FBB9-499A-82A5-11913090D2A1}" type="slidenum">
              <a:rPr lang="en-CA" smtClean="0">
                <a:solidFill>
                  <a:prstClr val="black"/>
                </a:solidFill>
              </a:rPr>
              <a:pPr/>
              <a:t>4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6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26F6-FBB9-499A-82A5-11913090D2A1}" type="slidenum">
              <a:rPr lang="en-CA" smtClean="0">
                <a:solidFill>
                  <a:prstClr val="black"/>
                </a:solidFill>
              </a:rPr>
              <a:pPr/>
              <a:t>5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1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26F6-FBB9-499A-82A5-11913090D2A1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5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26F6-FBB9-499A-82A5-11913090D2A1}" type="slidenum">
              <a:rPr lang="en-CA" smtClean="0">
                <a:solidFill>
                  <a:prstClr val="black"/>
                </a:solidFill>
              </a:rPr>
              <a:pPr/>
              <a:t>7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0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26F6-FBB9-499A-82A5-11913090D2A1}" type="slidenum">
              <a:rPr lang="en-CA" smtClean="0">
                <a:solidFill>
                  <a:prstClr val="black"/>
                </a:solidFill>
              </a:rPr>
              <a:pPr/>
              <a:t>8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3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26F6-FBB9-499A-82A5-11913090D2A1}" type="slidenum">
              <a:rPr lang="en-CA" smtClean="0">
                <a:solidFill>
                  <a:prstClr val="black"/>
                </a:solidFill>
              </a:rPr>
              <a:pPr/>
              <a:t>9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0025-4DD5-47C4-A450-521214925E67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5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89C6-3745-4EC6-9786-C1604A99312B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94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1E6F-5759-48BB-AE94-19E56D84429C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163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EAF7-1A3F-4FCD-839E-B667E6036515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5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7FE-A1A6-4587-B6C6-65C7C734E7B7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25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C426B-1749-4D88-9ED2-6BB3080E6A7A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18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268-9DFB-4675-A243-84B687E9C99A}" type="datetime1">
              <a:rPr lang="en-US" smtClean="0"/>
              <a:t>3/20/2017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19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9C65-082A-451C-8EE1-0A0CC1509D3B}" type="datetime1">
              <a:rPr lang="en-US" smtClean="0"/>
              <a:t>3/20/2017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04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3474-9A3D-4240-BBCA-A6926D1D59A9}" type="datetime1">
              <a:rPr lang="en-US" smtClean="0"/>
              <a:t>3/20/2017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164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F72-C5D4-4EC9-858F-9270AD53EE22}" type="datetime1">
              <a:rPr lang="en-US" smtClean="0"/>
              <a:t>3/20/2017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991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AE7-C614-4508-86E4-3CEABDD67DAE}" type="datetime1">
              <a:rPr lang="en-US" smtClean="0"/>
              <a:t>3/20/2017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42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4D60-D80C-4F6D-BB99-92CDE74A3BAF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571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903-7FD6-454C-B2BD-F7999879D411}" type="datetime1">
              <a:rPr lang="en-US" smtClean="0"/>
              <a:t>3/20/2017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077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3B1-6945-426E-96A1-4D77364D5928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606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2936B35A-0A1E-4734-8D5A-CE0BD18ADC24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43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4691-40A8-42DA-85C1-38E8EDFC4228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50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8701-3D93-4DA1-9006-26C803B3FFB0}" type="datetime1">
              <a:rPr lang="en-US" smtClean="0"/>
              <a:t>3/20/2017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6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E330-A909-430C-BD80-C7524B1BA011}" type="datetime1">
              <a:rPr lang="en-US" smtClean="0"/>
              <a:t>3/20/2017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3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EF7-81C2-4D08-9AEB-2C36EFA311FD}" type="datetime1">
              <a:rPr lang="en-US" smtClean="0"/>
              <a:t>3/20/2017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87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009-B714-47F7-80C0-C2651EF98D7B}" type="datetime1">
              <a:rPr lang="en-US" smtClean="0"/>
              <a:t>3/20/2017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45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94CF-B54C-4374-B5C8-C8CB17273B0B}" type="datetime1">
              <a:rPr lang="en-US" smtClean="0"/>
              <a:t>3/20/2017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02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21D6-10A4-4FB2-A65D-6255B0B03688}" type="datetime1">
              <a:rPr lang="en-US" smtClean="0"/>
              <a:t>3/20/2017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30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3656-9D8F-46F1-9DFA-554BFBC09B21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FB2F6F4-2AFD-43F0-A6DB-0C3ED8555F28}" type="datetime1">
              <a:rPr lang="en-US" smtClean="0"/>
              <a:t>3/20/2017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D0EDC57-90BA-428E-A3F0-E8B1E3DAC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886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2040523" y="1860750"/>
            <a:ext cx="6591687" cy="152004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189" rtl="0" eaLnBrk="1" fontAlgn="base" hangingPunct="1">
              <a:lnSpc>
                <a:spcPts val="5851"/>
              </a:lnSpc>
              <a:spcBef>
                <a:spcPct val="0"/>
              </a:spcBef>
              <a:spcAft>
                <a:spcPct val="0"/>
              </a:spcAft>
              <a:defRPr sz="4800" kern="1200" cap="none" baseline="0">
                <a:solidFill>
                  <a:schemeClr val="bg1"/>
                </a:solidFill>
                <a:latin typeface="Arial Black"/>
                <a:ea typeface="ＭＳ Ｐゴシック" charset="0"/>
                <a:cs typeface="ＭＳ Ｐゴシック" charset="0"/>
              </a:defRPr>
            </a:lvl1pPr>
            <a:lvl2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AU" sz="2800" dirty="0">
                <a:solidFill>
                  <a:sysClr val="window" lastClr="FFFFFF"/>
                </a:solidFill>
              </a:rPr>
              <a:t>General Model for Chronic Care and Effects of </a:t>
            </a:r>
            <a:r>
              <a:rPr lang="en-AU" sz="2800" dirty="0" err="1" smtClean="0">
                <a:solidFill>
                  <a:sysClr val="window" lastClr="FFFFFF"/>
                </a:solidFill>
              </a:rPr>
              <a:t>MonashWatch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/>
              <a:ea typeface="ＭＳ Ｐゴシック" charset="0"/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2040523" y="3596704"/>
            <a:ext cx="4903500" cy="4299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bg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32" indent="-28574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2971" indent="-22859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160" indent="-22859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349" indent="-22859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Ali 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Tirdad</a:t>
            </a: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2061919" y="4068779"/>
            <a:ext cx="6003909" cy="975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bg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32" indent="-28574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2971" indent="-22859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160" indent="-22859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349" indent="-22859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Department of Mathematics and Statistics</a:t>
            </a:r>
          </a:p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University of Melbourne</a:t>
            </a:r>
          </a:p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March</a:t>
            </a:r>
            <a:r>
              <a:rPr kumimoji="0" lang="en-CA" sz="2000" b="0" i="0" u="none" strike="noStrike" kern="120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 </a:t>
            </a:r>
            <a:r>
              <a:rPr kumimoji="0" lang="en-CA" sz="2000" b="0" i="0" u="none" strike="noStrike" kern="120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20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, 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2017</a:t>
            </a:r>
          </a:p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0" y="1860750"/>
            <a:ext cx="1666875" cy="1666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28" y="4707254"/>
            <a:ext cx="4860312" cy="19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597" y="284176"/>
            <a:ext cx="6765821" cy="150876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019" y="3264408"/>
            <a:ext cx="7772400" cy="2953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dirty="0" smtClean="0">
                <a:latin typeface="AR DELANEY" panose="02000000000000000000" pitchFamily="2" charset="0"/>
              </a:rPr>
              <a:t>Thank you!</a:t>
            </a:r>
            <a:endParaRPr lang="en-CA" sz="5400" dirty="0">
              <a:latin typeface="AR DELANEY" panose="020000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>
                <a:solidFill>
                  <a:srgbClr val="0674A5"/>
                </a:solidFill>
              </a:rPr>
              <a:pPr/>
              <a:t>10</a:t>
            </a:fld>
            <a:endParaRPr lang="en-CA" dirty="0">
              <a:solidFill>
                <a:srgbClr val="0674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3817" y="284176"/>
            <a:ext cx="7643602" cy="1508760"/>
          </a:xfrm>
        </p:spPr>
        <p:txBody>
          <a:bodyPr/>
          <a:lstStyle/>
          <a:p>
            <a:r>
              <a:rPr lang="en-CA" dirty="0" smtClean="0"/>
              <a:t>What is “Health”?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The World Health Organisation (WHO) defines health as a resource for everyday life, not the objective of living</a:t>
            </a:r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The 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experience of health is basically personal, and each individual has her/his way of being in good health</a:t>
            </a:r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Health is a positive concept emphasising social and personal resources, as well as physical </a:t>
            </a:r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capacities.</a:t>
            </a:r>
            <a:endParaRPr lang="en-CA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67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84176"/>
            <a:ext cx="7543018" cy="1508760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somato</a:t>
            </a:r>
            <a:r>
              <a:rPr lang="en-CA" dirty="0"/>
              <a:t>-psycho-socio-semiotic </a:t>
            </a:r>
            <a:r>
              <a:rPr lang="en-CA" dirty="0" smtClean="0"/>
              <a:t>Health model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This 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model describes health as a balance between the biological, emotional, social and sense-making dimensions affecting an </a:t>
            </a:r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individual.</a:t>
            </a:r>
            <a:endParaRPr lang="en-CA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/>
              <a:t>3</a:t>
            </a:fld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55" y="3076022"/>
            <a:ext cx="4891127" cy="324436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685909" y="4650672"/>
            <a:ext cx="539496" cy="60350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3695843" y="4698204"/>
            <a:ext cx="539496" cy="6035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914400" y="5254176"/>
            <a:ext cx="233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Required help:</a:t>
            </a:r>
          </a:p>
          <a:p>
            <a:r>
              <a:rPr lang="en-AU" dirty="0" smtClean="0"/>
              <a:t>-Social services</a:t>
            </a:r>
          </a:p>
          <a:p>
            <a:r>
              <a:rPr lang="en-AU" dirty="0" smtClean="0"/>
              <a:t>-Family therapy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681430" y="5254176"/>
            <a:ext cx="233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Required help:</a:t>
            </a:r>
          </a:p>
          <a:p>
            <a:r>
              <a:rPr lang="en-AU" dirty="0"/>
              <a:t>-Psychotherapy</a:t>
            </a:r>
            <a:endParaRPr lang="en-AU" dirty="0" smtClean="0"/>
          </a:p>
          <a:p>
            <a:r>
              <a:rPr lang="en-AU" dirty="0" smtClean="0"/>
              <a:t>-Meditation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96896" y="5138928"/>
            <a:ext cx="1098947" cy="32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5146398" y="5165795"/>
            <a:ext cx="535032" cy="2931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7240" y="284176"/>
            <a:ext cx="7680178" cy="150876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Patient </a:t>
            </a:r>
            <a:r>
              <a:rPr lang="en-CA" dirty="0">
                <a:solidFill>
                  <a:schemeClr val="bg1"/>
                </a:solidFill>
              </a:rPr>
              <a:t>Classification based </a:t>
            </a:r>
            <a:r>
              <a:rPr lang="en-CA" dirty="0" smtClean="0">
                <a:solidFill>
                  <a:schemeClr val="bg1"/>
                </a:solidFill>
              </a:rPr>
              <a:t>on their health experience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>
                <a:solidFill>
                  <a:srgbClr val="0674A5"/>
                </a:solidFill>
              </a:rPr>
              <a:pPr/>
              <a:t>4</a:t>
            </a:fld>
            <a:endParaRPr lang="en-CA" dirty="0">
              <a:solidFill>
                <a:srgbClr val="0674A5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74A5"/>
              </a:buClr>
            </a:pPr>
            <a:endParaRPr lang="en-CA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Instead of focusing on the patients' type of chronic conditions, we look at their health as a combination of four factors. 	</a:t>
            </a:r>
          </a:p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Each 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individual has a unique experience about his health. However, people with the similar health factors can experience the same journey. </a:t>
            </a:r>
            <a:endParaRPr lang="en-AU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We classify 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the patients by the </a:t>
            </a:r>
            <a:r>
              <a:rPr lang="en-AU" dirty="0" err="1">
                <a:solidFill>
                  <a:schemeClr val="bg1">
                    <a:lumMod val="10000"/>
                  </a:schemeClr>
                </a:solidFill>
              </a:rPr>
              <a:t>somato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-psycho-socio-semiotic health model, and provide the similar service to each class.</a:t>
            </a:r>
            <a:endParaRPr lang="en-CA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8097" y="284176"/>
            <a:ext cx="7689322" cy="1508760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MonashWatch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>
                <a:solidFill>
                  <a:srgbClr val="0674A5"/>
                </a:solidFill>
              </a:rPr>
              <a:pPr/>
              <a:t>5</a:t>
            </a:fld>
            <a:endParaRPr lang="en-CA" dirty="0">
              <a:solidFill>
                <a:srgbClr val="0674A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4525394"/>
            <a:ext cx="7772400" cy="23326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Each patient might goes through the health states regardless of the type of his dis-ease. </a:t>
            </a:r>
          </a:p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Based on the class of the patient, </a:t>
            </a:r>
            <a:r>
              <a:rPr lang="en-AU" dirty="0" err="1" smtClean="0">
                <a:solidFill>
                  <a:schemeClr val="bg1">
                    <a:lumMod val="10000"/>
                  </a:schemeClr>
                </a:solidFill>
              </a:rPr>
              <a:t>MonashWatch</a:t>
            </a:r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 provides the proper/most related service.</a:t>
            </a:r>
          </a:p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For the patients with chronic conditions, the medical interventions are necessary. However, the other services could help them feel </a:t>
            </a:r>
            <a:r>
              <a:rPr lang="en-AU" dirty="0" err="1" smtClean="0">
                <a:solidFill>
                  <a:schemeClr val="bg1">
                    <a:lumMod val="10000"/>
                  </a:schemeClr>
                </a:solidFill>
              </a:rPr>
              <a:t>healther</a:t>
            </a:r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 through their fight with their diseases. </a:t>
            </a:r>
            <a:endParaRPr lang="en-AU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1" y="1911281"/>
            <a:ext cx="8952396" cy="26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1557" y="284176"/>
            <a:ext cx="7775861" cy="15087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Markov Decision </a:t>
            </a:r>
            <a:r>
              <a:rPr lang="en-CA" dirty="0" smtClean="0">
                <a:solidFill>
                  <a:schemeClr val="bg1"/>
                </a:solidFill>
              </a:rPr>
              <a:t>Process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>
                <a:solidFill>
                  <a:srgbClr val="0674A5"/>
                </a:solidFill>
              </a:rPr>
              <a:pPr/>
              <a:t>6</a:t>
            </a:fld>
            <a:endParaRPr lang="en-CA" dirty="0">
              <a:solidFill>
                <a:srgbClr val="0674A5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74A5"/>
              </a:buClr>
            </a:pPr>
            <a:endParaRPr lang="en-CA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The 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Quality Adjusted Life Years (QALYs) is considered as the main measure to evaluate the health benefits of the </a:t>
            </a:r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interventions. </a:t>
            </a:r>
          </a:p>
          <a:p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The idea of the mathematical modelling here, is to maximise the expected quality of life for all patients in </a:t>
            </a:r>
            <a:r>
              <a:rPr lang="en-AU" dirty="0" err="1">
                <a:solidFill>
                  <a:schemeClr val="bg1">
                    <a:lumMod val="10000"/>
                  </a:schemeClr>
                </a:solidFill>
              </a:rPr>
              <a:t>MonashWatch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 program with respect to the available resources and services.</a:t>
            </a:r>
            <a:endParaRPr lang="en-AU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We 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decide the frequency of receiving service by </a:t>
            </a:r>
            <a:r>
              <a:rPr lang="en-AU" dirty="0" err="1">
                <a:solidFill>
                  <a:schemeClr val="bg1">
                    <a:lumMod val="10000"/>
                  </a:schemeClr>
                </a:solidFill>
              </a:rPr>
              <a:t>MonashWatch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 for each patient to maximise the QALYs for all </a:t>
            </a:r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registered patients.</a:t>
            </a:r>
          </a:p>
          <a:p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We correlate the quality of life with the health state.</a:t>
            </a:r>
            <a:endParaRPr lang="en-CA" sz="22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1557" y="284176"/>
            <a:ext cx="7775861" cy="15087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Markov Decision </a:t>
            </a:r>
            <a:r>
              <a:rPr lang="en-CA" dirty="0" smtClean="0">
                <a:solidFill>
                  <a:schemeClr val="bg1"/>
                </a:solidFill>
              </a:rPr>
              <a:t>Process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>
                <a:solidFill>
                  <a:srgbClr val="0674A5"/>
                </a:solidFill>
              </a:rPr>
              <a:pPr/>
              <a:t>7</a:t>
            </a:fld>
            <a:endParaRPr lang="en-CA" dirty="0">
              <a:solidFill>
                <a:srgbClr val="0674A5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74A5"/>
              </a:buClr>
            </a:pPr>
            <a:endParaRPr lang="en-CA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CA" u="sng" dirty="0" smtClean="0">
                <a:solidFill>
                  <a:schemeClr val="bg1">
                    <a:lumMod val="10000"/>
                  </a:schemeClr>
                </a:solidFill>
              </a:rPr>
              <a:t>Planning horizon</a:t>
            </a:r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Finite</a:t>
            </a:r>
            <a:endParaRPr lang="en-CA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CA" u="sng" dirty="0">
                <a:solidFill>
                  <a:schemeClr val="bg1">
                    <a:lumMod val="10000"/>
                  </a:schemeClr>
                </a:solidFill>
              </a:rPr>
              <a:t>Decision epochs</a:t>
            </a:r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Every day</a:t>
            </a:r>
          </a:p>
          <a:p>
            <a:r>
              <a:rPr lang="en-CA" u="sng" dirty="0" smtClean="0">
                <a:solidFill>
                  <a:schemeClr val="bg1">
                    <a:lumMod val="10000"/>
                  </a:schemeClr>
                </a:solidFill>
              </a:rPr>
              <a:t>Population</a:t>
            </a:r>
            <a:r>
              <a:rPr lang="en-CA" dirty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Generally non- homogeneous; homogeneous inside each patient’s class</a:t>
            </a:r>
          </a:p>
          <a:p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CA" u="sng" dirty="0" smtClean="0">
                <a:solidFill>
                  <a:schemeClr val="bg1">
                    <a:lumMod val="10000"/>
                  </a:schemeClr>
                </a:solidFill>
              </a:rPr>
              <a:t>Health state</a:t>
            </a:r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: Common for all classes; 4 states; associated with QALYs</a:t>
            </a:r>
          </a:p>
          <a:p>
            <a:r>
              <a:rPr lang="en-CA" u="sng" dirty="0" smtClean="0">
                <a:solidFill>
                  <a:schemeClr val="bg1">
                    <a:lumMod val="10000"/>
                  </a:schemeClr>
                </a:solidFill>
              </a:rPr>
              <a:t>States for decision making</a:t>
            </a:r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: Health state, class, days passed from the last intervention for each patient</a:t>
            </a:r>
          </a:p>
          <a:p>
            <a:r>
              <a:rPr lang="en-CA" u="sng" dirty="0" smtClean="0">
                <a:solidFill>
                  <a:schemeClr val="bg1">
                    <a:lumMod val="10000"/>
                  </a:schemeClr>
                </a:solidFill>
              </a:rPr>
              <a:t>Decisions</a:t>
            </a:r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: Who to call each day</a:t>
            </a:r>
          </a:p>
          <a:p>
            <a:r>
              <a:rPr lang="en-CA" u="sng" dirty="0" smtClean="0">
                <a:solidFill>
                  <a:schemeClr val="bg1">
                    <a:lumMod val="10000"/>
                  </a:schemeClr>
                </a:solidFill>
              </a:rPr>
              <a:t>Objective</a:t>
            </a:r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: Maximise the QALYs w.r.t resources limitations</a:t>
            </a:r>
          </a:p>
          <a:p>
            <a:endParaRPr lang="en-CA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9809" y="284176"/>
            <a:ext cx="7707610" cy="15087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Markov Decision </a:t>
            </a:r>
            <a:r>
              <a:rPr lang="en-CA" dirty="0" smtClean="0">
                <a:solidFill>
                  <a:schemeClr val="bg1"/>
                </a:solidFill>
              </a:rPr>
              <a:t>Process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>
                <a:solidFill>
                  <a:srgbClr val="0674A5"/>
                </a:solidFill>
              </a:rPr>
              <a:pPr/>
              <a:t>8</a:t>
            </a:fld>
            <a:endParaRPr lang="en-CA" dirty="0">
              <a:solidFill>
                <a:srgbClr val="0674A5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74A5"/>
              </a:buClr>
            </a:pPr>
            <a:endParaRPr lang="en-CA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Transition through the heath states for each patients consists of:</a:t>
            </a:r>
          </a:p>
          <a:p>
            <a:pPr lvl="1"/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Natural disease transition (P)</a:t>
            </a:r>
          </a:p>
          <a:p>
            <a:pPr lvl="1"/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Health transition after receiving a service (Q)</a:t>
            </a:r>
          </a:p>
          <a:p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Both transitions are depends on the patient’s class.</a:t>
            </a:r>
          </a:p>
          <a:p>
            <a:r>
              <a:rPr lang="en-CA" dirty="0" smtClean="0">
                <a:solidFill>
                  <a:schemeClr val="bg1">
                    <a:lumMod val="10000"/>
                  </a:schemeClr>
                </a:solidFill>
              </a:rPr>
              <a:t>The optimality equation:</a:t>
            </a:r>
          </a:p>
          <a:p>
            <a:pPr marL="0" indent="0">
              <a:buNone/>
            </a:pPr>
            <a:endParaRPr lang="en-CA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28600" lvl="1" indent="0">
              <a:buNone/>
            </a:pPr>
            <a:endParaRPr lang="en-CA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CA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4114800"/>
            <a:ext cx="8945880" cy="9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5256" y="284175"/>
            <a:ext cx="7552162" cy="1476063"/>
          </a:xfrm>
        </p:spPr>
        <p:txBody>
          <a:bodyPr>
            <a:no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How to Approach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DC57-90BA-428E-A3F0-E8B1E3DAC8FB}" type="slidenum">
              <a:rPr lang="en-CA" smtClean="0">
                <a:solidFill>
                  <a:srgbClr val="0674A5"/>
                </a:solidFill>
              </a:rPr>
              <a:pPr/>
              <a:t>9</a:t>
            </a:fld>
            <a:endParaRPr lang="en-CA" dirty="0">
              <a:solidFill>
                <a:srgbClr val="0674A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75704" y="3099816"/>
            <a:ext cx="703051" cy="4754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6864096" y="4879421"/>
            <a:ext cx="703051" cy="4754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038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Considering a holistic health model usually needs a vast range of general and/or specific data. </a:t>
            </a:r>
            <a:endParaRPr lang="en-AU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It 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is unlikely that all data exists in a centralised and easy-to-use format in hospital's database. </a:t>
            </a:r>
            <a:endParaRPr lang="en-AU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Interpreting 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existing data and producing information is part of the process. Some data might be necessary to collect, and data mining analysis might be required. </a:t>
            </a:r>
            <a:endParaRPr lang="en-AU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10000"/>
                  </a:schemeClr>
                </a:solidFill>
              </a:rPr>
              <a:t>The </a:t>
            </a:r>
            <a:r>
              <a:rPr lang="en-AU" dirty="0">
                <a:solidFill>
                  <a:schemeClr val="bg1">
                    <a:lumMod val="10000"/>
                  </a:schemeClr>
                </a:solidFill>
              </a:rPr>
              <a:t>optimisation problem can be solved for general values, and applied to the collected data later on. </a:t>
            </a:r>
          </a:p>
        </p:txBody>
      </p:sp>
    </p:spTree>
    <p:extLst>
      <p:ext uri="{BB962C8B-B14F-4D97-AF65-F5344CB8AC3E}">
        <p14:creationId xmlns:p14="http://schemas.microsoft.com/office/powerpoint/2010/main" val="39460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Custom 3">
      <a:dk1>
        <a:srgbClr val="F2F2F2"/>
      </a:dk1>
      <a:lt1>
        <a:srgbClr val="0674A5"/>
      </a:lt1>
      <a:dk2>
        <a:srgbClr val="F2F2F2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1338</TotalTime>
  <Words>527</Words>
  <Application>Microsoft Office PowerPoint</Application>
  <PresentationFormat>On-screen Show (4:3)</PresentationFormat>
  <Paragraphs>70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 DELANEY</vt:lpstr>
      <vt:lpstr>Arial</vt:lpstr>
      <vt:lpstr>Arial Black</vt:lpstr>
      <vt:lpstr>Calibri</vt:lpstr>
      <vt:lpstr>Calibri Light</vt:lpstr>
      <vt:lpstr>Corbel</vt:lpstr>
      <vt:lpstr>Wingdings</vt:lpstr>
      <vt:lpstr>Office Theme</vt:lpstr>
      <vt:lpstr>Banded</vt:lpstr>
      <vt:lpstr>PowerPoint Presentation</vt:lpstr>
      <vt:lpstr>What is “Health”?</vt:lpstr>
      <vt:lpstr>The somato-psycho-socio-semiotic Health model</vt:lpstr>
      <vt:lpstr>Patient Classification based on their health experience</vt:lpstr>
      <vt:lpstr>MonashWatch</vt:lpstr>
      <vt:lpstr>Markov Decision Process</vt:lpstr>
      <vt:lpstr>Markov Decision Process</vt:lpstr>
      <vt:lpstr>Markov Decision Process</vt:lpstr>
      <vt:lpstr>How to Approach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 Tirdad</cp:lastModifiedBy>
  <cp:revision>77</cp:revision>
  <dcterms:created xsi:type="dcterms:W3CDTF">2015-12-07T22:28:57Z</dcterms:created>
  <dcterms:modified xsi:type="dcterms:W3CDTF">2017-03-19T21:28:14Z</dcterms:modified>
</cp:coreProperties>
</file>