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>
        <p:scale>
          <a:sx n="83" d="100"/>
          <a:sy n="83" d="100"/>
        </p:scale>
        <p:origin x="8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4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3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6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51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86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49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0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32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0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4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3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6A98-4819-43F5-832E-E8212D0893CD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5B1D-0F26-437A-AA6D-5C52E0EA6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03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.au/url?sa=i&amp;rct=j&amp;q=&amp;esrc=s&amp;source=images&amp;cd=&amp;cad=rja&amp;uact=8&amp;ved=0ahUKEwicwJas3bbZAhUJWLwKHSspA1IQjRwIBw&amp;url=https://www.eventbrite.com.au/e/ucrise-research-retreat-tickets-31241009701&amp;psig=AOvVaw0IhBf0w1F0G-reIRUBDezb&amp;ust=15192929266160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8773"/>
            <a:ext cx="9144000" cy="2387600"/>
          </a:xfrm>
        </p:spPr>
        <p:txBody>
          <a:bodyPr>
            <a:normAutofit/>
          </a:bodyPr>
          <a:lstStyle/>
          <a:p>
            <a:r>
              <a:rPr lang="en-AU" sz="4400" b="1" dirty="0" smtClean="0"/>
              <a:t>Overview of modern statistical methods in sports science</a:t>
            </a:r>
            <a:endParaRPr lang="en-AU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5687"/>
            <a:ext cx="9144000" cy="1655762"/>
          </a:xfrm>
        </p:spPr>
        <p:txBody>
          <a:bodyPr/>
          <a:lstStyle/>
          <a:p>
            <a:r>
              <a:rPr lang="en-AU" dirty="0" smtClean="0"/>
              <a:t>David </a:t>
            </a:r>
            <a:r>
              <a:rPr lang="en-AU" dirty="0" err="1" smtClean="0"/>
              <a:t>Pyne</a:t>
            </a:r>
            <a:r>
              <a:rPr lang="en-AU" dirty="0" smtClean="0"/>
              <a:t> PhD FACSM</a:t>
            </a:r>
          </a:p>
          <a:p>
            <a:r>
              <a:rPr lang="en-AU" dirty="0" smtClean="0"/>
              <a:t>Australian Institute of Sport</a:t>
            </a:r>
          </a:p>
          <a:p>
            <a:r>
              <a:rPr lang="en-AU" dirty="0" smtClean="0"/>
              <a:t>University of Canberra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2" y="279866"/>
            <a:ext cx="3367088" cy="1483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573" y="279866"/>
            <a:ext cx="1296335" cy="1547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1281" y="6196097"/>
            <a:ext cx="494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QUT/QAS/AIS Workshop, 22-23 February 2018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Sport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Inform clinical and practical decisions</a:t>
            </a:r>
          </a:p>
          <a:p>
            <a:r>
              <a:rPr lang="en-AU" dirty="0" smtClean="0"/>
              <a:t>Inform guidelines, position statements and policies</a:t>
            </a:r>
          </a:p>
          <a:p>
            <a:r>
              <a:rPr lang="en-AU" dirty="0" smtClean="0"/>
              <a:t>Generate new knowledge</a:t>
            </a:r>
          </a:p>
          <a:p>
            <a:r>
              <a:rPr lang="en-AU" dirty="0" smtClean="0"/>
              <a:t>Upskill practitioners (and researchers)</a:t>
            </a:r>
          </a:p>
          <a:p>
            <a:r>
              <a:rPr lang="en-AU" dirty="0" smtClean="0"/>
              <a:t>Spanning sport – exercise – physical activity</a:t>
            </a:r>
          </a:p>
          <a:p>
            <a:r>
              <a:rPr lang="en-AU" dirty="0" smtClean="0"/>
              <a:t>Spectrum of science, technology, business, media and practice of sport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02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2" y="146596"/>
            <a:ext cx="10515600" cy="1325563"/>
          </a:xfrm>
        </p:spPr>
        <p:txBody>
          <a:bodyPr/>
          <a:lstStyle/>
          <a:p>
            <a:r>
              <a:rPr lang="en-AU" dirty="0" smtClean="0"/>
              <a:t>Statistics in Sport – key points</a:t>
            </a:r>
            <a:endParaRPr lang="en-AU" dirty="0"/>
          </a:p>
        </p:txBody>
      </p:sp>
      <p:sp>
        <p:nvSpPr>
          <p:cNvPr id="5" name="Subtitle 2"/>
          <p:cNvSpPr>
            <a:spLocks noGrp="1"/>
          </p:cNvSpPr>
          <p:nvPr>
            <p:ph sz="half" idx="1"/>
          </p:nvPr>
        </p:nvSpPr>
        <p:spPr>
          <a:xfrm>
            <a:off x="1332540" y="2086881"/>
            <a:ext cx="5055453" cy="2823217"/>
          </a:xfrm>
        </p:spPr>
        <p:txBody>
          <a:bodyPr>
            <a:noAutofit/>
          </a:bodyPr>
          <a:lstStyle/>
          <a:p>
            <a:r>
              <a:rPr lang="en-AU" sz="2400" dirty="0" smtClean="0"/>
              <a:t>Our decisions</a:t>
            </a:r>
          </a:p>
          <a:p>
            <a:pPr lvl="1"/>
            <a:r>
              <a:rPr lang="en-AU" dirty="0" smtClean="0"/>
              <a:t>Individual athlete</a:t>
            </a:r>
          </a:p>
          <a:p>
            <a:pPr lvl="1"/>
            <a:r>
              <a:rPr lang="en-AU" dirty="0" smtClean="0"/>
              <a:t>Group /team</a:t>
            </a:r>
          </a:p>
          <a:p>
            <a:pPr lvl="1"/>
            <a:r>
              <a:rPr lang="en-AU" dirty="0" smtClean="0"/>
              <a:t>Cohorts / population</a:t>
            </a:r>
          </a:p>
          <a:p>
            <a:pPr lvl="1"/>
            <a:r>
              <a:rPr lang="en-AU" dirty="0" smtClean="0"/>
              <a:t>Data analysis should influence every decision</a:t>
            </a:r>
          </a:p>
          <a:p>
            <a:r>
              <a:rPr lang="en-AU" sz="2400" dirty="0" smtClean="0"/>
              <a:t>Training in statistics is poor</a:t>
            </a:r>
          </a:p>
          <a:p>
            <a:r>
              <a:rPr lang="en-AU" sz="2400" dirty="0" smtClean="0"/>
              <a:t>Organisations are poorly resourced</a:t>
            </a:r>
          </a:p>
          <a:p>
            <a:r>
              <a:rPr lang="en-AU" sz="2400" dirty="0" smtClean="0"/>
              <a:t>Data management is often poor</a:t>
            </a:r>
          </a:p>
          <a:p>
            <a:pPr marL="0" indent="0" algn="l">
              <a:buNone/>
            </a:pP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37" y="2623669"/>
            <a:ext cx="4127447" cy="2445762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2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2" y="146596"/>
            <a:ext cx="10515600" cy="1325563"/>
          </a:xfrm>
        </p:spPr>
        <p:txBody>
          <a:bodyPr/>
          <a:lstStyle/>
          <a:p>
            <a:r>
              <a:rPr lang="en-AU" dirty="0" smtClean="0"/>
              <a:t>Statistics in Sport – key points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976513" y="2213001"/>
            <a:ext cx="5340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Chain of analysis and reporting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Design and analysis choices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Validity and reliability of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Data acquisition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Data collation, checking and cleansing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Data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Reporting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568" y="2548693"/>
            <a:ext cx="3920659" cy="274493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2" y="215752"/>
            <a:ext cx="10515600" cy="1325563"/>
          </a:xfrm>
        </p:spPr>
        <p:txBody>
          <a:bodyPr/>
          <a:lstStyle/>
          <a:p>
            <a:r>
              <a:rPr lang="en-AU" dirty="0" smtClean="0"/>
              <a:t>Statistics in Sport – key points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530" y="1671943"/>
            <a:ext cx="5376902" cy="3030685"/>
          </a:xfrm>
        </p:spPr>
        <p:txBody>
          <a:bodyPr>
            <a:noAutofit/>
          </a:bodyPr>
          <a:lstStyle/>
          <a:p>
            <a:r>
              <a:rPr lang="en-AU" sz="2400" dirty="0" smtClean="0"/>
              <a:t>Specific requirements</a:t>
            </a:r>
          </a:p>
          <a:p>
            <a:pPr lvl="1"/>
            <a:r>
              <a:rPr lang="en-AU" dirty="0" smtClean="0"/>
              <a:t>Individuals (clinical / sporting decisions)</a:t>
            </a:r>
          </a:p>
          <a:p>
            <a:pPr lvl="1"/>
            <a:r>
              <a:rPr lang="en-AU" dirty="0" smtClean="0"/>
              <a:t>Small–large studies (inferential analysis)</a:t>
            </a:r>
          </a:p>
          <a:p>
            <a:pPr lvl="1"/>
            <a:r>
              <a:rPr lang="en-AU" dirty="0" smtClean="0"/>
              <a:t>Big data (modelling)</a:t>
            </a:r>
          </a:p>
          <a:p>
            <a:r>
              <a:rPr lang="en-AU" sz="2400" dirty="0" smtClean="0"/>
              <a:t>Choice of analytical approach</a:t>
            </a:r>
          </a:p>
          <a:p>
            <a:pPr lvl="1"/>
            <a:r>
              <a:rPr lang="en-AU" dirty="0" smtClean="0"/>
              <a:t>Frequentist</a:t>
            </a:r>
          </a:p>
          <a:p>
            <a:pPr lvl="1"/>
            <a:r>
              <a:rPr lang="en-AU" dirty="0" smtClean="0"/>
              <a:t>Bayesian</a:t>
            </a:r>
          </a:p>
          <a:p>
            <a:pPr lvl="1"/>
            <a:r>
              <a:rPr lang="en-AU" dirty="0" smtClean="0"/>
              <a:t>Quasi-Bayesian – Hybrid – Magnitude-based Inference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82" y="1247179"/>
            <a:ext cx="3522977" cy="246421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73" y="4030276"/>
            <a:ext cx="3543734" cy="2607242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17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2" y="146596"/>
            <a:ext cx="10515600" cy="1325563"/>
          </a:xfrm>
        </p:spPr>
        <p:txBody>
          <a:bodyPr/>
          <a:lstStyle/>
          <a:p>
            <a:r>
              <a:rPr lang="en-AU" dirty="0" smtClean="0"/>
              <a:t>Statistics in Sport – key points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9158" y="2217510"/>
            <a:ext cx="5181600" cy="4351338"/>
          </a:xfrm>
        </p:spPr>
        <p:txBody>
          <a:bodyPr>
            <a:noAutofit/>
          </a:bodyPr>
          <a:lstStyle/>
          <a:p>
            <a:r>
              <a:rPr lang="en-AU" sz="2400" dirty="0" smtClean="0"/>
              <a:t>Good practices</a:t>
            </a:r>
          </a:p>
          <a:p>
            <a:pPr lvl="1"/>
            <a:r>
              <a:rPr lang="en-AU" dirty="0" smtClean="0"/>
              <a:t>Seek expert advice</a:t>
            </a:r>
          </a:p>
          <a:p>
            <a:pPr lvl="1"/>
            <a:r>
              <a:rPr lang="en-AU" dirty="0" smtClean="0"/>
              <a:t>Clear description of methods</a:t>
            </a:r>
          </a:p>
          <a:p>
            <a:pPr lvl="1"/>
            <a:r>
              <a:rPr lang="en-AU" dirty="0" smtClean="0"/>
              <a:t>Transparent reporting of outcomes</a:t>
            </a:r>
          </a:p>
          <a:p>
            <a:pPr lvl="1"/>
            <a:r>
              <a:rPr lang="en-AU" dirty="0" smtClean="0"/>
              <a:t>Defend the methods and outcomes</a:t>
            </a:r>
          </a:p>
          <a:p>
            <a:pPr lvl="1"/>
            <a:r>
              <a:rPr lang="en-AU" dirty="0" smtClean="0"/>
              <a:t>Plain language lay explanation</a:t>
            </a:r>
          </a:p>
          <a:p>
            <a:endParaRPr lang="en-AU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918" y="1244813"/>
            <a:ext cx="3129735" cy="4630216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241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7267" y="2681895"/>
            <a:ext cx="9144000" cy="1655762"/>
          </a:xfrm>
        </p:spPr>
        <p:txBody>
          <a:bodyPr>
            <a:noAutofit/>
          </a:bodyPr>
          <a:lstStyle/>
          <a:p>
            <a:r>
              <a:rPr lang="en-AU" dirty="0" smtClean="0"/>
              <a:t>David </a:t>
            </a:r>
            <a:r>
              <a:rPr lang="en-AU" dirty="0" err="1" smtClean="0"/>
              <a:t>Pyne</a:t>
            </a:r>
            <a:r>
              <a:rPr lang="en-AU" dirty="0" smtClean="0"/>
              <a:t> PhD FACSM</a:t>
            </a:r>
          </a:p>
          <a:p>
            <a:r>
              <a:rPr lang="en-AU" dirty="0" smtClean="0"/>
              <a:t>Australian Institute of Sport</a:t>
            </a:r>
          </a:p>
          <a:p>
            <a:r>
              <a:rPr lang="en-AU" dirty="0" smtClean="0"/>
              <a:t>University of Canberra</a:t>
            </a:r>
          </a:p>
          <a:p>
            <a:endParaRPr lang="en-AU" dirty="0"/>
          </a:p>
          <a:p>
            <a:r>
              <a:rPr lang="en-AU" u="sng" dirty="0" smtClean="0">
                <a:solidFill>
                  <a:schemeClr val="tx2"/>
                </a:solidFill>
              </a:rPr>
              <a:t>david.pyne@ausport.gov.au</a:t>
            </a:r>
            <a:endParaRPr lang="en-AU" u="sng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ucri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711579" y="-1466757"/>
            <a:ext cx="7896225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2" y="279866"/>
            <a:ext cx="3367088" cy="1483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573" y="279866"/>
            <a:ext cx="1296335" cy="1547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1281" y="6196097"/>
            <a:ext cx="494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QUT/QAS/AIS Workshop, 22-23 February 2018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Overview of modern statistical methods in sports science</vt:lpstr>
      <vt:lpstr>Sport requirements</vt:lpstr>
      <vt:lpstr>Statistics in Sport – key points</vt:lpstr>
      <vt:lpstr>Statistics in Sport – key points</vt:lpstr>
      <vt:lpstr>Statistics in Sport – key points</vt:lpstr>
      <vt:lpstr>Statistics in Sport – key points</vt:lpstr>
      <vt:lpstr>PowerPoint Presentation</vt:lpstr>
    </vt:vector>
  </TitlesOfParts>
  <Company>Australian Sports Commission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stats workshop</dc:title>
  <dc:creator>David Pyne</dc:creator>
  <cp:lastModifiedBy>David Pyne</cp:lastModifiedBy>
  <cp:revision>12</cp:revision>
  <dcterms:created xsi:type="dcterms:W3CDTF">2018-02-14T06:31:54Z</dcterms:created>
  <dcterms:modified xsi:type="dcterms:W3CDTF">2018-02-21T20:43:57Z</dcterms:modified>
</cp:coreProperties>
</file>