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e14042231_4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Google Shape;52;g3e14042231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c874b47c8_0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c874b47c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cf1be1edf_1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Google Shape;165;g3cf1be1ed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e14042231_3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Google Shape;173;g3e1404223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cf1be1edf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Google Shape;183;g3cf1be1e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c874b47c8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c874b47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Winton to introduce themselves.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874b47c8_0_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Google Shape;85;g3c874b47c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Winton to introduce themselves.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2a7a46342a_0_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Google Shape;118;g2a7a46342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cf1be1edf_1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Google Shape;126;g3cf1be1ed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cf1be1edf_2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Google Shape;134;g3cf1be1ed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c874b47c8_0_7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Google Shape;142;g3c874b47c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cf1be1edf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3cf1be1e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hyperlink" Target="https://github.com/ACEMS/funding_for_membe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hyperlink" Target="https://acems.org.au/Research-Support-Scheme" TargetMode="External"/><Relationship Id="rId5" Type="http://schemas.openxmlformats.org/officeDocument/2006/relationships/hyperlink" Target="https://acems.org.au/Research-Support-Schem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hyperlink" Target="mailto:info@acems.org.a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15.jpg"/><Relationship Id="rId13" Type="http://schemas.openxmlformats.org/officeDocument/2006/relationships/image" Target="../media/image11.png"/><Relationship Id="rId12"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png"/><Relationship Id="rId15" Type="http://schemas.openxmlformats.org/officeDocument/2006/relationships/image" Target="../media/image3.png"/><Relationship Id="rId14" Type="http://schemas.openxmlformats.org/officeDocument/2006/relationships/image" Target="../media/image9.png"/><Relationship Id="rId16"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mailto:industry@acems.org.a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mailto:industry@acems.org.au" TargetMode="External"/><Relationship Id="rId4" Type="http://schemas.openxmlformats.org/officeDocument/2006/relationships/hyperlink" Target="mailto:jessie.roberts@qut.edu.au" TargetMode="External"/><Relationship Id="rId5" Type="http://schemas.openxmlformats.org/officeDocument/2006/relationships/image" Target="../media/image12.jpg"/><Relationship Id="rId6" Type="http://schemas.openxmlformats.org/officeDocument/2006/relationships/hyperlink" Target="https://acems.org.au/acems-support-schemes" TargetMode="External"/><Relationship Id="rId7" Type="http://schemas.openxmlformats.org/officeDocument/2006/relationships/hyperlink" Target="mailto:industry@acems.org.a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hyperlink" Target="mailto:industry@acems.org.au" TargetMode="External"/><Relationship Id="rId5" Type="http://schemas.openxmlformats.org/officeDocument/2006/relationships/hyperlink" Target="mailto:jessie.roberts@qut.edu.au" TargetMode="External"/><Relationship Id="rId6" Type="http://schemas.openxmlformats.org/officeDocument/2006/relationships/hyperlink" Target="mailto:kate.lowry@unimelb.edu.au" TargetMode="External"/><Relationship Id="rId7" Type="http://schemas.openxmlformats.org/officeDocument/2006/relationships/hyperlink" Target="https://acems.org.au/acems-support-schem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acems-logo-with-text-150.png" id="54" name="Google Shape;54;p13"/>
          <p:cNvPicPr preferRelativeResize="0"/>
          <p:nvPr/>
        </p:nvPicPr>
        <p:blipFill>
          <a:blip r:embed="rId3">
            <a:alphaModFix/>
          </a:blip>
          <a:stretch>
            <a:fillRect/>
          </a:stretch>
        </p:blipFill>
        <p:spPr>
          <a:xfrm>
            <a:off x="813823" y="521175"/>
            <a:ext cx="7516351" cy="3070050"/>
          </a:xfrm>
          <a:prstGeom prst="rect">
            <a:avLst/>
          </a:prstGeom>
          <a:noFill/>
          <a:ln>
            <a:noFill/>
          </a:ln>
        </p:spPr>
      </p:pic>
      <p:sp>
        <p:nvSpPr>
          <p:cNvPr id="55" name="Google Shape;55;p13"/>
          <p:cNvSpPr txBox="1"/>
          <p:nvPr>
            <p:ph idx="4294967295" type="body"/>
          </p:nvPr>
        </p:nvSpPr>
        <p:spPr>
          <a:xfrm>
            <a:off x="2423275" y="3768400"/>
            <a:ext cx="6429600" cy="137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u="sng">
                <a:solidFill>
                  <a:schemeClr val="hlink"/>
                </a:solidFill>
                <a:hlinkClick r:id="rId4"/>
              </a:rPr>
              <a:t>https://github.com/ACEMS/funding_for_member</a:t>
            </a:r>
            <a:endParaRPr>
              <a:solidFill>
                <a:srgbClr val="3D85C6"/>
              </a:solidFill>
            </a:endParaRPr>
          </a:p>
          <a:p>
            <a:pPr indent="0" lvl="0" marL="0" rtl="0">
              <a:spcBef>
                <a:spcPts val="0"/>
              </a:spcBef>
              <a:spcAft>
                <a:spcPts val="0"/>
              </a:spcAft>
              <a:buNone/>
            </a:pPr>
            <a:r>
              <a:t/>
            </a:r>
            <a:endParaRPr>
              <a:solidFill>
                <a:srgbClr val="3D85C6"/>
              </a:solidFill>
            </a:endParaRPr>
          </a:p>
          <a:p>
            <a:pPr indent="0" lvl="0" marL="0" rtl="0">
              <a:spcBef>
                <a:spcPts val="0"/>
              </a:spcBef>
              <a:spcAft>
                <a:spcPts val="0"/>
              </a:spcAft>
              <a:buNone/>
            </a:pPr>
            <a:r>
              <a:rPr lang="en-GB">
                <a:solidFill>
                  <a:srgbClr val="3D85C6"/>
                </a:solidFill>
              </a:rPr>
              <a:t>Acems.org.au &gt; about us &gt; support for acems members</a:t>
            </a:r>
            <a:endParaRPr>
              <a:solidFill>
                <a:srgbClr val="3D85C6"/>
              </a:solidFill>
            </a:endParaRPr>
          </a:p>
          <a:p>
            <a:pPr indent="0" lvl="0" marL="0" rtl="0">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62300" y="4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Research Support Scheme </a:t>
            </a:r>
            <a:endParaRPr/>
          </a:p>
          <a:p>
            <a:pPr indent="0" lvl="0" marL="0" rtl="0" algn="ctr">
              <a:spcBef>
                <a:spcPts val="0"/>
              </a:spcBef>
              <a:spcAft>
                <a:spcPts val="0"/>
              </a:spcAft>
              <a:buClr>
                <a:schemeClr val="dk1"/>
              </a:buClr>
              <a:buSzPts val="1100"/>
              <a:buFont typeface="Arial"/>
              <a:buNone/>
            </a:pPr>
            <a:r>
              <a:rPr lang="en-GB"/>
              <a:t>RSS</a:t>
            </a:r>
            <a:endParaRPr/>
          </a:p>
          <a:p>
            <a:pPr indent="0" lvl="0" marL="0" rtl="0" algn="ctr">
              <a:spcBef>
                <a:spcPts val="0"/>
              </a:spcBef>
              <a:spcAft>
                <a:spcPts val="0"/>
              </a:spcAft>
              <a:buNone/>
            </a:pPr>
            <a:r>
              <a:t/>
            </a:r>
            <a:endParaRPr/>
          </a:p>
        </p:txBody>
      </p:sp>
      <p:sp>
        <p:nvSpPr>
          <p:cNvPr id="160" name="Google Shape;160;p22"/>
          <p:cNvSpPr txBox="1"/>
          <p:nvPr>
            <p:ph idx="1" type="body"/>
          </p:nvPr>
        </p:nvSpPr>
        <p:spPr>
          <a:xfrm>
            <a:off x="362300" y="1473575"/>
            <a:ext cx="4187100" cy="381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ELIGIBILITY</a:t>
            </a:r>
            <a:endParaRPr b="1">
              <a:solidFill>
                <a:srgbClr val="4A86E8"/>
              </a:solidFill>
            </a:endParaRPr>
          </a:p>
          <a:p>
            <a:pPr indent="-311150" lvl="0" marL="457200" rtl="0">
              <a:spcBef>
                <a:spcPts val="0"/>
              </a:spcBef>
              <a:spcAft>
                <a:spcPts val="0"/>
              </a:spcAft>
              <a:buSzPts val="1300"/>
              <a:buChar char="-"/>
            </a:pPr>
            <a:r>
              <a:rPr lang="en-GB" sz="1300"/>
              <a:t>Be either an ACEMS Research Fellow or Associate Investigator</a:t>
            </a:r>
            <a:endParaRPr sz="1300"/>
          </a:p>
          <a:p>
            <a:pPr indent="-311150" lvl="0" marL="457200" rtl="0">
              <a:spcBef>
                <a:spcPts val="0"/>
              </a:spcBef>
              <a:spcAft>
                <a:spcPts val="0"/>
              </a:spcAft>
              <a:buSzPts val="1300"/>
              <a:buChar char="-"/>
            </a:pPr>
            <a:r>
              <a:rPr lang="en-GB" sz="1300"/>
              <a:t>Have used or committed all other possible sources of funding, or not have suitable funds available for the requested activity</a:t>
            </a:r>
            <a:endParaRPr sz="1300"/>
          </a:p>
          <a:p>
            <a:pPr indent="-311150" lvl="0" marL="457200" rtl="0">
              <a:spcBef>
                <a:spcPts val="0"/>
              </a:spcBef>
              <a:spcAft>
                <a:spcPts val="0"/>
              </a:spcAft>
              <a:buSzPts val="1300"/>
              <a:buChar char="-"/>
            </a:pPr>
            <a:r>
              <a:rPr lang="en-GB" sz="1300"/>
              <a:t>Not have reached the total annual limit of funding allowed per person under the scheme of $40,000 pa.</a:t>
            </a:r>
            <a:endParaRPr sz="1300"/>
          </a:p>
          <a:p>
            <a:pPr indent="-311150" lvl="0" marL="457200" rtl="0">
              <a:spcBef>
                <a:spcPts val="0"/>
              </a:spcBef>
              <a:spcAft>
                <a:spcPts val="0"/>
              </a:spcAft>
              <a:buSzPts val="1300"/>
              <a:buChar char="-"/>
            </a:pPr>
            <a:r>
              <a:rPr lang="en-GB" sz="1300"/>
              <a:t>Have submitted reports for past funding on time</a:t>
            </a:r>
            <a:endParaRPr sz="1300"/>
          </a:p>
          <a:p>
            <a:pPr indent="0" lvl="0" marL="0" rtl="0">
              <a:spcBef>
                <a:spcPts val="0"/>
              </a:spcBef>
              <a:spcAft>
                <a:spcPts val="0"/>
              </a:spcAft>
              <a:buNone/>
            </a:pPr>
            <a:r>
              <a:t/>
            </a:r>
            <a:endParaRPr/>
          </a:p>
          <a:p>
            <a:pPr indent="0" lvl="0" marL="0" rtl="0">
              <a:spcBef>
                <a:spcPts val="1600"/>
              </a:spcBef>
              <a:spcAft>
                <a:spcPts val="1600"/>
              </a:spcAft>
              <a:buNone/>
            </a:pPr>
            <a:r>
              <a:t/>
            </a:r>
            <a:endParaRPr/>
          </a:p>
        </p:txBody>
      </p:sp>
      <p:pic>
        <p:nvPicPr>
          <p:cNvPr descr="acems-logo-design-girling-design1.jpg" id="161" name="Google Shape;161;p22"/>
          <p:cNvPicPr preferRelativeResize="0"/>
          <p:nvPr/>
        </p:nvPicPr>
        <p:blipFill>
          <a:blip r:embed="rId3">
            <a:alphaModFix/>
          </a:blip>
          <a:stretch>
            <a:fillRect/>
          </a:stretch>
        </p:blipFill>
        <p:spPr>
          <a:xfrm>
            <a:off x="7567650" y="4347450"/>
            <a:ext cx="1576350" cy="796050"/>
          </a:xfrm>
          <a:prstGeom prst="rect">
            <a:avLst/>
          </a:prstGeom>
          <a:noFill/>
          <a:ln>
            <a:noFill/>
          </a:ln>
        </p:spPr>
      </p:pic>
      <p:sp>
        <p:nvSpPr>
          <p:cNvPr id="162" name="Google Shape;162;p22"/>
          <p:cNvSpPr txBox="1"/>
          <p:nvPr>
            <p:ph idx="1" type="body"/>
          </p:nvPr>
        </p:nvSpPr>
        <p:spPr>
          <a:xfrm>
            <a:off x="4672500" y="1473575"/>
            <a:ext cx="3930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HOW TO APPLY</a:t>
            </a:r>
            <a:endParaRPr b="1">
              <a:solidFill>
                <a:srgbClr val="4A86E8"/>
              </a:solidFill>
            </a:endParaRPr>
          </a:p>
          <a:p>
            <a:pPr indent="-311150" lvl="0" marL="457200" rtl="0">
              <a:spcBef>
                <a:spcPts val="0"/>
              </a:spcBef>
              <a:spcAft>
                <a:spcPts val="0"/>
              </a:spcAft>
              <a:buClr>
                <a:srgbClr val="666666"/>
              </a:buClr>
              <a:buSzPts val="1300"/>
              <a:buChar char="-"/>
            </a:pPr>
            <a:r>
              <a:rPr lang="en-GB" sz="1300">
                <a:solidFill>
                  <a:srgbClr val="666666"/>
                </a:solidFill>
              </a:rPr>
              <a:t>Applicants must complete the</a:t>
            </a:r>
            <a:r>
              <a:rPr lang="en-GB" sz="1300">
                <a:solidFill>
                  <a:srgbClr val="666666"/>
                </a:solidFill>
                <a:uFill>
                  <a:noFill/>
                </a:uFill>
                <a:hlinkClick r:id="rId4"/>
              </a:rPr>
              <a:t> </a:t>
            </a:r>
            <a:r>
              <a:rPr lang="en-GB" sz="1300" u="sng">
                <a:solidFill>
                  <a:srgbClr val="3D85C6"/>
                </a:solidFill>
                <a:hlinkClick r:id="rId5"/>
              </a:rPr>
              <a:t>RSS application form</a:t>
            </a:r>
            <a:r>
              <a:rPr lang="en-GB" sz="1300">
                <a:solidFill>
                  <a:srgbClr val="666666"/>
                </a:solidFill>
              </a:rPr>
              <a:t> available on the ACEMS Resources page </a:t>
            </a:r>
            <a:endParaRPr sz="1300">
              <a:solidFill>
                <a:srgbClr val="666666"/>
              </a:solidFill>
            </a:endParaRPr>
          </a:p>
          <a:p>
            <a:pPr indent="-311150" lvl="0" marL="457200" rtl="0">
              <a:spcBef>
                <a:spcPts val="0"/>
              </a:spcBef>
              <a:spcAft>
                <a:spcPts val="0"/>
              </a:spcAft>
              <a:buClr>
                <a:srgbClr val="666666"/>
              </a:buClr>
              <a:buSzPts val="1300"/>
              <a:buChar char="-"/>
            </a:pPr>
            <a:r>
              <a:rPr lang="en-GB" sz="1300">
                <a:solidFill>
                  <a:srgbClr val="666666"/>
                </a:solidFill>
              </a:rPr>
              <a:t>Submit a Project Description detailing the project activities. </a:t>
            </a:r>
            <a:endParaRPr sz="1300">
              <a:solidFill>
                <a:srgbClr val="666666"/>
              </a:solidFill>
            </a:endParaRPr>
          </a:p>
          <a:p>
            <a:pPr indent="-311150" lvl="0" marL="457200" rtl="0">
              <a:spcBef>
                <a:spcPts val="0"/>
              </a:spcBef>
              <a:spcAft>
                <a:spcPts val="0"/>
              </a:spcAft>
              <a:buClr>
                <a:srgbClr val="666666"/>
              </a:buClr>
              <a:buSzPts val="1300"/>
              <a:buChar char="-"/>
            </a:pPr>
            <a:r>
              <a:rPr lang="en-GB" sz="1300">
                <a:solidFill>
                  <a:srgbClr val="666666"/>
                </a:solidFill>
              </a:rPr>
              <a:t>Seek approval by your node leader. </a:t>
            </a:r>
            <a:endParaRPr sz="1300">
              <a:solidFill>
                <a:srgbClr val="666666"/>
              </a:solidFill>
            </a:endParaRPr>
          </a:p>
          <a:p>
            <a:pPr indent="0" lvl="0" marL="0" rtl="0">
              <a:spcBef>
                <a:spcPts val="0"/>
              </a:spcBef>
              <a:spcAft>
                <a:spcPts val="0"/>
              </a:spcAft>
              <a:buNone/>
            </a:pPr>
            <a:r>
              <a:t/>
            </a:r>
            <a:endParaRPr sz="1200">
              <a:solidFill>
                <a:srgbClr val="666666"/>
              </a:solidFill>
            </a:endParaRPr>
          </a:p>
          <a:p>
            <a:pPr indent="0" lvl="0" marL="0" rtl="0">
              <a:spcBef>
                <a:spcPts val="0"/>
              </a:spcBef>
              <a:spcAft>
                <a:spcPts val="0"/>
              </a:spcAft>
              <a:buNone/>
            </a:pPr>
            <a:r>
              <a:rPr lang="en-GB" sz="1200">
                <a:solidFill>
                  <a:srgbClr val="666666"/>
                </a:solidFill>
              </a:rPr>
              <a:t>Applications can be made at any time, and should be emailed to the Chief Operating Officer for submission to the Executive Committee (EC).</a:t>
            </a:r>
            <a:endParaRPr sz="1200">
              <a:solidFill>
                <a:srgbClr val="666666"/>
              </a:solidFill>
            </a:endParaRPr>
          </a:p>
          <a:p>
            <a:pPr indent="0" lvl="0" marL="457200" rtl="0">
              <a:spcBef>
                <a:spcPts val="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62300" y="4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Research Support Scheme </a:t>
            </a:r>
            <a:endParaRPr/>
          </a:p>
          <a:p>
            <a:pPr indent="0" lvl="0" marL="0" rtl="0" algn="ctr">
              <a:spcBef>
                <a:spcPts val="0"/>
              </a:spcBef>
              <a:spcAft>
                <a:spcPts val="0"/>
              </a:spcAft>
              <a:buClr>
                <a:schemeClr val="dk1"/>
              </a:buClr>
              <a:buSzPts val="1100"/>
              <a:buFont typeface="Arial"/>
              <a:buNone/>
            </a:pPr>
            <a:r>
              <a:rPr lang="en-GB"/>
              <a:t> RSS</a:t>
            </a:r>
            <a:endParaRPr/>
          </a:p>
        </p:txBody>
      </p:sp>
      <p:pic>
        <p:nvPicPr>
          <p:cNvPr descr="acems-logo-design-girling-design1.jpg" id="168" name="Google Shape;168;p23"/>
          <p:cNvPicPr preferRelativeResize="0"/>
          <p:nvPr/>
        </p:nvPicPr>
        <p:blipFill>
          <a:blip r:embed="rId3">
            <a:alphaModFix/>
          </a:blip>
          <a:stretch>
            <a:fillRect/>
          </a:stretch>
        </p:blipFill>
        <p:spPr>
          <a:xfrm>
            <a:off x="7567650" y="4347450"/>
            <a:ext cx="1576350" cy="796050"/>
          </a:xfrm>
          <a:prstGeom prst="rect">
            <a:avLst/>
          </a:prstGeom>
          <a:noFill/>
          <a:ln>
            <a:noFill/>
          </a:ln>
        </p:spPr>
      </p:pic>
      <p:sp>
        <p:nvSpPr>
          <p:cNvPr id="169" name="Google Shape;169;p23"/>
          <p:cNvSpPr txBox="1"/>
          <p:nvPr>
            <p:ph idx="1" type="body"/>
          </p:nvPr>
        </p:nvSpPr>
        <p:spPr>
          <a:xfrm>
            <a:off x="575650" y="1455775"/>
            <a:ext cx="393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BUDGETS</a:t>
            </a:r>
            <a:endParaRPr/>
          </a:p>
          <a:p>
            <a:pPr indent="-311150" lvl="0" marL="457200" rtl="0">
              <a:spcBef>
                <a:spcPts val="0"/>
              </a:spcBef>
              <a:spcAft>
                <a:spcPts val="0"/>
              </a:spcAft>
              <a:buSzPts val="1300"/>
              <a:buChar char="-"/>
            </a:pPr>
            <a:r>
              <a:rPr lang="en-GB" sz="1300"/>
              <a:t>The Project cannot exceed $20,000. </a:t>
            </a:r>
            <a:endParaRPr sz="1300"/>
          </a:p>
          <a:p>
            <a:pPr indent="-311150" lvl="0" marL="457200" rtl="0">
              <a:spcBef>
                <a:spcPts val="0"/>
              </a:spcBef>
              <a:spcAft>
                <a:spcPts val="0"/>
              </a:spcAft>
              <a:buSzPts val="1300"/>
              <a:buChar char="-"/>
            </a:pPr>
            <a:r>
              <a:rPr lang="en-GB" sz="1300"/>
              <a:t>The applicant/co-applicant cannot exceed the total amount of funding of $40,000 per person per annum.</a:t>
            </a:r>
            <a:endParaRPr sz="1300"/>
          </a:p>
          <a:p>
            <a:pPr indent="-311150" lvl="0" marL="457200" rtl="0">
              <a:spcBef>
                <a:spcPts val="0"/>
              </a:spcBef>
              <a:spcAft>
                <a:spcPts val="0"/>
              </a:spcAft>
              <a:buSzPts val="1300"/>
              <a:buChar char="-"/>
            </a:pPr>
            <a:r>
              <a:rPr lang="en-GB" sz="1300"/>
              <a:t>The budget details each expense item and in the case of cross node applications, which node the expenses will be paid from.</a:t>
            </a:r>
            <a:endParaRPr sz="1300"/>
          </a:p>
          <a:p>
            <a:pPr indent="0" lvl="0" marL="0" rtl="0">
              <a:spcBef>
                <a:spcPts val="0"/>
              </a:spcBef>
              <a:spcAft>
                <a:spcPts val="1600"/>
              </a:spcAft>
              <a:buNone/>
            </a:pPr>
            <a:r>
              <a:t/>
            </a:r>
            <a:endParaRPr/>
          </a:p>
        </p:txBody>
      </p:sp>
      <p:sp>
        <p:nvSpPr>
          <p:cNvPr id="170" name="Google Shape;170;p23"/>
          <p:cNvSpPr txBox="1"/>
          <p:nvPr/>
        </p:nvSpPr>
        <p:spPr>
          <a:xfrm>
            <a:off x="5038825" y="1455775"/>
            <a:ext cx="3730500" cy="2891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GB">
                <a:solidFill>
                  <a:srgbClr val="4A86E8"/>
                </a:solidFill>
              </a:rPr>
              <a:t>REPORTING</a:t>
            </a:r>
            <a:endParaRPr>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Reports must be submitted within ONE month of completion of the project </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Final Report and Financial Acquittal Form can be found on the ACEMS resources page</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Nodes are to invoice ACEMS Central at The University of Melbourne for reimbursement.</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Details must be entered into the ACEMS Reportal before funds will be released </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362300" y="4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Research Support Scheme </a:t>
            </a:r>
            <a:endParaRPr/>
          </a:p>
          <a:p>
            <a:pPr indent="0" lvl="0" marL="0" rtl="0" algn="ctr">
              <a:spcBef>
                <a:spcPts val="0"/>
              </a:spcBef>
              <a:spcAft>
                <a:spcPts val="0"/>
              </a:spcAft>
              <a:buClr>
                <a:schemeClr val="dk1"/>
              </a:buClr>
              <a:buSzPts val="1100"/>
              <a:buFont typeface="Arial"/>
              <a:buNone/>
            </a:pPr>
            <a:r>
              <a:rPr lang="en-GB"/>
              <a:t> Example</a:t>
            </a:r>
            <a:endParaRPr/>
          </a:p>
        </p:txBody>
      </p:sp>
      <p:pic>
        <p:nvPicPr>
          <p:cNvPr descr="acems-logo-design-girling-design1.jpg" id="176" name="Google Shape;176;p24"/>
          <p:cNvPicPr preferRelativeResize="0"/>
          <p:nvPr/>
        </p:nvPicPr>
        <p:blipFill>
          <a:blip r:embed="rId3">
            <a:alphaModFix/>
          </a:blip>
          <a:stretch>
            <a:fillRect/>
          </a:stretch>
        </p:blipFill>
        <p:spPr>
          <a:xfrm>
            <a:off x="7567650" y="4347450"/>
            <a:ext cx="1576350" cy="796050"/>
          </a:xfrm>
          <a:prstGeom prst="rect">
            <a:avLst/>
          </a:prstGeom>
          <a:noFill/>
          <a:ln>
            <a:noFill/>
          </a:ln>
        </p:spPr>
      </p:pic>
      <p:sp>
        <p:nvSpPr>
          <p:cNvPr id="177" name="Google Shape;177;p24"/>
          <p:cNvSpPr txBox="1"/>
          <p:nvPr>
            <p:ph idx="1" type="body"/>
          </p:nvPr>
        </p:nvSpPr>
        <p:spPr>
          <a:xfrm>
            <a:off x="575650" y="1455775"/>
            <a:ext cx="3939900" cy="196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OVERVIEW</a:t>
            </a:r>
            <a:endParaRPr/>
          </a:p>
          <a:p>
            <a:pPr indent="-311150" lvl="0" marL="457200" rtl="0">
              <a:spcBef>
                <a:spcPts val="0"/>
              </a:spcBef>
              <a:spcAft>
                <a:spcPts val="0"/>
              </a:spcAft>
              <a:buSzPts val="1300"/>
              <a:buChar char="-"/>
            </a:pPr>
            <a:r>
              <a:rPr lang="en-GB" sz="1300"/>
              <a:t>Started as a conversation between McGree (QUT) and Ross (UoA) at a conference</a:t>
            </a:r>
            <a:endParaRPr sz="1300"/>
          </a:p>
          <a:p>
            <a:pPr indent="-311150" lvl="0" marL="457200" rtl="0">
              <a:spcBef>
                <a:spcPts val="0"/>
              </a:spcBef>
              <a:spcAft>
                <a:spcPts val="0"/>
              </a:spcAft>
              <a:buSzPts val="1300"/>
              <a:buChar char="-"/>
            </a:pPr>
            <a:r>
              <a:rPr lang="en-GB" sz="1300"/>
              <a:t>Both AIs of ACEMS</a:t>
            </a:r>
            <a:endParaRPr sz="1300"/>
          </a:p>
          <a:p>
            <a:pPr indent="-311150" lvl="0" marL="457200" rtl="0">
              <a:spcBef>
                <a:spcPts val="0"/>
              </a:spcBef>
              <a:spcAft>
                <a:spcPts val="0"/>
              </a:spcAft>
              <a:buSzPts val="1300"/>
              <a:buChar char="-"/>
            </a:pPr>
            <a:r>
              <a:rPr lang="en-GB" sz="1300"/>
              <a:t>Contribute to ACMES through ‘enabling algorithms’ and ‘informed decisions’ themes</a:t>
            </a:r>
            <a:endParaRPr sz="1300"/>
          </a:p>
          <a:p>
            <a:pPr indent="0" lvl="0" marL="0" rtl="0">
              <a:spcBef>
                <a:spcPts val="0"/>
              </a:spcBef>
              <a:spcAft>
                <a:spcPts val="1600"/>
              </a:spcAft>
              <a:buNone/>
            </a:pPr>
            <a:r>
              <a:t/>
            </a:r>
            <a:endParaRPr/>
          </a:p>
        </p:txBody>
      </p:sp>
      <p:sp>
        <p:nvSpPr>
          <p:cNvPr id="178" name="Google Shape;178;p24"/>
          <p:cNvSpPr txBox="1"/>
          <p:nvPr/>
        </p:nvSpPr>
        <p:spPr>
          <a:xfrm>
            <a:off x="5038825" y="1455763"/>
            <a:ext cx="3730500" cy="1401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GB">
                <a:solidFill>
                  <a:srgbClr val="4A86E8"/>
                </a:solidFill>
              </a:rPr>
              <a:t>REQUESTED FUNDS</a:t>
            </a:r>
            <a:endParaRPr>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Research Assistant (RA) for 2 to 3 months</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Cover travel expenses between QUT and UoA</a:t>
            </a:r>
            <a:r>
              <a:rPr lang="en-GB" sz="1300">
                <a:solidFill>
                  <a:schemeClr val="dk2"/>
                </a:solidFill>
              </a:rPr>
              <a:t> for McGree, Ross and RA</a:t>
            </a:r>
            <a:endParaRPr sz="1300">
              <a:solidFill>
                <a:schemeClr val="dk2"/>
              </a:solidFill>
            </a:endParaRPr>
          </a:p>
          <a:p>
            <a:pPr indent="0" lvl="0" marL="0" rtl="0">
              <a:lnSpc>
                <a:spcPct val="115000"/>
              </a:lnSpc>
              <a:spcBef>
                <a:spcPts val="0"/>
              </a:spcBef>
              <a:spcAft>
                <a:spcPts val="0"/>
              </a:spcAft>
              <a:buNone/>
            </a:pPr>
            <a:r>
              <a:t/>
            </a:r>
            <a:endParaRPr sz="1300">
              <a:solidFill>
                <a:schemeClr val="dk2"/>
              </a:solidFill>
            </a:endParaRPr>
          </a:p>
          <a:p>
            <a:pPr indent="0" lvl="0" marL="0" rtl="0">
              <a:lnSpc>
                <a:spcPct val="115000"/>
              </a:lnSpc>
              <a:spcBef>
                <a:spcPts val="0"/>
              </a:spcBef>
              <a:spcAft>
                <a:spcPts val="0"/>
              </a:spcAft>
              <a:buNone/>
            </a:pPr>
            <a:r>
              <a:t/>
            </a:r>
            <a:endParaRPr sz="1300">
              <a:solidFill>
                <a:schemeClr val="dk2"/>
              </a:solidFill>
            </a:endParaRPr>
          </a:p>
        </p:txBody>
      </p:sp>
      <p:sp>
        <p:nvSpPr>
          <p:cNvPr id="179" name="Google Shape;179;p24"/>
          <p:cNvSpPr txBox="1"/>
          <p:nvPr>
            <p:ph idx="1" type="body"/>
          </p:nvPr>
        </p:nvSpPr>
        <p:spPr>
          <a:xfrm>
            <a:off x="575650" y="2998825"/>
            <a:ext cx="3939900" cy="206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EXPECTED OUTCOMES</a:t>
            </a:r>
            <a:endParaRPr/>
          </a:p>
          <a:p>
            <a:pPr indent="-311150" lvl="0" marL="457200" rtl="0">
              <a:spcBef>
                <a:spcPts val="0"/>
              </a:spcBef>
              <a:spcAft>
                <a:spcPts val="0"/>
              </a:spcAft>
              <a:buSzPts val="1300"/>
              <a:buChar char="-"/>
            </a:pPr>
            <a:r>
              <a:rPr lang="en-GB" sz="1300"/>
              <a:t>New computational algorithms</a:t>
            </a:r>
            <a:endParaRPr sz="1300"/>
          </a:p>
          <a:p>
            <a:pPr indent="-311150" lvl="0" marL="457200" rtl="0">
              <a:spcBef>
                <a:spcPts val="0"/>
              </a:spcBef>
              <a:spcAft>
                <a:spcPts val="0"/>
              </a:spcAft>
              <a:buSzPts val="1300"/>
              <a:buChar char="-"/>
            </a:pPr>
            <a:r>
              <a:rPr lang="en-GB" sz="1300"/>
              <a:t>Code to implement approach</a:t>
            </a:r>
            <a:endParaRPr sz="1300"/>
          </a:p>
          <a:p>
            <a:pPr indent="-311150" lvl="0" marL="457200" rtl="0">
              <a:spcBef>
                <a:spcPts val="0"/>
              </a:spcBef>
              <a:spcAft>
                <a:spcPts val="0"/>
              </a:spcAft>
              <a:buSzPts val="1300"/>
              <a:buChar char="-"/>
            </a:pPr>
            <a:r>
              <a:rPr lang="en-GB" sz="1300"/>
              <a:t>Code tested on toy examples</a:t>
            </a:r>
            <a:endParaRPr sz="1300"/>
          </a:p>
          <a:p>
            <a:pPr indent="-311150" lvl="0" marL="457200" rtl="0">
              <a:spcBef>
                <a:spcPts val="0"/>
              </a:spcBef>
              <a:spcAft>
                <a:spcPts val="0"/>
              </a:spcAft>
              <a:buSzPts val="1300"/>
              <a:buChar char="-"/>
            </a:pPr>
            <a:r>
              <a:rPr lang="en-GB" sz="1300"/>
              <a:t>Code run on realistic/complex examples</a:t>
            </a:r>
            <a:endParaRPr sz="1300"/>
          </a:p>
          <a:p>
            <a:pPr indent="-311150" lvl="0" marL="457200" rtl="0">
              <a:spcBef>
                <a:spcPts val="0"/>
              </a:spcBef>
              <a:spcAft>
                <a:spcPts val="0"/>
              </a:spcAft>
              <a:buSzPts val="1300"/>
              <a:buChar char="-"/>
            </a:pPr>
            <a:r>
              <a:rPr lang="en-GB" sz="1300"/>
              <a:t>Technical report on the above</a:t>
            </a:r>
            <a:endParaRPr sz="1300"/>
          </a:p>
          <a:p>
            <a:pPr indent="-311150" lvl="0" marL="457200" rtl="0">
              <a:spcBef>
                <a:spcPts val="0"/>
              </a:spcBef>
              <a:spcAft>
                <a:spcPts val="0"/>
              </a:spcAft>
              <a:buSzPts val="1300"/>
              <a:buChar char="-"/>
            </a:pPr>
            <a:r>
              <a:rPr lang="en-GB" sz="1300"/>
              <a:t>McGree and Ross to complete the work and write up/submit manuscript</a:t>
            </a:r>
            <a:endParaRPr sz="1300"/>
          </a:p>
          <a:p>
            <a:pPr indent="0" lvl="0" marL="0" rtl="0">
              <a:spcBef>
                <a:spcPts val="0"/>
              </a:spcBef>
              <a:spcAft>
                <a:spcPts val="1600"/>
              </a:spcAft>
              <a:buNone/>
            </a:pPr>
            <a:r>
              <a:t/>
            </a:r>
            <a:endParaRPr/>
          </a:p>
        </p:txBody>
      </p:sp>
      <p:sp>
        <p:nvSpPr>
          <p:cNvPr id="180" name="Google Shape;180;p24"/>
          <p:cNvSpPr txBox="1"/>
          <p:nvPr>
            <p:ph idx="1" type="body"/>
          </p:nvPr>
        </p:nvSpPr>
        <p:spPr>
          <a:xfrm>
            <a:off x="5038825" y="2875063"/>
            <a:ext cx="3939900" cy="145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CHANGES ALONG THE WAY</a:t>
            </a:r>
            <a:endParaRPr/>
          </a:p>
          <a:p>
            <a:pPr indent="-311150" lvl="0" marL="457200" rtl="0">
              <a:spcBef>
                <a:spcPts val="0"/>
              </a:spcBef>
              <a:spcAft>
                <a:spcPts val="0"/>
              </a:spcAft>
              <a:buSzPts val="1300"/>
              <a:buChar char="-"/>
            </a:pPr>
            <a:r>
              <a:rPr lang="en-GB" sz="1300"/>
              <a:t>After funding approved, RA not available</a:t>
            </a:r>
            <a:endParaRPr sz="1300"/>
          </a:p>
          <a:p>
            <a:pPr indent="-311150" lvl="0" marL="457200" rtl="0">
              <a:spcBef>
                <a:spcPts val="0"/>
              </a:spcBef>
              <a:spcAft>
                <a:spcPts val="0"/>
              </a:spcAft>
              <a:buSzPts val="1300"/>
              <a:buChar char="-"/>
            </a:pPr>
            <a:r>
              <a:rPr lang="en-GB" sz="1300"/>
              <a:t>Found new RA but at different node</a:t>
            </a:r>
            <a:endParaRPr sz="1300"/>
          </a:p>
          <a:p>
            <a:pPr indent="-311150" lvl="0" marL="457200" rtl="0">
              <a:spcBef>
                <a:spcPts val="0"/>
              </a:spcBef>
              <a:spcAft>
                <a:spcPts val="0"/>
              </a:spcAft>
              <a:buSzPts val="1300"/>
              <a:buChar char="-"/>
            </a:pPr>
            <a:r>
              <a:rPr lang="en-GB" sz="1300"/>
              <a:t>Changes have been submitted to EC for review</a:t>
            </a:r>
            <a:endParaRPr sz="1300"/>
          </a:p>
          <a:p>
            <a:pPr indent="0" lvl="0" marL="0" rt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62300" y="4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Research Support Scheme </a:t>
            </a:r>
            <a:endParaRPr/>
          </a:p>
          <a:p>
            <a:pPr indent="0" lvl="0" marL="0" rtl="0" algn="ctr">
              <a:spcBef>
                <a:spcPts val="0"/>
              </a:spcBef>
              <a:spcAft>
                <a:spcPts val="0"/>
              </a:spcAft>
              <a:buNone/>
            </a:pPr>
            <a:r>
              <a:rPr lang="en-GB"/>
              <a:t> RSS</a:t>
            </a:r>
            <a:endParaRPr/>
          </a:p>
        </p:txBody>
      </p:sp>
      <p:pic>
        <p:nvPicPr>
          <p:cNvPr descr="acems-logo-design-girling-design1.jpg" id="186" name="Google Shape;186;p25"/>
          <p:cNvPicPr preferRelativeResize="0"/>
          <p:nvPr/>
        </p:nvPicPr>
        <p:blipFill>
          <a:blip r:embed="rId3">
            <a:alphaModFix/>
          </a:blip>
          <a:stretch>
            <a:fillRect/>
          </a:stretch>
        </p:blipFill>
        <p:spPr>
          <a:xfrm>
            <a:off x="7567650" y="4347450"/>
            <a:ext cx="1576350" cy="796050"/>
          </a:xfrm>
          <a:prstGeom prst="rect">
            <a:avLst/>
          </a:prstGeom>
          <a:noFill/>
          <a:ln>
            <a:noFill/>
          </a:ln>
        </p:spPr>
      </p:pic>
      <p:sp>
        <p:nvSpPr>
          <p:cNvPr id="187" name="Google Shape;187;p25"/>
          <p:cNvSpPr txBox="1"/>
          <p:nvPr/>
        </p:nvSpPr>
        <p:spPr>
          <a:xfrm>
            <a:off x="4680825" y="1682100"/>
            <a:ext cx="4306200" cy="1674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GB">
                <a:solidFill>
                  <a:srgbClr val="4A86E8"/>
                </a:solidFill>
              </a:rPr>
              <a:t>QUESTIONS AND ENQUIRIES</a:t>
            </a:r>
            <a:endParaRPr>
              <a:solidFill>
                <a:schemeClr val="dk2"/>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2"/>
              </a:solidFill>
            </a:endParaRPr>
          </a:p>
          <a:p>
            <a:pPr indent="-311150" lvl="0" marL="457200" rtl="0">
              <a:lnSpc>
                <a:spcPct val="115000"/>
              </a:lnSpc>
              <a:spcBef>
                <a:spcPts val="0"/>
              </a:spcBef>
              <a:spcAft>
                <a:spcPts val="0"/>
              </a:spcAft>
              <a:buClr>
                <a:schemeClr val="dk2"/>
              </a:buClr>
              <a:buSzPts val="1300"/>
              <a:buChar char="-"/>
            </a:pPr>
            <a:r>
              <a:rPr lang="en-GB" sz="1300" u="sng">
                <a:solidFill>
                  <a:schemeClr val="hlink"/>
                </a:solidFill>
                <a:hlinkClick r:id="rId4"/>
              </a:rPr>
              <a:t>info@acems.org.au</a:t>
            </a:r>
            <a:r>
              <a:rPr lang="en-GB" sz="1300">
                <a:solidFill>
                  <a:schemeClr val="dk2"/>
                </a:solidFill>
              </a:rPr>
              <a:t> </a:t>
            </a:r>
            <a:endParaRPr sz="1300">
              <a:solidFill>
                <a:schemeClr val="dk2"/>
              </a:solidFill>
            </a:endParaRPr>
          </a:p>
          <a:p>
            <a:pPr indent="0" lvl="0" marL="0">
              <a:spcBef>
                <a:spcPts val="1600"/>
              </a:spcBef>
              <a:spcAft>
                <a:spcPts val="0"/>
              </a:spcAft>
              <a:buNone/>
            </a:pPr>
            <a:r>
              <a:t/>
            </a:r>
            <a:endParaRPr/>
          </a:p>
        </p:txBody>
      </p:sp>
      <p:sp>
        <p:nvSpPr>
          <p:cNvPr id="188" name="Google Shape;188;p25"/>
          <p:cNvSpPr txBox="1"/>
          <p:nvPr/>
        </p:nvSpPr>
        <p:spPr>
          <a:xfrm>
            <a:off x="291575" y="1682100"/>
            <a:ext cx="4306200" cy="2392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a:solidFill>
                  <a:srgbClr val="4A86E8"/>
                </a:solidFill>
              </a:rPr>
              <a:t>NODE CONTACTS</a:t>
            </a:r>
            <a:endParaRPr b="1">
              <a:solidFill>
                <a:srgbClr val="4A86E8"/>
              </a:solidFill>
            </a:endParaRPr>
          </a:p>
          <a:p>
            <a:pPr indent="0" lvl="0" marL="0" rtl="0">
              <a:lnSpc>
                <a:spcPct val="115000"/>
              </a:lnSpc>
              <a:spcBef>
                <a:spcPts val="0"/>
              </a:spcBef>
              <a:spcAft>
                <a:spcPts val="0"/>
              </a:spcAft>
              <a:buNone/>
            </a:pPr>
            <a:r>
              <a:t/>
            </a:r>
            <a:endParaRPr b="1">
              <a:solidFill>
                <a:srgbClr val="4A86E8"/>
              </a:solidFill>
            </a:endParaRPr>
          </a:p>
          <a:p>
            <a:pPr indent="-228600" lvl="0" marL="685800" rtl="0">
              <a:lnSpc>
                <a:spcPct val="115000"/>
              </a:lnSpc>
              <a:spcBef>
                <a:spcPts val="0"/>
              </a:spcBef>
              <a:spcAft>
                <a:spcPts val="0"/>
              </a:spcAft>
              <a:buClr>
                <a:schemeClr val="dk1"/>
              </a:buClr>
              <a:buSzPts val="1100"/>
              <a:buFont typeface="Arial"/>
              <a:buNone/>
            </a:pPr>
            <a:r>
              <a:rPr b="1" lang="en-GB" sz="1100">
                <a:solidFill>
                  <a:srgbClr val="666666"/>
                </a:solidFill>
              </a:rPr>
              <a:t>QUT</a:t>
            </a:r>
            <a:r>
              <a:rPr lang="en-GB" sz="1100">
                <a:solidFill>
                  <a:srgbClr val="666666"/>
                </a:solidFill>
              </a:rPr>
              <a:t>: Kerrie Mengersen (k.mengersen@qut.edu.au)</a:t>
            </a:r>
            <a:endParaRPr sz="1100">
              <a:solidFill>
                <a:srgbClr val="666666"/>
              </a:solidFill>
            </a:endParaRPr>
          </a:p>
          <a:p>
            <a:pPr indent="-228600" lvl="0" marL="685800" rtl="0">
              <a:lnSpc>
                <a:spcPct val="115000"/>
              </a:lnSpc>
              <a:spcBef>
                <a:spcPts val="0"/>
              </a:spcBef>
              <a:spcAft>
                <a:spcPts val="0"/>
              </a:spcAft>
              <a:buNone/>
            </a:pPr>
            <a:r>
              <a:t/>
            </a:r>
            <a:endParaRPr b="1" sz="1100">
              <a:solidFill>
                <a:srgbClr val="666666"/>
              </a:solidFill>
            </a:endParaRPr>
          </a:p>
          <a:p>
            <a:pPr indent="-228600" lvl="0" marL="685800" rtl="0">
              <a:lnSpc>
                <a:spcPct val="115000"/>
              </a:lnSpc>
              <a:spcBef>
                <a:spcPts val="0"/>
              </a:spcBef>
              <a:spcAft>
                <a:spcPts val="0"/>
              </a:spcAft>
              <a:buClr>
                <a:schemeClr val="dk1"/>
              </a:buClr>
              <a:buSzPts val="1100"/>
              <a:buFont typeface="Arial"/>
              <a:buNone/>
            </a:pPr>
            <a:r>
              <a:rPr b="1" lang="en-GB" sz="1100">
                <a:solidFill>
                  <a:srgbClr val="666666"/>
                </a:solidFill>
              </a:rPr>
              <a:t>UoM</a:t>
            </a:r>
            <a:r>
              <a:rPr lang="en-GB" sz="1100">
                <a:solidFill>
                  <a:srgbClr val="666666"/>
                </a:solidFill>
              </a:rPr>
              <a:t>: Peter Forrester (pjforr@unimelb.edu.au)</a:t>
            </a:r>
            <a:endParaRPr sz="1100">
              <a:solidFill>
                <a:srgbClr val="666666"/>
              </a:solidFill>
            </a:endParaRPr>
          </a:p>
          <a:p>
            <a:pPr indent="-228600" lvl="0" marL="685800" rtl="0">
              <a:lnSpc>
                <a:spcPct val="115000"/>
              </a:lnSpc>
              <a:spcBef>
                <a:spcPts val="0"/>
              </a:spcBef>
              <a:spcAft>
                <a:spcPts val="0"/>
              </a:spcAft>
              <a:buNone/>
            </a:pPr>
            <a:r>
              <a:t/>
            </a:r>
            <a:endParaRPr b="1" sz="1100">
              <a:solidFill>
                <a:srgbClr val="666666"/>
              </a:solidFill>
            </a:endParaRPr>
          </a:p>
          <a:p>
            <a:pPr indent="-228600" lvl="0" marL="685800" rtl="0">
              <a:lnSpc>
                <a:spcPct val="115000"/>
              </a:lnSpc>
              <a:spcBef>
                <a:spcPts val="0"/>
              </a:spcBef>
              <a:spcAft>
                <a:spcPts val="0"/>
              </a:spcAft>
              <a:buClr>
                <a:schemeClr val="dk1"/>
              </a:buClr>
              <a:buSzPts val="1100"/>
              <a:buFont typeface="Arial"/>
              <a:buNone/>
            </a:pPr>
            <a:r>
              <a:rPr b="1" lang="en-GB" sz="1100">
                <a:solidFill>
                  <a:srgbClr val="666666"/>
                </a:solidFill>
              </a:rPr>
              <a:t>UoA</a:t>
            </a:r>
            <a:r>
              <a:rPr lang="en-GB" sz="1100">
                <a:solidFill>
                  <a:srgbClr val="666666"/>
                </a:solidFill>
              </a:rPr>
              <a:t>: Nigel Bean (nigel.bean@adelaide.edu.au)</a:t>
            </a:r>
            <a:endParaRPr sz="1100">
              <a:solidFill>
                <a:srgbClr val="666666"/>
              </a:solidFill>
            </a:endParaRPr>
          </a:p>
          <a:p>
            <a:pPr indent="-228600" lvl="0" marL="685800" rtl="0">
              <a:lnSpc>
                <a:spcPct val="115000"/>
              </a:lnSpc>
              <a:spcBef>
                <a:spcPts val="0"/>
              </a:spcBef>
              <a:spcAft>
                <a:spcPts val="0"/>
              </a:spcAft>
              <a:buNone/>
            </a:pPr>
            <a:r>
              <a:t/>
            </a:r>
            <a:endParaRPr b="1" sz="1100">
              <a:solidFill>
                <a:srgbClr val="666666"/>
              </a:solidFill>
            </a:endParaRPr>
          </a:p>
          <a:p>
            <a:pPr indent="-228600" lvl="0" marL="685800" rtl="0">
              <a:lnSpc>
                <a:spcPct val="115000"/>
              </a:lnSpc>
              <a:spcBef>
                <a:spcPts val="0"/>
              </a:spcBef>
              <a:spcAft>
                <a:spcPts val="0"/>
              </a:spcAft>
              <a:buClr>
                <a:schemeClr val="dk1"/>
              </a:buClr>
              <a:buSzPts val="1100"/>
              <a:buFont typeface="Arial"/>
              <a:buNone/>
            </a:pPr>
            <a:r>
              <a:rPr b="1" lang="en-GB" sz="1100">
                <a:solidFill>
                  <a:srgbClr val="666666"/>
                </a:solidFill>
              </a:rPr>
              <a:t>UQ</a:t>
            </a:r>
            <a:r>
              <a:rPr lang="en-GB" sz="1100">
                <a:solidFill>
                  <a:srgbClr val="666666"/>
                </a:solidFill>
              </a:rPr>
              <a:t>: Phil Pollett (pkp@maths.uq.edu.au)</a:t>
            </a:r>
            <a:endParaRPr sz="1100">
              <a:solidFill>
                <a:srgbClr val="666666"/>
              </a:solidFill>
            </a:endParaRPr>
          </a:p>
          <a:p>
            <a:pPr indent="-228600" lvl="0" marL="685800" rtl="0">
              <a:lnSpc>
                <a:spcPct val="115000"/>
              </a:lnSpc>
              <a:spcBef>
                <a:spcPts val="0"/>
              </a:spcBef>
              <a:spcAft>
                <a:spcPts val="0"/>
              </a:spcAft>
              <a:buNone/>
            </a:pPr>
            <a:r>
              <a:t/>
            </a:r>
            <a:endParaRPr b="1" sz="1100">
              <a:solidFill>
                <a:srgbClr val="666666"/>
              </a:solidFill>
            </a:endParaRPr>
          </a:p>
          <a:p>
            <a:pPr indent="-228600" lvl="0" marL="685800" rtl="0">
              <a:lnSpc>
                <a:spcPct val="115000"/>
              </a:lnSpc>
              <a:spcBef>
                <a:spcPts val="0"/>
              </a:spcBef>
              <a:spcAft>
                <a:spcPts val="0"/>
              </a:spcAft>
              <a:buClr>
                <a:schemeClr val="dk1"/>
              </a:buClr>
              <a:buSzPts val="1100"/>
              <a:buFont typeface="Arial"/>
              <a:buNone/>
            </a:pPr>
            <a:r>
              <a:rPr b="1" lang="en-GB" sz="1100">
                <a:solidFill>
                  <a:srgbClr val="666666"/>
                </a:solidFill>
              </a:rPr>
              <a:t>UTS</a:t>
            </a:r>
            <a:r>
              <a:rPr lang="en-GB" sz="1100">
                <a:solidFill>
                  <a:srgbClr val="666666"/>
                </a:solidFill>
              </a:rPr>
              <a:t>: Louise Ryan (Louise.M.Ryan@uts.edu.au)</a:t>
            </a:r>
            <a:endParaRPr sz="1100">
              <a:solidFill>
                <a:srgbClr val="666666"/>
              </a:solidFill>
            </a:endParaRPr>
          </a:p>
          <a:p>
            <a:pPr indent="-228600" lvl="0" marL="685800" rtl="0">
              <a:lnSpc>
                <a:spcPct val="115000"/>
              </a:lnSpc>
              <a:spcBef>
                <a:spcPts val="0"/>
              </a:spcBef>
              <a:spcAft>
                <a:spcPts val="0"/>
              </a:spcAft>
              <a:buNone/>
            </a:pPr>
            <a:r>
              <a:t/>
            </a:r>
            <a:endParaRPr b="1" sz="1100">
              <a:solidFill>
                <a:srgbClr val="666666"/>
              </a:solidFill>
            </a:endParaRPr>
          </a:p>
          <a:p>
            <a:pPr indent="-228600" lvl="0" marL="685800" rtl="0">
              <a:lnSpc>
                <a:spcPct val="115000"/>
              </a:lnSpc>
              <a:spcBef>
                <a:spcPts val="0"/>
              </a:spcBef>
              <a:spcAft>
                <a:spcPts val="0"/>
              </a:spcAft>
              <a:buClr>
                <a:schemeClr val="dk1"/>
              </a:buClr>
              <a:buSzPts val="1100"/>
              <a:buFont typeface="Arial"/>
              <a:buNone/>
            </a:pPr>
            <a:r>
              <a:rPr b="1" lang="en-GB" sz="1100">
                <a:solidFill>
                  <a:srgbClr val="666666"/>
                </a:solidFill>
              </a:rPr>
              <a:t>UNSW</a:t>
            </a:r>
            <a:r>
              <a:rPr lang="en-GB" sz="1100">
                <a:solidFill>
                  <a:srgbClr val="666666"/>
                </a:solidFill>
              </a:rPr>
              <a:t>: Robert Kohn (r.kohn@unsw.edu.au)</a:t>
            </a:r>
            <a:endParaRPr sz="1100">
              <a:solidFill>
                <a:srgbClr val="666666"/>
              </a:solidFill>
            </a:endParaRPr>
          </a:p>
          <a:p>
            <a:pPr indent="0" lvl="0" marL="0">
              <a:spcBef>
                <a:spcPts val="0"/>
              </a:spcBef>
              <a:spcAft>
                <a:spcPts val="0"/>
              </a:spcAft>
              <a:buNone/>
            </a:pPr>
            <a:r>
              <a:t/>
            </a: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descr="acems-logo-with-text-150.png" id="60" name="Google Shape;60;p14"/>
          <p:cNvPicPr preferRelativeResize="0"/>
          <p:nvPr/>
        </p:nvPicPr>
        <p:blipFill>
          <a:blip r:embed="rId3">
            <a:alphaModFix/>
          </a:blip>
          <a:stretch>
            <a:fillRect/>
          </a:stretch>
        </p:blipFill>
        <p:spPr>
          <a:xfrm>
            <a:off x="1444713" y="1883125"/>
            <a:ext cx="6254574" cy="2554674"/>
          </a:xfrm>
          <a:prstGeom prst="rect">
            <a:avLst/>
          </a:prstGeom>
          <a:noFill/>
          <a:ln>
            <a:noFill/>
          </a:ln>
        </p:spPr>
      </p:pic>
      <p:sp>
        <p:nvSpPr>
          <p:cNvPr id="61" name="Google Shape;61;p14"/>
          <p:cNvSpPr txBox="1"/>
          <p:nvPr>
            <p:ph idx="4294967295" type="title"/>
          </p:nvPr>
        </p:nvSpPr>
        <p:spPr>
          <a:xfrm>
            <a:off x="959000" y="440425"/>
            <a:ext cx="7417500" cy="12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Industry Collaboration Support Scheme</a:t>
            </a:r>
            <a:endParaRPr/>
          </a:p>
          <a:p>
            <a:pPr indent="0" lvl="0" marL="0" rtl="0" algn="ctr">
              <a:spcBef>
                <a:spcPts val="0"/>
              </a:spcBef>
              <a:spcAft>
                <a:spcPts val="0"/>
              </a:spcAft>
              <a:buNone/>
            </a:pPr>
            <a:r>
              <a:rPr lang="en-GB"/>
              <a:t>ICSS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788575" y="253875"/>
            <a:ext cx="3283500" cy="476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800">
                <a:solidFill>
                  <a:schemeClr val="dk1"/>
                </a:solidFill>
              </a:rPr>
              <a:t>Industry Affiliate Member</a:t>
            </a:r>
            <a:endParaRPr sz="1800">
              <a:solidFill>
                <a:schemeClr val="dk1"/>
              </a:solidFill>
            </a:endParaRPr>
          </a:p>
          <a:p>
            <a:pPr indent="0" lvl="0" marL="0" rtl="0" algn="l">
              <a:lnSpc>
                <a:spcPct val="100000"/>
              </a:lnSpc>
              <a:spcBef>
                <a:spcPts val="1600"/>
              </a:spcBef>
              <a:spcAft>
                <a:spcPts val="0"/>
              </a:spcAft>
              <a:buNone/>
            </a:pPr>
            <a:r>
              <a:t/>
            </a:r>
            <a:endParaRPr sz="1800"/>
          </a:p>
          <a:p>
            <a:pPr indent="0" lvl="0" marL="0" rtl="0">
              <a:spcBef>
                <a:spcPts val="1600"/>
              </a:spcBef>
              <a:spcAft>
                <a:spcPts val="1600"/>
              </a:spcAft>
              <a:buNone/>
            </a:pPr>
            <a:r>
              <a:t/>
            </a:r>
            <a:endParaRPr sz="1800"/>
          </a:p>
        </p:txBody>
      </p:sp>
      <p:cxnSp>
        <p:nvCxnSpPr>
          <p:cNvPr id="67" name="Google Shape;67;p15"/>
          <p:cNvCxnSpPr/>
          <p:nvPr/>
        </p:nvCxnSpPr>
        <p:spPr>
          <a:xfrm flipH="1">
            <a:off x="4663075" y="1535125"/>
            <a:ext cx="19500" cy="2892000"/>
          </a:xfrm>
          <a:prstGeom prst="straightConnector1">
            <a:avLst/>
          </a:prstGeom>
          <a:noFill/>
          <a:ln cap="flat" cmpd="sng" w="38100">
            <a:solidFill>
              <a:schemeClr val="dk2"/>
            </a:solidFill>
            <a:prstDash val="solid"/>
            <a:round/>
            <a:headEnd len="med" w="med" type="none"/>
            <a:tailEnd len="med" w="med" type="none"/>
          </a:ln>
        </p:spPr>
      </p:cxnSp>
      <p:pic>
        <p:nvPicPr>
          <p:cNvPr descr="ABS Logo.png" id="68" name="Google Shape;68;p15"/>
          <p:cNvPicPr preferRelativeResize="0"/>
          <p:nvPr/>
        </p:nvPicPr>
        <p:blipFill>
          <a:blip r:embed="rId3">
            <a:alphaModFix/>
          </a:blip>
          <a:stretch>
            <a:fillRect/>
          </a:stretch>
        </p:blipFill>
        <p:spPr>
          <a:xfrm>
            <a:off x="5245275" y="1210850"/>
            <a:ext cx="992000" cy="873546"/>
          </a:xfrm>
          <a:prstGeom prst="rect">
            <a:avLst/>
          </a:prstGeom>
          <a:noFill/>
          <a:ln>
            <a:noFill/>
          </a:ln>
        </p:spPr>
      </p:pic>
      <p:pic>
        <p:nvPicPr>
          <p:cNvPr id="69" name="Google Shape;69;p15"/>
          <p:cNvPicPr preferRelativeResize="0"/>
          <p:nvPr/>
        </p:nvPicPr>
        <p:blipFill>
          <a:blip r:embed="rId4">
            <a:alphaModFix/>
          </a:blip>
          <a:stretch>
            <a:fillRect/>
          </a:stretch>
        </p:blipFill>
        <p:spPr>
          <a:xfrm>
            <a:off x="517150" y="1251528"/>
            <a:ext cx="1235124" cy="627200"/>
          </a:xfrm>
          <a:prstGeom prst="rect">
            <a:avLst/>
          </a:prstGeom>
          <a:noFill/>
          <a:ln>
            <a:noFill/>
          </a:ln>
        </p:spPr>
      </p:pic>
      <p:pic>
        <p:nvPicPr>
          <p:cNvPr id="70" name="Google Shape;70;p15"/>
          <p:cNvPicPr preferRelativeResize="0"/>
          <p:nvPr/>
        </p:nvPicPr>
        <p:blipFill rotWithShape="1">
          <a:blip r:embed="rId5">
            <a:alphaModFix/>
          </a:blip>
          <a:srcRect b="0" l="10230" r="-10229" t="0"/>
          <a:stretch/>
        </p:blipFill>
        <p:spPr>
          <a:xfrm>
            <a:off x="365050" y="3553725"/>
            <a:ext cx="2093670" cy="779675"/>
          </a:xfrm>
          <a:prstGeom prst="rect">
            <a:avLst/>
          </a:prstGeom>
          <a:noFill/>
          <a:ln>
            <a:noFill/>
          </a:ln>
        </p:spPr>
      </p:pic>
      <p:pic>
        <p:nvPicPr>
          <p:cNvPr id="71" name="Google Shape;71;p15"/>
          <p:cNvPicPr preferRelativeResize="0"/>
          <p:nvPr/>
        </p:nvPicPr>
        <p:blipFill>
          <a:blip r:embed="rId6">
            <a:alphaModFix/>
          </a:blip>
          <a:stretch>
            <a:fillRect/>
          </a:stretch>
        </p:blipFill>
        <p:spPr>
          <a:xfrm>
            <a:off x="517150" y="2288025"/>
            <a:ext cx="1235125" cy="856400"/>
          </a:xfrm>
          <a:prstGeom prst="rect">
            <a:avLst/>
          </a:prstGeom>
          <a:noFill/>
          <a:ln>
            <a:noFill/>
          </a:ln>
        </p:spPr>
      </p:pic>
      <p:pic>
        <p:nvPicPr>
          <p:cNvPr id="72" name="Google Shape;72;p15"/>
          <p:cNvPicPr preferRelativeResize="0"/>
          <p:nvPr/>
        </p:nvPicPr>
        <p:blipFill>
          <a:blip r:embed="rId7">
            <a:alphaModFix/>
          </a:blip>
          <a:stretch>
            <a:fillRect/>
          </a:stretch>
        </p:blipFill>
        <p:spPr>
          <a:xfrm>
            <a:off x="2246650" y="1032724"/>
            <a:ext cx="1664849" cy="819400"/>
          </a:xfrm>
          <a:prstGeom prst="rect">
            <a:avLst/>
          </a:prstGeom>
          <a:noFill/>
          <a:ln>
            <a:noFill/>
          </a:ln>
        </p:spPr>
      </p:pic>
      <p:pic>
        <p:nvPicPr>
          <p:cNvPr id="73" name="Google Shape;73;p15"/>
          <p:cNvPicPr preferRelativeResize="0"/>
          <p:nvPr/>
        </p:nvPicPr>
        <p:blipFill>
          <a:blip r:embed="rId8">
            <a:alphaModFix/>
          </a:blip>
          <a:stretch>
            <a:fillRect/>
          </a:stretch>
        </p:blipFill>
        <p:spPr>
          <a:xfrm>
            <a:off x="2572350" y="3012839"/>
            <a:ext cx="1609464" cy="698783"/>
          </a:xfrm>
          <a:prstGeom prst="rect">
            <a:avLst/>
          </a:prstGeom>
          <a:noFill/>
          <a:ln>
            <a:noFill/>
          </a:ln>
        </p:spPr>
      </p:pic>
      <p:pic>
        <p:nvPicPr>
          <p:cNvPr id="74" name="Google Shape;74;p15"/>
          <p:cNvPicPr preferRelativeResize="0"/>
          <p:nvPr/>
        </p:nvPicPr>
        <p:blipFill>
          <a:blip r:embed="rId9">
            <a:alphaModFix/>
          </a:blip>
          <a:stretch>
            <a:fillRect/>
          </a:stretch>
        </p:blipFill>
        <p:spPr>
          <a:xfrm>
            <a:off x="2418700" y="1945673"/>
            <a:ext cx="1492796" cy="856375"/>
          </a:xfrm>
          <a:prstGeom prst="rect">
            <a:avLst/>
          </a:prstGeom>
          <a:noFill/>
          <a:ln>
            <a:noFill/>
          </a:ln>
        </p:spPr>
      </p:pic>
      <p:pic>
        <p:nvPicPr>
          <p:cNvPr descr="DST Crest 2016 - Stacked - Black[1].jpg" id="75" name="Google Shape;75;p15"/>
          <p:cNvPicPr preferRelativeResize="0"/>
          <p:nvPr/>
        </p:nvPicPr>
        <p:blipFill>
          <a:blip r:embed="rId10">
            <a:alphaModFix/>
          </a:blip>
          <a:stretch>
            <a:fillRect/>
          </a:stretch>
        </p:blipFill>
        <p:spPr>
          <a:xfrm>
            <a:off x="2669100" y="4017751"/>
            <a:ext cx="991997" cy="779675"/>
          </a:xfrm>
          <a:prstGeom prst="rect">
            <a:avLst/>
          </a:prstGeom>
          <a:noFill/>
          <a:ln>
            <a:noFill/>
          </a:ln>
        </p:spPr>
      </p:pic>
      <p:sp>
        <p:nvSpPr>
          <p:cNvPr id="76" name="Google Shape;76;p15"/>
          <p:cNvSpPr txBox="1"/>
          <p:nvPr>
            <p:ph idx="1" type="body"/>
          </p:nvPr>
        </p:nvSpPr>
        <p:spPr>
          <a:xfrm>
            <a:off x="5330800" y="253875"/>
            <a:ext cx="3283500" cy="476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1800">
                <a:solidFill>
                  <a:schemeClr val="dk1"/>
                </a:solidFill>
              </a:rPr>
              <a:t>Partner</a:t>
            </a:r>
            <a:r>
              <a:rPr b="1" lang="en-GB" sz="1800"/>
              <a:t> </a:t>
            </a:r>
            <a:r>
              <a:rPr lang="en-GB" sz="1800">
                <a:solidFill>
                  <a:schemeClr val="dk1"/>
                </a:solidFill>
              </a:rPr>
              <a:t>Organisations</a:t>
            </a:r>
            <a:endParaRPr b="1" sz="1800"/>
          </a:p>
          <a:p>
            <a:pPr indent="0" lvl="0" marL="0" rtl="0" algn="l">
              <a:lnSpc>
                <a:spcPct val="100000"/>
              </a:lnSpc>
              <a:spcBef>
                <a:spcPts val="1600"/>
              </a:spcBef>
              <a:spcAft>
                <a:spcPts val="0"/>
              </a:spcAft>
              <a:buNone/>
            </a:pPr>
            <a:r>
              <a:t/>
            </a:r>
            <a:endParaRPr sz="1800"/>
          </a:p>
          <a:p>
            <a:pPr indent="0" lvl="0" marL="0" rtl="0">
              <a:spcBef>
                <a:spcPts val="1600"/>
              </a:spcBef>
              <a:spcAft>
                <a:spcPts val="1600"/>
              </a:spcAft>
              <a:buNone/>
            </a:pPr>
            <a:r>
              <a:t/>
            </a:r>
            <a:endParaRPr sz="1800"/>
          </a:p>
        </p:txBody>
      </p:sp>
      <p:pic>
        <p:nvPicPr>
          <p:cNvPr id="77" name="Google Shape;77;p15"/>
          <p:cNvPicPr preferRelativeResize="0"/>
          <p:nvPr/>
        </p:nvPicPr>
        <p:blipFill>
          <a:blip r:embed="rId11">
            <a:alphaModFix/>
          </a:blip>
          <a:stretch>
            <a:fillRect/>
          </a:stretch>
        </p:blipFill>
        <p:spPr>
          <a:xfrm>
            <a:off x="7412800" y="1176825"/>
            <a:ext cx="1363574" cy="873550"/>
          </a:xfrm>
          <a:prstGeom prst="rect">
            <a:avLst/>
          </a:prstGeom>
          <a:noFill/>
          <a:ln>
            <a:noFill/>
          </a:ln>
        </p:spPr>
      </p:pic>
      <p:pic>
        <p:nvPicPr>
          <p:cNvPr id="78" name="Google Shape;78;p15"/>
          <p:cNvPicPr preferRelativeResize="0"/>
          <p:nvPr/>
        </p:nvPicPr>
        <p:blipFill>
          <a:blip r:embed="rId12">
            <a:alphaModFix/>
          </a:blip>
          <a:stretch>
            <a:fillRect/>
          </a:stretch>
        </p:blipFill>
        <p:spPr>
          <a:xfrm>
            <a:off x="5376387" y="2922500"/>
            <a:ext cx="1095227" cy="1095250"/>
          </a:xfrm>
          <a:prstGeom prst="rect">
            <a:avLst/>
          </a:prstGeom>
          <a:noFill/>
          <a:ln>
            <a:noFill/>
          </a:ln>
        </p:spPr>
      </p:pic>
      <p:pic>
        <p:nvPicPr>
          <p:cNvPr id="79" name="Google Shape;79;p15"/>
          <p:cNvPicPr preferRelativeResize="0"/>
          <p:nvPr/>
        </p:nvPicPr>
        <p:blipFill>
          <a:blip r:embed="rId13">
            <a:alphaModFix/>
          </a:blip>
          <a:stretch>
            <a:fillRect/>
          </a:stretch>
        </p:blipFill>
        <p:spPr>
          <a:xfrm>
            <a:off x="7272225" y="2073925"/>
            <a:ext cx="1533133" cy="995650"/>
          </a:xfrm>
          <a:prstGeom prst="rect">
            <a:avLst/>
          </a:prstGeom>
          <a:noFill/>
          <a:ln>
            <a:noFill/>
          </a:ln>
        </p:spPr>
      </p:pic>
      <p:pic>
        <p:nvPicPr>
          <p:cNvPr id="80" name="Google Shape;80;p15"/>
          <p:cNvPicPr preferRelativeResize="0"/>
          <p:nvPr/>
        </p:nvPicPr>
        <p:blipFill>
          <a:blip r:embed="rId14">
            <a:alphaModFix/>
          </a:blip>
          <a:stretch>
            <a:fillRect/>
          </a:stretch>
        </p:blipFill>
        <p:spPr>
          <a:xfrm>
            <a:off x="5805175" y="4125300"/>
            <a:ext cx="1821650" cy="511275"/>
          </a:xfrm>
          <a:prstGeom prst="rect">
            <a:avLst/>
          </a:prstGeom>
          <a:noFill/>
          <a:ln>
            <a:noFill/>
          </a:ln>
        </p:spPr>
      </p:pic>
      <p:pic>
        <p:nvPicPr>
          <p:cNvPr id="81" name="Google Shape;81;p15"/>
          <p:cNvPicPr preferRelativeResize="0"/>
          <p:nvPr/>
        </p:nvPicPr>
        <p:blipFill>
          <a:blip r:embed="rId15">
            <a:alphaModFix/>
          </a:blip>
          <a:stretch>
            <a:fillRect/>
          </a:stretch>
        </p:blipFill>
        <p:spPr>
          <a:xfrm>
            <a:off x="7028299" y="3306000"/>
            <a:ext cx="1949777" cy="511275"/>
          </a:xfrm>
          <a:prstGeom prst="rect">
            <a:avLst/>
          </a:prstGeom>
          <a:noFill/>
          <a:ln>
            <a:noFill/>
          </a:ln>
        </p:spPr>
      </p:pic>
      <p:pic>
        <p:nvPicPr>
          <p:cNvPr id="82" name="Google Shape;82;p15"/>
          <p:cNvPicPr preferRelativeResize="0"/>
          <p:nvPr/>
        </p:nvPicPr>
        <p:blipFill>
          <a:blip r:embed="rId16">
            <a:alphaModFix/>
          </a:blip>
          <a:stretch>
            <a:fillRect/>
          </a:stretch>
        </p:blipFill>
        <p:spPr>
          <a:xfrm>
            <a:off x="4867275" y="2371075"/>
            <a:ext cx="1949775" cy="4438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grpSp>
        <p:nvGrpSpPr>
          <p:cNvPr id="87" name="Google Shape;87;p16"/>
          <p:cNvGrpSpPr/>
          <p:nvPr/>
        </p:nvGrpSpPr>
        <p:grpSpPr>
          <a:xfrm>
            <a:off x="1087525" y="1574025"/>
            <a:ext cx="1834900" cy="2315200"/>
            <a:chOff x="1083025" y="1574025"/>
            <a:chExt cx="1834900" cy="2315200"/>
          </a:xfrm>
        </p:grpSpPr>
        <p:sp>
          <p:nvSpPr>
            <p:cNvPr id="88" name="Google Shape;88;p1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1600"/>
                </a:spcAft>
                <a:buNone/>
              </a:pPr>
              <a:r>
                <a:rPr lang="en-GB" sz="800">
                  <a:solidFill>
                    <a:srgbClr val="0C58D3"/>
                  </a:solidFill>
                  <a:latin typeface="Roboto"/>
                  <a:ea typeface="Roboto"/>
                  <a:cs typeface="Roboto"/>
                  <a:sym typeface="Roboto"/>
                </a:rPr>
                <a:t>Phase 1</a:t>
              </a:r>
              <a:endParaRPr sz="800">
                <a:solidFill>
                  <a:srgbClr val="0C58D3"/>
                </a:solidFill>
                <a:latin typeface="Roboto"/>
                <a:ea typeface="Roboto"/>
                <a:cs typeface="Roboto"/>
                <a:sym typeface="Roboto"/>
              </a:endParaRPr>
            </a:p>
          </p:txBody>
        </p:sp>
        <p:sp>
          <p:nvSpPr>
            <p:cNvPr id="89" name="Google Shape;89;p16"/>
            <p:cNvSpPr txBox="1"/>
            <p:nvPr/>
          </p:nvSpPr>
          <p:spPr>
            <a:xfrm>
              <a:off x="1235825" y="2695025"/>
              <a:ext cx="1505100" cy="446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GB" sz="1000">
                  <a:solidFill>
                    <a:srgbClr val="0C58D3"/>
                  </a:solidFill>
                  <a:latin typeface="Roboto"/>
                  <a:ea typeface="Roboto"/>
                  <a:cs typeface="Roboto"/>
                  <a:sym typeface="Roboto"/>
                </a:rPr>
                <a:t>Establish Project</a:t>
              </a:r>
              <a:endParaRPr b="1" sz="1000">
                <a:solidFill>
                  <a:srgbClr val="0C58D3"/>
                </a:solidFill>
                <a:latin typeface="Roboto"/>
                <a:ea typeface="Roboto"/>
                <a:cs typeface="Roboto"/>
                <a:sym typeface="Roboto"/>
              </a:endParaRPr>
            </a:p>
          </p:txBody>
        </p:sp>
        <p:sp>
          <p:nvSpPr>
            <p:cNvPr id="90" name="Google Shape;90;p1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800">
                  <a:solidFill>
                    <a:srgbClr val="0C58D3"/>
                  </a:solidFill>
                  <a:latin typeface="Roboto"/>
                  <a:ea typeface="Roboto"/>
                  <a:cs typeface="Roboto"/>
                  <a:sym typeface="Roboto"/>
                </a:rPr>
                <a:t>Find an industry partner to work with (ICSS only) and establish your research goals. Develop your budget and write your impact statement. Seek approval from your node.</a:t>
              </a:r>
              <a:endParaRPr sz="800">
                <a:solidFill>
                  <a:srgbClr val="0C58D3"/>
                </a:solidFill>
                <a:latin typeface="Roboto"/>
                <a:ea typeface="Roboto"/>
                <a:cs typeface="Roboto"/>
                <a:sym typeface="Roboto"/>
              </a:endParaRPr>
            </a:p>
            <a:p>
              <a:pPr indent="0" lvl="0" marL="0">
                <a:lnSpc>
                  <a:spcPct val="115000"/>
                </a:lnSpc>
                <a:spcBef>
                  <a:spcPts val="1600"/>
                </a:spcBef>
                <a:spcAft>
                  <a:spcPts val="1600"/>
                </a:spcAft>
                <a:buNone/>
              </a:pPr>
              <a:r>
                <a:t/>
              </a:r>
              <a:endParaRPr sz="800">
                <a:solidFill>
                  <a:srgbClr val="0C58D3"/>
                </a:solidFill>
                <a:latin typeface="Roboto"/>
                <a:ea typeface="Roboto"/>
                <a:cs typeface="Roboto"/>
                <a:sym typeface="Roboto"/>
              </a:endParaRPr>
            </a:p>
          </p:txBody>
        </p:sp>
        <p:cxnSp>
          <p:nvCxnSpPr>
            <p:cNvPr id="91" name="Google Shape;91;p16"/>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92" name="Google Shape;92;p16"/>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GB"/>
                <a:t>  </a:t>
              </a:r>
              <a:endParaRPr/>
            </a:p>
          </p:txBody>
        </p:sp>
        <p:sp>
          <p:nvSpPr>
            <p:cNvPr id="93" name="Google Shape;93;p16"/>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4" name="Google Shape;94;p16"/>
          <p:cNvGrpSpPr/>
          <p:nvPr/>
        </p:nvGrpSpPr>
        <p:grpSpPr>
          <a:xfrm>
            <a:off x="2796474" y="1574025"/>
            <a:ext cx="1834900" cy="2304800"/>
            <a:chOff x="1083025" y="1574025"/>
            <a:chExt cx="1834900" cy="2304800"/>
          </a:xfrm>
        </p:grpSpPr>
        <p:sp>
          <p:nvSpPr>
            <p:cNvPr id="95" name="Google Shape;95;p1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1600"/>
                </a:spcAft>
                <a:buNone/>
              </a:pPr>
              <a:r>
                <a:rPr lang="en-GB" sz="800">
                  <a:solidFill>
                    <a:srgbClr val="0C58D3"/>
                  </a:solidFill>
                  <a:latin typeface="Roboto"/>
                  <a:ea typeface="Roboto"/>
                  <a:cs typeface="Roboto"/>
                  <a:sym typeface="Roboto"/>
                </a:rPr>
                <a:t>Phase 2</a:t>
              </a:r>
              <a:endParaRPr sz="800">
                <a:solidFill>
                  <a:srgbClr val="0C58D3"/>
                </a:solidFill>
                <a:latin typeface="Roboto"/>
                <a:ea typeface="Roboto"/>
                <a:cs typeface="Roboto"/>
                <a:sym typeface="Roboto"/>
              </a:endParaRPr>
            </a:p>
          </p:txBody>
        </p:sp>
        <p:sp>
          <p:nvSpPr>
            <p:cNvPr id="96" name="Google Shape;96;p1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GB" sz="1000">
                  <a:solidFill>
                    <a:srgbClr val="0C58D3"/>
                  </a:solidFill>
                  <a:latin typeface="Roboto"/>
                  <a:ea typeface="Roboto"/>
                  <a:cs typeface="Roboto"/>
                  <a:sym typeface="Roboto"/>
                </a:rPr>
                <a:t>Submit Application to Executive Committee</a:t>
              </a:r>
              <a:endParaRPr b="1" sz="1000">
                <a:solidFill>
                  <a:srgbClr val="0C58D3"/>
                </a:solidFill>
                <a:latin typeface="Roboto"/>
                <a:ea typeface="Roboto"/>
                <a:cs typeface="Roboto"/>
                <a:sym typeface="Roboto"/>
              </a:endParaRPr>
            </a:p>
          </p:txBody>
        </p:sp>
        <p:sp>
          <p:nvSpPr>
            <p:cNvPr id="97" name="Google Shape;97;p16"/>
            <p:cNvSpPr txBox="1"/>
            <p:nvPr/>
          </p:nvSpPr>
          <p:spPr>
            <a:xfrm>
              <a:off x="1227725" y="31414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GB" sz="800">
                  <a:solidFill>
                    <a:srgbClr val="0C58D3"/>
                  </a:solidFill>
                  <a:latin typeface="Roboto"/>
                  <a:ea typeface="Roboto"/>
                  <a:cs typeface="Roboto"/>
                  <a:sym typeface="Roboto"/>
                </a:rPr>
                <a:t>Send your application to the </a:t>
              </a:r>
              <a:r>
                <a:rPr lang="en-GB" sz="800" u="sng">
                  <a:solidFill>
                    <a:schemeClr val="hlink"/>
                  </a:solidFill>
                  <a:latin typeface="Roboto"/>
                  <a:ea typeface="Roboto"/>
                  <a:cs typeface="Roboto"/>
                  <a:sym typeface="Roboto"/>
                  <a:hlinkClick r:id="rId3"/>
                </a:rPr>
                <a:t>industry@acems.org.au</a:t>
              </a:r>
              <a:r>
                <a:rPr lang="en-GB" sz="800">
                  <a:solidFill>
                    <a:srgbClr val="0C58D3"/>
                  </a:solidFill>
                  <a:latin typeface="Roboto"/>
                  <a:ea typeface="Roboto"/>
                  <a:cs typeface="Roboto"/>
                  <a:sym typeface="Roboto"/>
                </a:rPr>
                <a:t> . The application will be tabled at the following EC meeting and result advised soon after</a:t>
              </a:r>
              <a:endParaRPr sz="800">
                <a:solidFill>
                  <a:srgbClr val="0C58D3"/>
                </a:solidFill>
                <a:latin typeface="Roboto"/>
                <a:ea typeface="Roboto"/>
                <a:cs typeface="Roboto"/>
                <a:sym typeface="Roboto"/>
              </a:endParaRPr>
            </a:p>
          </p:txBody>
        </p:sp>
        <p:cxnSp>
          <p:nvCxnSpPr>
            <p:cNvPr id="98" name="Google Shape;98;p16"/>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99" name="Google Shape;99;p16"/>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GB"/>
                <a:t>  </a:t>
              </a:r>
              <a:endParaRPr/>
            </a:p>
          </p:txBody>
        </p:sp>
        <p:sp>
          <p:nvSpPr>
            <p:cNvPr id="100" name="Google Shape;100;p16"/>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1" name="Google Shape;101;p16"/>
          <p:cNvGrpSpPr/>
          <p:nvPr/>
        </p:nvGrpSpPr>
        <p:grpSpPr>
          <a:xfrm>
            <a:off x="4508319" y="1573314"/>
            <a:ext cx="1834900" cy="2315200"/>
            <a:chOff x="1083025" y="1574025"/>
            <a:chExt cx="1834900" cy="2315200"/>
          </a:xfrm>
        </p:grpSpPr>
        <p:sp>
          <p:nvSpPr>
            <p:cNvPr id="102" name="Google Shape;102;p1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1600"/>
                </a:spcAft>
                <a:buNone/>
              </a:pPr>
              <a:r>
                <a:rPr lang="en-GB" sz="800">
                  <a:solidFill>
                    <a:srgbClr val="858585"/>
                  </a:solidFill>
                  <a:latin typeface="Roboto"/>
                  <a:ea typeface="Roboto"/>
                  <a:cs typeface="Roboto"/>
                  <a:sym typeface="Roboto"/>
                </a:rPr>
                <a:t>Phase 3</a:t>
              </a:r>
              <a:endParaRPr sz="800">
                <a:solidFill>
                  <a:srgbClr val="858585"/>
                </a:solidFill>
                <a:latin typeface="Roboto"/>
                <a:ea typeface="Roboto"/>
                <a:cs typeface="Roboto"/>
                <a:sym typeface="Roboto"/>
              </a:endParaRPr>
            </a:p>
          </p:txBody>
        </p:sp>
        <p:sp>
          <p:nvSpPr>
            <p:cNvPr id="103" name="Google Shape;103;p16"/>
            <p:cNvSpPr txBox="1"/>
            <p:nvPr/>
          </p:nvSpPr>
          <p:spPr>
            <a:xfrm>
              <a:off x="1248625" y="27054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GB" sz="1000">
                  <a:solidFill>
                    <a:srgbClr val="858585"/>
                  </a:solidFill>
                  <a:latin typeface="Roboto"/>
                  <a:ea typeface="Roboto"/>
                  <a:cs typeface="Roboto"/>
                  <a:sym typeface="Roboto"/>
                </a:rPr>
                <a:t>Conduct your Research Project</a:t>
              </a:r>
              <a:endParaRPr b="1" sz="1000">
                <a:solidFill>
                  <a:srgbClr val="858585"/>
                </a:solidFill>
                <a:latin typeface="Roboto"/>
                <a:ea typeface="Roboto"/>
                <a:cs typeface="Roboto"/>
                <a:sym typeface="Roboto"/>
              </a:endParaRPr>
            </a:p>
          </p:txBody>
        </p:sp>
        <p:sp>
          <p:nvSpPr>
            <p:cNvPr id="104" name="Google Shape;104;p1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GB" sz="800">
                  <a:solidFill>
                    <a:srgbClr val="858585"/>
                  </a:solidFill>
                  <a:latin typeface="Roboto"/>
                  <a:ea typeface="Roboto"/>
                  <a:cs typeface="Roboto"/>
                  <a:sym typeface="Roboto"/>
                </a:rPr>
                <a:t>Contact your node admin as to where to charge your expenses to. Carry out your project in accordance with your proposal.</a:t>
              </a:r>
              <a:endParaRPr sz="800">
                <a:solidFill>
                  <a:srgbClr val="858585"/>
                </a:solidFill>
                <a:latin typeface="Roboto"/>
                <a:ea typeface="Roboto"/>
                <a:cs typeface="Roboto"/>
                <a:sym typeface="Roboto"/>
              </a:endParaRPr>
            </a:p>
          </p:txBody>
        </p:sp>
        <p:cxnSp>
          <p:nvCxnSpPr>
            <p:cNvPr id="105" name="Google Shape;105;p16"/>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06" name="Google Shape;106;p1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GB"/>
                <a:t>  </a:t>
              </a:r>
              <a:endParaRPr/>
            </a:p>
          </p:txBody>
        </p:sp>
        <p:sp>
          <p:nvSpPr>
            <p:cNvPr id="107" name="Google Shape;107;p1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8" name="Google Shape;108;p16"/>
          <p:cNvGrpSpPr/>
          <p:nvPr/>
        </p:nvGrpSpPr>
        <p:grpSpPr>
          <a:xfrm>
            <a:off x="6221583" y="1573303"/>
            <a:ext cx="1834900" cy="2304800"/>
            <a:chOff x="1083025" y="1574025"/>
            <a:chExt cx="1834900" cy="2304800"/>
          </a:xfrm>
        </p:grpSpPr>
        <p:sp>
          <p:nvSpPr>
            <p:cNvPr id="109" name="Google Shape;109;p1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1600"/>
                </a:spcAft>
                <a:buNone/>
              </a:pPr>
              <a:r>
                <a:rPr lang="en-GB" sz="800">
                  <a:solidFill>
                    <a:srgbClr val="858585"/>
                  </a:solidFill>
                  <a:latin typeface="Roboto"/>
                  <a:ea typeface="Roboto"/>
                  <a:cs typeface="Roboto"/>
                  <a:sym typeface="Roboto"/>
                </a:rPr>
                <a:t>Phase 4</a:t>
              </a:r>
              <a:endParaRPr sz="800">
                <a:solidFill>
                  <a:srgbClr val="858585"/>
                </a:solidFill>
                <a:latin typeface="Roboto"/>
                <a:ea typeface="Roboto"/>
                <a:cs typeface="Roboto"/>
                <a:sym typeface="Roboto"/>
              </a:endParaRPr>
            </a:p>
          </p:txBody>
        </p:sp>
        <p:sp>
          <p:nvSpPr>
            <p:cNvPr id="110" name="Google Shape;110;p1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a:lnSpc>
                  <a:spcPct val="115000"/>
                </a:lnSpc>
                <a:spcBef>
                  <a:spcPts val="0"/>
                </a:spcBef>
                <a:spcAft>
                  <a:spcPts val="0"/>
                </a:spcAft>
                <a:buNone/>
              </a:pPr>
              <a:r>
                <a:rPr b="1" lang="en-GB" sz="1000">
                  <a:solidFill>
                    <a:srgbClr val="858585"/>
                  </a:solidFill>
                  <a:latin typeface="Roboto"/>
                  <a:ea typeface="Roboto"/>
                  <a:cs typeface="Roboto"/>
                  <a:sym typeface="Roboto"/>
                </a:rPr>
                <a:t>Project Finish and Reporting</a:t>
              </a:r>
              <a:endParaRPr b="1" sz="1000">
                <a:solidFill>
                  <a:srgbClr val="858585"/>
                </a:solidFill>
                <a:latin typeface="Roboto"/>
                <a:ea typeface="Roboto"/>
                <a:cs typeface="Roboto"/>
                <a:sym typeface="Roboto"/>
              </a:endParaRPr>
            </a:p>
          </p:txBody>
        </p:sp>
        <p:sp>
          <p:nvSpPr>
            <p:cNvPr id="111" name="Google Shape;111;p16"/>
            <p:cNvSpPr txBox="1"/>
            <p:nvPr/>
          </p:nvSpPr>
          <p:spPr>
            <a:xfrm>
              <a:off x="1215575" y="3141425"/>
              <a:ext cx="1545600" cy="73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None/>
              </a:pPr>
              <a:r>
                <a:rPr lang="en-GB" sz="800">
                  <a:solidFill>
                    <a:srgbClr val="858585"/>
                  </a:solidFill>
                  <a:latin typeface="Roboto"/>
                  <a:ea typeface="Roboto"/>
                  <a:cs typeface="Roboto"/>
                  <a:sym typeface="Roboto"/>
                </a:rPr>
                <a:t>Once your project is completed, submit your final report and invoice to ACEMS COO and enter your project details in the Reportal in order for funds to be released back to your node.</a:t>
              </a:r>
              <a:endParaRPr sz="800">
                <a:solidFill>
                  <a:srgbClr val="858585"/>
                </a:solidFill>
                <a:latin typeface="Roboto"/>
                <a:ea typeface="Roboto"/>
                <a:cs typeface="Roboto"/>
                <a:sym typeface="Roboto"/>
              </a:endParaRPr>
            </a:p>
          </p:txBody>
        </p:sp>
        <p:cxnSp>
          <p:nvCxnSpPr>
            <p:cNvPr id="112" name="Google Shape;112;p16"/>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13" name="Google Shape;113;p1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GB"/>
                <a:t>  </a:t>
              </a:r>
              <a:endParaRPr/>
            </a:p>
          </p:txBody>
        </p:sp>
        <p:sp>
          <p:nvSpPr>
            <p:cNvPr id="114" name="Google Shape;114;p1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5" name="Google Shape;115;p16"/>
          <p:cNvSpPr txBox="1"/>
          <p:nvPr/>
        </p:nvSpPr>
        <p:spPr>
          <a:xfrm>
            <a:off x="943900" y="631975"/>
            <a:ext cx="7279200" cy="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800">
                <a:solidFill>
                  <a:schemeClr val="dk1"/>
                </a:solidFill>
              </a:rPr>
              <a:t>Industry Collaboration and Research Support Scheme Funding Timeline</a:t>
            </a:r>
            <a:endParaRPr sz="1800">
              <a:solidFill>
                <a:schemeClr val="dk1"/>
              </a:solidFill>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62300" y="4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Industry Collaboration Support Scheme </a:t>
            </a:r>
            <a:endParaRPr/>
          </a:p>
          <a:p>
            <a:pPr indent="0" lvl="0" marL="0" rtl="0" algn="ctr">
              <a:spcBef>
                <a:spcPts val="0"/>
              </a:spcBef>
              <a:spcAft>
                <a:spcPts val="0"/>
              </a:spcAft>
              <a:buNone/>
            </a:pPr>
            <a:r>
              <a:rPr lang="en-GB"/>
              <a:t>ICSS</a:t>
            </a:r>
            <a:endParaRPr/>
          </a:p>
        </p:txBody>
      </p:sp>
      <p:sp>
        <p:nvSpPr>
          <p:cNvPr id="121" name="Google Shape;121;p17"/>
          <p:cNvSpPr txBox="1"/>
          <p:nvPr>
            <p:ph idx="1" type="body"/>
          </p:nvPr>
        </p:nvSpPr>
        <p:spPr>
          <a:xfrm>
            <a:off x="404700" y="1495975"/>
            <a:ext cx="36441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INTENT</a:t>
            </a:r>
            <a:endParaRPr b="1">
              <a:solidFill>
                <a:srgbClr val="4A86E8"/>
              </a:solidFill>
            </a:endParaRPr>
          </a:p>
          <a:p>
            <a:pPr indent="0" lvl="0" marL="0" rtl="0">
              <a:spcBef>
                <a:spcPts val="0"/>
              </a:spcBef>
              <a:spcAft>
                <a:spcPts val="0"/>
              </a:spcAft>
              <a:buNone/>
            </a:pPr>
            <a:r>
              <a:t/>
            </a:r>
            <a:endParaRPr b="1">
              <a:solidFill>
                <a:srgbClr val="4A86E8"/>
              </a:solidFill>
            </a:endParaRPr>
          </a:p>
          <a:p>
            <a:pPr indent="0" lvl="0" marL="0" rtl="0">
              <a:spcBef>
                <a:spcPts val="0"/>
              </a:spcBef>
              <a:spcAft>
                <a:spcPts val="0"/>
              </a:spcAft>
              <a:buNone/>
            </a:pPr>
            <a:r>
              <a:rPr lang="en-GB"/>
              <a:t>Encourage collaboration between ACEMS Partners  (PO), Industry Affiliate Members (IAM) and other new key industry or government stakeholders.</a:t>
            </a:r>
            <a:endParaRPr/>
          </a:p>
          <a:p>
            <a:pPr indent="0" lvl="0" marL="0" rtl="0">
              <a:spcBef>
                <a:spcPts val="1600"/>
              </a:spcBef>
              <a:spcAft>
                <a:spcPts val="1600"/>
              </a:spcAft>
              <a:buNone/>
            </a:pPr>
            <a:r>
              <a:t/>
            </a:r>
            <a:endParaRPr/>
          </a:p>
        </p:txBody>
      </p:sp>
      <p:pic>
        <p:nvPicPr>
          <p:cNvPr descr="acems-logo-design-girling-design1.jpg" id="122" name="Google Shape;122;p17"/>
          <p:cNvPicPr preferRelativeResize="0"/>
          <p:nvPr/>
        </p:nvPicPr>
        <p:blipFill>
          <a:blip r:embed="rId3">
            <a:alphaModFix/>
          </a:blip>
          <a:stretch>
            <a:fillRect/>
          </a:stretch>
        </p:blipFill>
        <p:spPr>
          <a:xfrm>
            <a:off x="0" y="4347450"/>
            <a:ext cx="1576350" cy="796050"/>
          </a:xfrm>
          <a:prstGeom prst="rect">
            <a:avLst/>
          </a:prstGeom>
          <a:noFill/>
          <a:ln>
            <a:noFill/>
          </a:ln>
        </p:spPr>
      </p:pic>
      <p:sp>
        <p:nvSpPr>
          <p:cNvPr id="123" name="Google Shape;123;p17"/>
          <p:cNvSpPr txBox="1"/>
          <p:nvPr>
            <p:ph idx="1" type="body"/>
          </p:nvPr>
        </p:nvSpPr>
        <p:spPr>
          <a:xfrm>
            <a:off x="4679975" y="1495975"/>
            <a:ext cx="39261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OBJECTIVE</a:t>
            </a:r>
            <a:endParaRPr b="1">
              <a:solidFill>
                <a:srgbClr val="4A86E8"/>
              </a:solidFill>
            </a:endParaRPr>
          </a:p>
          <a:p>
            <a:pPr indent="-311150" lvl="0" marL="457200" rtl="0">
              <a:spcBef>
                <a:spcPts val="0"/>
              </a:spcBef>
              <a:spcAft>
                <a:spcPts val="0"/>
              </a:spcAft>
              <a:buSzPts val="1300"/>
              <a:buChar char="-"/>
            </a:pPr>
            <a:r>
              <a:rPr lang="en-GB" sz="1300"/>
              <a:t>Support strategic initiatives, with particular emphasis on increasing ACEMS impact;</a:t>
            </a:r>
            <a:endParaRPr sz="1300"/>
          </a:p>
          <a:p>
            <a:pPr indent="-311150" lvl="0" marL="457200" rtl="0">
              <a:spcBef>
                <a:spcPts val="0"/>
              </a:spcBef>
              <a:spcAft>
                <a:spcPts val="0"/>
              </a:spcAft>
              <a:buSzPts val="1300"/>
              <a:buChar char="-"/>
            </a:pPr>
            <a:r>
              <a:rPr lang="en-GB" sz="1300"/>
              <a:t>Facilitate collaborations between ACEMS POs and IAM;</a:t>
            </a:r>
            <a:endParaRPr sz="1300"/>
          </a:p>
          <a:p>
            <a:pPr indent="-311150" lvl="0" marL="457200" rtl="0">
              <a:spcBef>
                <a:spcPts val="0"/>
              </a:spcBef>
              <a:spcAft>
                <a:spcPts val="0"/>
              </a:spcAft>
              <a:buSzPts val="1300"/>
              <a:buChar char="-"/>
            </a:pPr>
            <a:r>
              <a:rPr lang="en-GB" sz="1300"/>
              <a:t>Support projects with new industry collaborators;</a:t>
            </a:r>
            <a:endParaRPr sz="1300"/>
          </a:p>
          <a:p>
            <a:pPr indent="-311150" lvl="0" marL="457200" rtl="0">
              <a:spcBef>
                <a:spcPts val="0"/>
              </a:spcBef>
              <a:spcAft>
                <a:spcPts val="0"/>
              </a:spcAft>
              <a:buSzPts val="1300"/>
              <a:buChar char="-"/>
            </a:pPr>
            <a:r>
              <a:rPr lang="en-GB" sz="1300"/>
              <a:t>Expand the reach of ACEMS research into industry; </a:t>
            </a:r>
            <a:endParaRPr sz="1300"/>
          </a:p>
          <a:p>
            <a:pPr indent="-311150" lvl="0" marL="457200" rtl="0">
              <a:spcBef>
                <a:spcPts val="0"/>
              </a:spcBef>
              <a:spcAft>
                <a:spcPts val="0"/>
              </a:spcAft>
              <a:buSzPts val="1300"/>
              <a:buChar char="-"/>
            </a:pPr>
            <a:r>
              <a:rPr lang="en-GB" sz="1300"/>
              <a:t>Demonstrate applied projects that align with ACEMS 4 research themes.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62300" y="4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Industry Collaboration Support Scheme </a:t>
            </a:r>
            <a:endParaRPr/>
          </a:p>
          <a:p>
            <a:pPr indent="0" lvl="0" marL="0" rtl="0" algn="ctr">
              <a:spcBef>
                <a:spcPts val="0"/>
              </a:spcBef>
              <a:spcAft>
                <a:spcPts val="0"/>
              </a:spcAft>
              <a:buNone/>
            </a:pPr>
            <a:r>
              <a:rPr lang="en-GB"/>
              <a:t>ICSS</a:t>
            </a:r>
            <a:endParaRPr/>
          </a:p>
        </p:txBody>
      </p:sp>
      <p:sp>
        <p:nvSpPr>
          <p:cNvPr id="129" name="Google Shape;129;p18"/>
          <p:cNvSpPr txBox="1"/>
          <p:nvPr>
            <p:ph idx="1" type="body"/>
          </p:nvPr>
        </p:nvSpPr>
        <p:spPr>
          <a:xfrm>
            <a:off x="362300" y="1473575"/>
            <a:ext cx="4187100" cy="381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ELIGIBILITY</a:t>
            </a:r>
            <a:endParaRPr b="1">
              <a:solidFill>
                <a:srgbClr val="4A86E8"/>
              </a:solidFill>
            </a:endParaRPr>
          </a:p>
          <a:p>
            <a:pPr indent="-311150" lvl="0" marL="457200" rtl="0">
              <a:spcBef>
                <a:spcPts val="0"/>
              </a:spcBef>
              <a:spcAft>
                <a:spcPts val="0"/>
              </a:spcAft>
              <a:buSzPts val="1300"/>
              <a:buChar char="-"/>
            </a:pPr>
            <a:r>
              <a:rPr lang="en-GB" sz="1300"/>
              <a:t>Be an ACEMS member</a:t>
            </a:r>
            <a:endParaRPr sz="1300"/>
          </a:p>
          <a:p>
            <a:pPr indent="-311150" lvl="0" marL="457200" rtl="0">
              <a:spcBef>
                <a:spcPts val="0"/>
              </a:spcBef>
              <a:spcAft>
                <a:spcPts val="0"/>
              </a:spcAft>
              <a:buSzPts val="1300"/>
              <a:buChar char="-"/>
            </a:pPr>
            <a:r>
              <a:rPr lang="en-GB" sz="1300"/>
              <a:t>Have an industry partner (existing IAM, PO or a new partner)</a:t>
            </a:r>
            <a:endParaRPr sz="1300"/>
          </a:p>
          <a:p>
            <a:pPr indent="-311150" lvl="0" marL="457200" rtl="0">
              <a:spcBef>
                <a:spcPts val="0"/>
              </a:spcBef>
              <a:spcAft>
                <a:spcPts val="0"/>
              </a:spcAft>
              <a:buSzPts val="1300"/>
              <a:buChar char="-"/>
            </a:pPr>
            <a:r>
              <a:rPr lang="en-GB" sz="1300"/>
              <a:t>Not have reached the total annual limit of funding allowed per person under the scheme ($40,000 pa)</a:t>
            </a:r>
            <a:endParaRPr sz="1300"/>
          </a:p>
          <a:p>
            <a:pPr indent="-311150" lvl="0" marL="457200" rtl="0">
              <a:spcBef>
                <a:spcPts val="0"/>
              </a:spcBef>
              <a:spcAft>
                <a:spcPts val="0"/>
              </a:spcAft>
              <a:buSzPts val="1300"/>
              <a:buChar char="-"/>
            </a:pPr>
            <a:r>
              <a:rPr lang="en-GB" sz="1300"/>
              <a:t>Have submitted reports for past funding on time</a:t>
            </a:r>
            <a:endParaRPr sz="1300"/>
          </a:p>
          <a:p>
            <a:pPr indent="-311150" lvl="0" marL="457200" rtl="0">
              <a:spcBef>
                <a:spcPts val="0"/>
              </a:spcBef>
              <a:spcAft>
                <a:spcPts val="0"/>
              </a:spcAft>
              <a:buSzPts val="1300"/>
              <a:buChar char="-"/>
            </a:pPr>
            <a:r>
              <a:rPr lang="en-GB" sz="1300"/>
              <a:t>Be up to date with all ACEMS reporting</a:t>
            </a:r>
            <a:endParaRPr sz="1300"/>
          </a:p>
          <a:p>
            <a:pPr indent="0" lvl="0" marL="0" rtl="0">
              <a:spcBef>
                <a:spcPts val="1600"/>
              </a:spcBef>
              <a:spcAft>
                <a:spcPts val="0"/>
              </a:spcAft>
              <a:buNone/>
            </a:pPr>
            <a:r>
              <a:rPr lang="en-GB" sz="1100"/>
              <a:t>If your collaborator is not already an Industry Affiliate Member. Contact the Stakeholder Engagement Officer (</a:t>
            </a:r>
            <a:r>
              <a:rPr lang="en-GB" sz="1100" u="sng">
                <a:solidFill>
                  <a:schemeClr val="accent5"/>
                </a:solidFill>
                <a:hlinkClick r:id="rId3"/>
              </a:rPr>
              <a:t>industry@acems.org.au</a:t>
            </a:r>
            <a:r>
              <a:rPr lang="en-GB" sz="1100"/>
              <a:t> or </a:t>
            </a:r>
            <a:r>
              <a:rPr lang="en-GB" sz="1100" u="sng">
                <a:solidFill>
                  <a:schemeClr val="accent5"/>
                </a:solidFill>
                <a:hlinkClick r:id="rId4"/>
              </a:rPr>
              <a:t>jessie.roberts@qut.edu.au</a:t>
            </a:r>
            <a:r>
              <a:rPr lang="en-GB" sz="1100"/>
              <a:t>)</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descr="acems-logo-design-girling-design1.jpg" id="130" name="Google Shape;130;p18"/>
          <p:cNvPicPr preferRelativeResize="0"/>
          <p:nvPr/>
        </p:nvPicPr>
        <p:blipFill>
          <a:blip r:embed="rId5">
            <a:alphaModFix/>
          </a:blip>
          <a:stretch>
            <a:fillRect/>
          </a:stretch>
        </p:blipFill>
        <p:spPr>
          <a:xfrm>
            <a:off x="7567650" y="4347450"/>
            <a:ext cx="1576350" cy="796050"/>
          </a:xfrm>
          <a:prstGeom prst="rect">
            <a:avLst/>
          </a:prstGeom>
          <a:noFill/>
          <a:ln>
            <a:noFill/>
          </a:ln>
        </p:spPr>
      </p:pic>
      <p:sp>
        <p:nvSpPr>
          <p:cNvPr id="131" name="Google Shape;131;p18"/>
          <p:cNvSpPr txBox="1"/>
          <p:nvPr>
            <p:ph idx="1" type="body"/>
          </p:nvPr>
        </p:nvSpPr>
        <p:spPr>
          <a:xfrm>
            <a:off x="4876525" y="1473575"/>
            <a:ext cx="3711900" cy="3416400"/>
          </a:xfrm>
          <a:prstGeom prst="rect">
            <a:avLst/>
          </a:prstGeom>
        </p:spPr>
        <p:txBody>
          <a:bodyPr anchorCtr="0" anchor="t" bIns="91425" lIns="91425" spcFirstLastPara="1" rIns="91425" wrap="square" tIns="90000">
            <a:noAutofit/>
          </a:bodyPr>
          <a:lstStyle/>
          <a:p>
            <a:pPr indent="0" lvl="0" marL="0" rtl="0">
              <a:spcBef>
                <a:spcPts val="0"/>
              </a:spcBef>
              <a:spcAft>
                <a:spcPts val="0"/>
              </a:spcAft>
              <a:buNone/>
            </a:pPr>
            <a:r>
              <a:rPr b="1" lang="en-GB">
                <a:solidFill>
                  <a:srgbClr val="4A86E8"/>
                </a:solidFill>
              </a:rPr>
              <a:t>HOW TO APPLY</a:t>
            </a:r>
            <a:endParaRPr b="1">
              <a:solidFill>
                <a:srgbClr val="4A86E8"/>
              </a:solidFill>
            </a:endParaRPr>
          </a:p>
          <a:p>
            <a:pPr indent="-311150" lvl="0" marL="457200" rtl="0">
              <a:spcBef>
                <a:spcPts val="0"/>
              </a:spcBef>
              <a:spcAft>
                <a:spcPts val="0"/>
              </a:spcAft>
              <a:buSzPts val="1300"/>
              <a:buChar char="-"/>
            </a:pPr>
            <a:r>
              <a:rPr lang="en-GB" sz="1300"/>
              <a:t>Complete the </a:t>
            </a:r>
            <a:r>
              <a:rPr lang="en-GB" sz="1300" u="sng">
                <a:solidFill>
                  <a:schemeClr val="hlink"/>
                </a:solidFill>
                <a:hlinkClick r:id="rId6"/>
              </a:rPr>
              <a:t>ICSS Application Form</a:t>
            </a:r>
            <a:r>
              <a:rPr lang="en-GB" sz="1300"/>
              <a:t> available on the ACEMS Resources Page</a:t>
            </a:r>
            <a:endParaRPr sz="1300"/>
          </a:p>
          <a:p>
            <a:pPr indent="-311150" lvl="0" marL="457200" rtl="0">
              <a:spcBef>
                <a:spcPts val="0"/>
              </a:spcBef>
              <a:spcAft>
                <a:spcPts val="0"/>
              </a:spcAft>
              <a:buSzPts val="1300"/>
              <a:buChar char="-"/>
            </a:pPr>
            <a:r>
              <a:rPr lang="en-GB" sz="1300">
                <a:solidFill>
                  <a:srgbClr val="666666"/>
                </a:solidFill>
              </a:rPr>
              <a:t>Include a detailed Project Description and </a:t>
            </a:r>
            <a:r>
              <a:rPr lang="en-GB" sz="1300"/>
              <a:t>a 1/2 page Impact Strategy for your project </a:t>
            </a:r>
            <a:endParaRPr sz="1300">
              <a:solidFill>
                <a:srgbClr val="666666"/>
              </a:solidFill>
            </a:endParaRPr>
          </a:p>
          <a:p>
            <a:pPr indent="-311150" lvl="0" marL="457200" rtl="0">
              <a:spcBef>
                <a:spcPts val="0"/>
              </a:spcBef>
              <a:spcAft>
                <a:spcPts val="0"/>
              </a:spcAft>
              <a:buSzPts val="1300"/>
              <a:buChar char="-"/>
            </a:pPr>
            <a:r>
              <a:rPr lang="en-GB" sz="1300"/>
              <a:t>Letter of support from your Industry Partner</a:t>
            </a:r>
            <a:endParaRPr sz="1300"/>
          </a:p>
          <a:p>
            <a:pPr indent="-311150" lvl="0" marL="457200" rtl="0">
              <a:spcBef>
                <a:spcPts val="0"/>
              </a:spcBef>
              <a:spcAft>
                <a:spcPts val="0"/>
              </a:spcAft>
              <a:buSzPts val="1300"/>
              <a:buChar char="-"/>
            </a:pPr>
            <a:r>
              <a:rPr lang="en-GB" sz="1300"/>
              <a:t>Seek </a:t>
            </a:r>
            <a:r>
              <a:rPr lang="en-GB" sz="1300">
                <a:solidFill>
                  <a:srgbClr val="666666"/>
                </a:solidFill>
              </a:rPr>
              <a:t>approval by your node leader</a:t>
            </a:r>
            <a:endParaRPr sz="1300">
              <a:solidFill>
                <a:srgbClr val="666666"/>
              </a:solidFill>
            </a:endParaRPr>
          </a:p>
          <a:p>
            <a:pPr indent="0" lvl="0" marL="0" rtl="0">
              <a:spcBef>
                <a:spcPts val="1600"/>
              </a:spcBef>
              <a:spcAft>
                <a:spcPts val="0"/>
              </a:spcAft>
              <a:buNone/>
            </a:pPr>
            <a:r>
              <a:rPr lang="en-GB" sz="1100">
                <a:solidFill>
                  <a:srgbClr val="666666"/>
                </a:solidFill>
              </a:rPr>
              <a:t>Applications can be made at any time, and should be emailed to </a:t>
            </a:r>
            <a:r>
              <a:rPr lang="en-GB" sz="1100" u="sng">
                <a:solidFill>
                  <a:schemeClr val="hlink"/>
                </a:solidFill>
                <a:hlinkClick r:id="rId7"/>
              </a:rPr>
              <a:t>industry@acems.org.au</a:t>
            </a:r>
            <a:r>
              <a:rPr lang="en-GB" sz="1100">
                <a:solidFill>
                  <a:srgbClr val="666666"/>
                </a:solidFill>
              </a:rPr>
              <a:t> for submission to the Executive Committee (EC)</a:t>
            </a:r>
            <a:endParaRPr sz="1100">
              <a:solidFill>
                <a:srgbClr val="666666"/>
              </a:solidFill>
            </a:endParaRPr>
          </a:p>
          <a:p>
            <a:pPr indent="0" lvl="0" marL="0" rtl="0">
              <a:spcBef>
                <a:spcPts val="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62300" y="4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Industry Collaboration</a:t>
            </a:r>
            <a:r>
              <a:rPr lang="en-GB"/>
              <a:t> Support Scheme </a:t>
            </a:r>
            <a:endParaRPr/>
          </a:p>
          <a:p>
            <a:pPr indent="0" lvl="0" marL="0" rtl="0" algn="ctr">
              <a:spcBef>
                <a:spcPts val="0"/>
              </a:spcBef>
              <a:spcAft>
                <a:spcPts val="0"/>
              </a:spcAft>
              <a:buClr>
                <a:schemeClr val="dk1"/>
              </a:buClr>
              <a:buSzPts val="1100"/>
              <a:buFont typeface="Arial"/>
              <a:buNone/>
            </a:pPr>
            <a:r>
              <a:rPr lang="en-GB"/>
              <a:t> ICSS</a:t>
            </a:r>
            <a:endParaRPr/>
          </a:p>
        </p:txBody>
      </p:sp>
      <p:pic>
        <p:nvPicPr>
          <p:cNvPr descr="acems-logo-design-girling-design1.jpg" id="137" name="Google Shape;137;p19"/>
          <p:cNvPicPr preferRelativeResize="0"/>
          <p:nvPr/>
        </p:nvPicPr>
        <p:blipFill>
          <a:blip r:embed="rId3">
            <a:alphaModFix/>
          </a:blip>
          <a:stretch>
            <a:fillRect/>
          </a:stretch>
        </p:blipFill>
        <p:spPr>
          <a:xfrm>
            <a:off x="7567650" y="4347450"/>
            <a:ext cx="1576350" cy="796050"/>
          </a:xfrm>
          <a:prstGeom prst="rect">
            <a:avLst/>
          </a:prstGeom>
          <a:noFill/>
          <a:ln>
            <a:noFill/>
          </a:ln>
        </p:spPr>
      </p:pic>
      <p:sp>
        <p:nvSpPr>
          <p:cNvPr id="138" name="Google Shape;138;p19"/>
          <p:cNvSpPr txBox="1"/>
          <p:nvPr>
            <p:ph idx="1" type="body"/>
          </p:nvPr>
        </p:nvSpPr>
        <p:spPr>
          <a:xfrm>
            <a:off x="575650" y="1455775"/>
            <a:ext cx="393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BUDGETS</a:t>
            </a:r>
            <a:endParaRPr/>
          </a:p>
          <a:p>
            <a:pPr indent="-311150" lvl="0" marL="457200" rtl="0">
              <a:spcBef>
                <a:spcPts val="0"/>
              </a:spcBef>
              <a:spcAft>
                <a:spcPts val="0"/>
              </a:spcAft>
              <a:buSzPts val="1300"/>
              <a:buChar char="-"/>
            </a:pPr>
            <a:r>
              <a:rPr lang="en-GB" sz="1300"/>
              <a:t>The Project cannot exceed $20,000. </a:t>
            </a:r>
            <a:endParaRPr sz="1300"/>
          </a:p>
          <a:p>
            <a:pPr indent="-311150" lvl="0" marL="457200" rtl="0">
              <a:spcBef>
                <a:spcPts val="0"/>
              </a:spcBef>
              <a:spcAft>
                <a:spcPts val="0"/>
              </a:spcAft>
              <a:buSzPts val="1300"/>
              <a:buChar char="-"/>
            </a:pPr>
            <a:r>
              <a:rPr lang="en-GB" sz="1300"/>
              <a:t>The applicant/co-applicant cannot exceed the total amount of funding of $40,000 per person per annum.</a:t>
            </a:r>
            <a:endParaRPr sz="1300"/>
          </a:p>
          <a:p>
            <a:pPr indent="-311150" lvl="0" marL="457200" rtl="0">
              <a:spcBef>
                <a:spcPts val="0"/>
              </a:spcBef>
              <a:spcAft>
                <a:spcPts val="0"/>
              </a:spcAft>
              <a:buSzPts val="1300"/>
              <a:buChar char="-"/>
            </a:pPr>
            <a:r>
              <a:rPr lang="en-GB" sz="1300"/>
              <a:t>The budget details each expense item and in the case of cross node applications, which node the expenses will be paid from.</a:t>
            </a:r>
            <a:endParaRPr sz="1300"/>
          </a:p>
          <a:p>
            <a:pPr indent="0" lvl="0" marL="0" rtl="0">
              <a:spcBef>
                <a:spcPts val="0"/>
              </a:spcBef>
              <a:spcAft>
                <a:spcPts val="1600"/>
              </a:spcAft>
              <a:buNone/>
            </a:pPr>
            <a:r>
              <a:t/>
            </a:r>
            <a:endParaRPr/>
          </a:p>
        </p:txBody>
      </p:sp>
      <p:sp>
        <p:nvSpPr>
          <p:cNvPr id="139" name="Google Shape;139;p19"/>
          <p:cNvSpPr txBox="1"/>
          <p:nvPr/>
        </p:nvSpPr>
        <p:spPr>
          <a:xfrm>
            <a:off x="5038825" y="1455775"/>
            <a:ext cx="3730500" cy="2891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a:solidFill>
                  <a:srgbClr val="4A86E8"/>
                </a:solidFill>
              </a:rPr>
              <a:t>REPORTING</a:t>
            </a:r>
            <a:endParaRPr>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Reports must be submitted within ONE month of completion of the project </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Final Report and Financial Acquittal Form can be found on the ACEMS resources page</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Nodes are to invoice ACEMS Central at The University of Melbourne for reimbursement.</a:t>
            </a:r>
            <a:endParaRPr sz="1300">
              <a:solidFill>
                <a:schemeClr val="dk2"/>
              </a:solidFill>
            </a:endParaRPr>
          </a:p>
          <a:p>
            <a:pPr indent="-311150" lvl="0" marL="457200" rtl="0">
              <a:lnSpc>
                <a:spcPct val="115000"/>
              </a:lnSpc>
              <a:spcBef>
                <a:spcPts val="0"/>
              </a:spcBef>
              <a:spcAft>
                <a:spcPts val="0"/>
              </a:spcAft>
              <a:buClr>
                <a:schemeClr val="dk2"/>
              </a:buClr>
              <a:buSzPts val="1300"/>
              <a:buChar char="-"/>
            </a:pPr>
            <a:r>
              <a:rPr lang="en-GB" sz="1300">
                <a:solidFill>
                  <a:schemeClr val="dk2"/>
                </a:solidFill>
              </a:rPr>
              <a:t>Details must be entered into the ACEMS Reportal before funds will be released </a:t>
            </a:r>
            <a:endParaRPr sz="13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62300" y="4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Industry Collaboration Support Scheme </a:t>
            </a:r>
            <a:endParaRPr/>
          </a:p>
          <a:p>
            <a:pPr indent="0" lvl="0" marL="0" rtl="0" algn="ctr">
              <a:spcBef>
                <a:spcPts val="0"/>
              </a:spcBef>
              <a:spcAft>
                <a:spcPts val="0"/>
              </a:spcAft>
              <a:buNone/>
            </a:pPr>
            <a:r>
              <a:rPr lang="en-GB"/>
              <a:t>ICSS</a:t>
            </a:r>
            <a:endParaRPr/>
          </a:p>
          <a:p>
            <a:pPr indent="0" lvl="0" marL="0" rtl="0" algn="ctr">
              <a:spcBef>
                <a:spcPts val="0"/>
              </a:spcBef>
              <a:spcAft>
                <a:spcPts val="0"/>
              </a:spcAft>
              <a:buNone/>
            </a:pPr>
            <a:r>
              <a:t/>
            </a:r>
            <a:endParaRPr/>
          </a:p>
        </p:txBody>
      </p:sp>
      <p:pic>
        <p:nvPicPr>
          <p:cNvPr descr="acems-logo-design-girling-design1.jpg" id="145" name="Google Shape;145;p20"/>
          <p:cNvPicPr preferRelativeResize="0"/>
          <p:nvPr/>
        </p:nvPicPr>
        <p:blipFill>
          <a:blip r:embed="rId3">
            <a:alphaModFix/>
          </a:blip>
          <a:stretch>
            <a:fillRect/>
          </a:stretch>
        </p:blipFill>
        <p:spPr>
          <a:xfrm>
            <a:off x="7567650" y="4347450"/>
            <a:ext cx="1576350" cy="796050"/>
          </a:xfrm>
          <a:prstGeom prst="rect">
            <a:avLst/>
          </a:prstGeom>
          <a:noFill/>
          <a:ln>
            <a:noFill/>
          </a:ln>
        </p:spPr>
      </p:pic>
      <p:sp>
        <p:nvSpPr>
          <p:cNvPr id="146" name="Google Shape;146;p20"/>
          <p:cNvSpPr txBox="1"/>
          <p:nvPr>
            <p:ph idx="1" type="body"/>
          </p:nvPr>
        </p:nvSpPr>
        <p:spPr>
          <a:xfrm>
            <a:off x="1186050" y="1422250"/>
            <a:ext cx="6771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4A86E8"/>
              </a:solidFill>
            </a:endParaRPr>
          </a:p>
          <a:p>
            <a:pPr indent="0" lvl="0" marL="0" rtl="0" algn="ctr">
              <a:spcBef>
                <a:spcPts val="0"/>
              </a:spcBef>
              <a:spcAft>
                <a:spcPts val="0"/>
              </a:spcAft>
              <a:buNone/>
            </a:pPr>
            <a:r>
              <a:rPr b="1" lang="en-GB">
                <a:solidFill>
                  <a:srgbClr val="4A86E8"/>
                </a:solidFill>
              </a:rPr>
              <a:t>QUESTIONS </a:t>
            </a:r>
            <a:r>
              <a:rPr b="1" lang="en-GB">
                <a:solidFill>
                  <a:srgbClr val="4A86E8"/>
                </a:solidFill>
              </a:rPr>
              <a:t>AND ENQUIRIES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u="sng">
                <a:solidFill>
                  <a:schemeClr val="hlink"/>
                </a:solidFill>
                <a:hlinkClick r:id="rId4"/>
              </a:rPr>
              <a:t>industry@acems.org.au</a:t>
            </a:r>
            <a:r>
              <a:rPr lang="en-GB"/>
              <a:t> </a:t>
            </a:r>
            <a:endParaRPr/>
          </a:p>
          <a:p>
            <a:pPr indent="0" lvl="0" marL="0" rtl="0" algn="ctr">
              <a:spcBef>
                <a:spcPts val="1600"/>
              </a:spcBef>
              <a:spcAft>
                <a:spcPts val="0"/>
              </a:spcAft>
              <a:buNone/>
            </a:pPr>
            <a:r>
              <a:rPr lang="en-GB"/>
              <a:t>Jessie Roberts - </a:t>
            </a:r>
            <a:r>
              <a:rPr lang="en-GB" u="sng">
                <a:solidFill>
                  <a:schemeClr val="hlink"/>
                </a:solidFill>
                <a:hlinkClick r:id="rId5"/>
              </a:rPr>
              <a:t>jessie.roberts@qut.edu.au</a:t>
            </a:r>
            <a:endParaRPr/>
          </a:p>
          <a:p>
            <a:pPr indent="0" lvl="0" marL="0" rtl="0" algn="ctr">
              <a:spcBef>
                <a:spcPts val="1600"/>
              </a:spcBef>
              <a:spcAft>
                <a:spcPts val="0"/>
              </a:spcAft>
              <a:buNone/>
            </a:pPr>
            <a:r>
              <a:rPr lang="en-GB"/>
              <a:t>Kate Lowry - </a:t>
            </a:r>
            <a:r>
              <a:rPr lang="en-GB" u="sng">
                <a:solidFill>
                  <a:schemeClr val="hlink"/>
                </a:solidFill>
                <a:hlinkClick r:id="rId6"/>
              </a:rPr>
              <a:t>kate.lowry@unimelb.edu.au</a:t>
            </a:r>
            <a:r>
              <a:rPr lang="en-GB"/>
              <a:t> </a:t>
            </a:r>
            <a:endParaRPr/>
          </a:p>
          <a:p>
            <a:pPr indent="0" lvl="0" marL="0" rtl="0" algn="ctr">
              <a:spcBef>
                <a:spcPts val="1600"/>
              </a:spcBef>
              <a:spcAft>
                <a:spcPts val="0"/>
              </a:spcAft>
              <a:buNone/>
            </a:pPr>
            <a:r>
              <a:rPr lang="en-GB"/>
              <a:t>Website: acems.org.au &gt; about us &gt; Support schemes for ACEMS members </a:t>
            </a:r>
            <a:endParaRPr/>
          </a:p>
          <a:p>
            <a:pPr indent="0" lvl="0" marL="0" rtl="0" algn="ctr">
              <a:spcBef>
                <a:spcPts val="1600"/>
              </a:spcBef>
              <a:spcAft>
                <a:spcPts val="0"/>
              </a:spcAft>
              <a:buNone/>
            </a:pPr>
            <a:r>
              <a:rPr lang="en-GB" u="sng">
                <a:solidFill>
                  <a:schemeClr val="hlink"/>
                </a:solidFill>
                <a:hlinkClick r:id="rId7"/>
              </a:rPr>
              <a:t>https://acems.org.au/acems-support-schemes</a:t>
            </a:r>
            <a:r>
              <a:rPr lang="en-GB"/>
              <a:t> </a:t>
            </a:r>
            <a:endParaRPr/>
          </a:p>
          <a:p>
            <a:pPr indent="0" lvl="0" marL="0" rtl="0" algn="ctr">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62300" y="4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Research</a:t>
            </a:r>
            <a:r>
              <a:rPr lang="en-GB"/>
              <a:t> Support Scheme </a:t>
            </a:r>
            <a:endParaRPr/>
          </a:p>
          <a:p>
            <a:pPr indent="0" lvl="0" marL="0" rtl="0" algn="ctr">
              <a:spcBef>
                <a:spcPts val="0"/>
              </a:spcBef>
              <a:spcAft>
                <a:spcPts val="0"/>
              </a:spcAft>
              <a:buNone/>
            </a:pPr>
            <a:r>
              <a:rPr lang="en-GB"/>
              <a:t>RSS</a:t>
            </a:r>
            <a:endParaRPr/>
          </a:p>
        </p:txBody>
      </p:sp>
      <p:sp>
        <p:nvSpPr>
          <p:cNvPr id="152" name="Google Shape;152;p21"/>
          <p:cNvSpPr txBox="1"/>
          <p:nvPr>
            <p:ph idx="1" type="body"/>
          </p:nvPr>
        </p:nvSpPr>
        <p:spPr>
          <a:xfrm>
            <a:off x="404700" y="1495975"/>
            <a:ext cx="36441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INTENT</a:t>
            </a:r>
            <a:endParaRPr b="1">
              <a:solidFill>
                <a:srgbClr val="4A86E8"/>
              </a:solidFill>
            </a:endParaRPr>
          </a:p>
          <a:p>
            <a:pPr indent="0" lvl="0" marL="0" rtl="0">
              <a:spcBef>
                <a:spcPts val="0"/>
              </a:spcBef>
              <a:spcAft>
                <a:spcPts val="0"/>
              </a:spcAft>
              <a:buNone/>
            </a:pPr>
            <a:r>
              <a:t/>
            </a:r>
            <a:endParaRPr b="1">
              <a:solidFill>
                <a:srgbClr val="4A86E8"/>
              </a:solidFill>
            </a:endParaRPr>
          </a:p>
          <a:p>
            <a:pPr indent="0" lvl="0" marL="0" rtl="0">
              <a:spcBef>
                <a:spcPts val="0"/>
              </a:spcBef>
              <a:spcAft>
                <a:spcPts val="1600"/>
              </a:spcAft>
              <a:buNone/>
            </a:pPr>
            <a:r>
              <a:rPr lang="en-GB">
                <a:solidFill>
                  <a:srgbClr val="666666"/>
                </a:solidFill>
              </a:rPr>
              <a:t>The ACEMS </a:t>
            </a:r>
            <a:r>
              <a:rPr b="1" lang="en-GB">
                <a:solidFill>
                  <a:srgbClr val="666666"/>
                </a:solidFill>
              </a:rPr>
              <a:t>Research Support Scheme (RSS)</a:t>
            </a:r>
            <a:r>
              <a:rPr lang="en-GB">
                <a:solidFill>
                  <a:srgbClr val="666666"/>
                </a:solidFill>
              </a:rPr>
              <a:t> supports small to medium research projects that help develop Research Fellow and Associate Investigator careers and at the same time develop the ACEMS objectives</a:t>
            </a:r>
            <a:r>
              <a:rPr lang="en-GB" sz="1100">
                <a:solidFill>
                  <a:srgbClr val="666666"/>
                </a:solidFill>
              </a:rPr>
              <a:t>. </a:t>
            </a:r>
            <a:r>
              <a:rPr lang="en-GB" sz="1100">
                <a:solidFill>
                  <a:schemeClr val="dk1"/>
                </a:solidFill>
              </a:rPr>
              <a:t> </a:t>
            </a:r>
            <a:endParaRPr/>
          </a:p>
        </p:txBody>
      </p:sp>
      <p:pic>
        <p:nvPicPr>
          <p:cNvPr descr="acems-logo-design-girling-design1.jpg" id="153" name="Google Shape;153;p21"/>
          <p:cNvPicPr preferRelativeResize="0"/>
          <p:nvPr/>
        </p:nvPicPr>
        <p:blipFill>
          <a:blip r:embed="rId3">
            <a:alphaModFix/>
          </a:blip>
          <a:stretch>
            <a:fillRect/>
          </a:stretch>
        </p:blipFill>
        <p:spPr>
          <a:xfrm>
            <a:off x="0" y="4347450"/>
            <a:ext cx="1576350" cy="796050"/>
          </a:xfrm>
          <a:prstGeom prst="rect">
            <a:avLst/>
          </a:prstGeom>
          <a:noFill/>
          <a:ln>
            <a:noFill/>
          </a:ln>
        </p:spPr>
      </p:pic>
      <p:sp>
        <p:nvSpPr>
          <p:cNvPr id="154" name="Google Shape;154;p21"/>
          <p:cNvSpPr txBox="1"/>
          <p:nvPr>
            <p:ph idx="1" type="body"/>
          </p:nvPr>
        </p:nvSpPr>
        <p:spPr>
          <a:xfrm>
            <a:off x="4724850" y="1495975"/>
            <a:ext cx="38814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A86E8"/>
                </a:solidFill>
              </a:rPr>
              <a:t>OBJECTIVE</a:t>
            </a:r>
            <a:endParaRPr b="1">
              <a:solidFill>
                <a:srgbClr val="4A86E8"/>
              </a:solidFill>
            </a:endParaRPr>
          </a:p>
          <a:p>
            <a:pPr indent="-311150" lvl="0" marL="457200" rtl="0">
              <a:spcBef>
                <a:spcPts val="0"/>
              </a:spcBef>
              <a:spcAft>
                <a:spcPts val="0"/>
              </a:spcAft>
              <a:buSzPts val="1300"/>
              <a:buChar char="-"/>
            </a:pPr>
            <a:r>
              <a:rPr lang="en-GB" sz="1300"/>
              <a:t>to support strategic initiatives, with particular emphasis on national capacity building;</a:t>
            </a:r>
            <a:endParaRPr sz="1300"/>
          </a:p>
          <a:p>
            <a:pPr indent="-311150" lvl="0" marL="457200" rtl="0">
              <a:spcBef>
                <a:spcPts val="0"/>
              </a:spcBef>
              <a:spcAft>
                <a:spcPts val="0"/>
              </a:spcAft>
              <a:buSzPts val="1300"/>
              <a:buChar char="-"/>
            </a:pPr>
            <a:r>
              <a:rPr lang="en-GB" sz="1300"/>
              <a:t>to help Centre members develop their research careers;</a:t>
            </a:r>
            <a:endParaRPr sz="1300"/>
          </a:p>
          <a:p>
            <a:pPr indent="-311150" lvl="0" marL="457200" rtl="0">
              <a:spcBef>
                <a:spcPts val="0"/>
              </a:spcBef>
              <a:spcAft>
                <a:spcPts val="0"/>
              </a:spcAft>
              <a:buSzPts val="1300"/>
              <a:buChar char="-"/>
            </a:pPr>
            <a:r>
              <a:rPr lang="en-GB" sz="1300"/>
              <a:t>to encourage Centre members to take responsibility for obtaining funding;</a:t>
            </a:r>
            <a:endParaRPr sz="1300"/>
          </a:p>
          <a:p>
            <a:pPr indent="-311150" lvl="0" marL="457200" rtl="0">
              <a:spcBef>
                <a:spcPts val="0"/>
              </a:spcBef>
              <a:spcAft>
                <a:spcPts val="0"/>
              </a:spcAft>
              <a:buSzPts val="1300"/>
              <a:buChar char="-"/>
            </a:pPr>
            <a:r>
              <a:rPr lang="en-GB" sz="1300"/>
              <a:t>to encourage collaboration between ACEMS members and the wider mathematical sciences community;</a:t>
            </a:r>
            <a:endParaRPr sz="1300"/>
          </a:p>
          <a:p>
            <a:pPr indent="-311150" lvl="0" marL="457200" rtl="0">
              <a:spcBef>
                <a:spcPts val="0"/>
              </a:spcBef>
              <a:spcAft>
                <a:spcPts val="0"/>
              </a:spcAft>
              <a:buSzPts val="1300"/>
              <a:buChar char="-"/>
            </a:pPr>
            <a:r>
              <a:rPr lang="en-GB" sz="1300"/>
              <a:t>to strengthen ACEMS research objectives.</a:t>
            </a:r>
            <a:endParaRPr sz="1300"/>
          </a:p>
          <a:p>
            <a:pPr indent="0" lvl="0" marL="0" rt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