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 id="2147483728" r:id="rId2"/>
  </p:sldMasterIdLst>
  <p:notesMasterIdLst>
    <p:notesMasterId r:id="rId46"/>
  </p:notesMasterIdLst>
  <p:handoutMasterIdLst>
    <p:handoutMasterId r:id="rId47"/>
  </p:handoutMasterIdLst>
  <p:sldIdLst>
    <p:sldId id="440" r:id="rId3"/>
    <p:sldId id="491" r:id="rId4"/>
    <p:sldId id="531" r:id="rId5"/>
    <p:sldId id="532" r:id="rId6"/>
    <p:sldId id="533" r:id="rId7"/>
    <p:sldId id="534" r:id="rId8"/>
    <p:sldId id="569" r:id="rId9"/>
    <p:sldId id="499" r:id="rId10"/>
    <p:sldId id="538" r:id="rId11"/>
    <p:sldId id="500" r:id="rId12"/>
    <p:sldId id="525" r:id="rId13"/>
    <p:sldId id="584" r:id="rId14"/>
    <p:sldId id="585" r:id="rId15"/>
    <p:sldId id="570" r:id="rId16"/>
    <p:sldId id="571" r:id="rId17"/>
    <p:sldId id="572" r:id="rId18"/>
    <p:sldId id="575" r:id="rId19"/>
    <p:sldId id="576" r:id="rId20"/>
    <p:sldId id="577" r:id="rId21"/>
    <p:sldId id="573" r:id="rId22"/>
    <p:sldId id="578" r:id="rId23"/>
    <p:sldId id="579" r:id="rId24"/>
    <p:sldId id="582" r:id="rId25"/>
    <p:sldId id="587" r:id="rId26"/>
    <p:sldId id="543" r:id="rId27"/>
    <p:sldId id="545" r:id="rId28"/>
    <p:sldId id="544" r:id="rId29"/>
    <p:sldId id="542" r:id="rId30"/>
    <p:sldId id="546" r:id="rId31"/>
    <p:sldId id="583" r:id="rId32"/>
    <p:sldId id="547" r:id="rId33"/>
    <p:sldId id="559" r:id="rId34"/>
    <p:sldId id="561" r:id="rId35"/>
    <p:sldId id="451" r:id="rId36"/>
    <p:sldId id="461" r:id="rId37"/>
    <p:sldId id="485" r:id="rId38"/>
    <p:sldId id="562" r:id="rId39"/>
    <p:sldId id="563" r:id="rId40"/>
    <p:sldId id="494" r:id="rId41"/>
    <p:sldId id="581" r:id="rId42"/>
    <p:sldId id="404" r:id="rId43"/>
    <p:sldId id="405" r:id="rId44"/>
    <p:sldId id="407" r:id="rId45"/>
  </p:sldIdLst>
  <p:sldSz cx="9144000" cy="6858000" type="screen4x3"/>
  <p:notesSz cx="6807200" cy="9939338"/>
  <p:defaultTextStyle>
    <a:defPPr>
      <a:defRPr lang="en-AU"/>
    </a:defPPr>
    <a:lvl1pPr algn="r" rtl="0" fontAlgn="base">
      <a:spcBef>
        <a:spcPct val="0"/>
      </a:spcBef>
      <a:spcAft>
        <a:spcPct val="0"/>
      </a:spcAft>
      <a:defRPr b="1" i="1" kern="1200">
        <a:solidFill>
          <a:schemeClr val="tx1"/>
        </a:solidFill>
        <a:latin typeface="Arial" charset="0"/>
        <a:ea typeface="+mn-ea"/>
        <a:cs typeface="+mn-cs"/>
      </a:defRPr>
    </a:lvl1pPr>
    <a:lvl2pPr marL="457200" algn="r" rtl="0" fontAlgn="base">
      <a:spcBef>
        <a:spcPct val="0"/>
      </a:spcBef>
      <a:spcAft>
        <a:spcPct val="0"/>
      </a:spcAft>
      <a:defRPr b="1" i="1" kern="1200">
        <a:solidFill>
          <a:schemeClr val="tx1"/>
        </a:solidFill>
        <a:latin typeface="Arial" charset="0"/>
        <a:ea typeface="+mn-ea"/>
        <a:cs typeface="+mn-cs"/>
      </a:defRPr>
    </a:lvl2pPr>
    <a:lvl3pPr marL="914400" algn="r" rtl="0" fontAlgn="base">
      <a:spcBef>
        <a:spcPct val="0"/>
      </a:spcBef>
      <a:spcAft>
        <a:spcPct val="0"/>
      </a:spcAft>
      <a:defRPr b="1" i="1" kern="1200">
        <a:solidFill>
          <a:schemeClr val="tx1"/>
        </a:solidFill>
        <a:latin typeface="Arial" charset="0"/>
        <a:ea typeface="+mn-ea"/>
        <a:cs typeface="+mn-cs"/>
      </a:defRPr>
    </a:lvl3pPr>
    <a:lvl4pPr marL="1371600" algn="r" rtl="0" fontAlgn="base">
      <a:spcBef>
        <a:spcPct val="0"/>
      </a:spcBef>
      <a:spcAft>
        <a:spcPct val="0"/>
      </a:spcAft>
      <a:defRPr b="1" i="1" kern="1200">
        <a:solidFill>
          <a:schemeClr val="tx1"/>
        </a:solidFill>
        <a:latin typeface="Arial" charset="0"/>
        <a:ea typeface="+mn-ea"/>
        <a:cs typeface="+mn-cs"/>
      </a:defRPr>
    </a:lvl4pPr>
    <a:lvl5pPr marL="1828800" algn="r" rtl="0" fontAlgn="base">
      <a:spcBef>
        <a:spcPct val="0"/>
      </a:spcBef>
      <a:spcAft>
        <a:spcPct val="0"/>
      </a:spcAft>
      <a:defRPr b="1" i="1" kern="1200">
        <a:solidFill>
          <a:schemeClr val="tx1"/>
        </a:solidFill>
        <a:latin typeface="Arial" charset="0"/>
        <a:ea typeface="+mn-ea"/>
        <a:cs typeface="+mn-cs"/>
      </a:defRPr>
    </a:lvl5pPr>
    <a:lvl6pPr marL="2286000" algn="l" defTabSz="914400" rtl="0" eaLnBrk="1" latinLnBrk="0" hangingPunct="1">
      <a:defRPr b="1" i="1" kern="1200">
        <a:solidFill>
          <a:schemeClr val="tx1"/>
        </a:solidFill>
        <a:latin typeface="Arial" charset="0"/>
        <a:ea typeface="+mn-ea"/>
        <a:cs typeface="+mn-cs"/>
      </a:defRPr>
    </a:lvl6pPr>
    <a:lvl7pPr marL="2743200" algn="l" defTabSz="914400" rtl="0" eaLnBrk="1" latinLnBrk="0" hangingPunct="1">
      <a:defRPr b="1" i="1" kern="1200">
        <a:solidFill>
          <a:schemeClr val="tx1"/>
        </a:solidFill>
        <a:latin typeface="Arial" charset="0"/>
        <a:ea typeface="+mn-ea"/>
        <a:cs typeface="+mn-cs"/>
      </a:defRPr>
    </a:lvl7pPr>
    <a:lvl8pPr marL="3200400" algn="l" defTabSz="914400" rtl="0" eaLnBrk="1" latinLnBrk="0" hangingPunct="1">
      <a:defRPr b="1" i="1" kern="1200">
        <a:solidFill>
          <a:schemeClr val="tx1"/>
        </a:solidFill>
        <a:latin typeface="Arial" charset="0"/>
        <a:ea typeface="+mn-ea"/>
        <a:cs typeface="+mn-cs"/>
      </a:defRPr>
    </a:lvl8pPr>
    <a:lvl9pPr marL="3657600" algn="l" defTabSz="914400" rtl="0" eaLnBrk="1" latinLnBrk="0" hangingPunct="1">
      <a:defRPr b="1" i="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E6E6E6"/>
    <a:srgbClr val="F6752E"/>
    <a:srgbClr val="000066"/>
    <a:srgbClr val="FFFF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87907" autoAdjust="0"/>
  </p:normalViewPr>
  <p:slideViewPr>
    <p:cSldViewPr>
      <p:cViewPr varScale="1">
        <p:scale>
          <a:sx n="97" d="100"/>
          <a:sy n="97" d="100"/>
        </p:scale>
        <p:origin x="171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119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CFCD37-F173-4C0D-83DF-A294806B1255}" type="doc">
      <dgm:prSet loTypeId="urn:microsoft.com/office/officeart/2005/8/layout/hProcess9" loCatId="process" qsTypeId="urn:microsoft.com/office/officeart/2005/8/quickstyle/simple1" qsCatId="simple" csTypeId="urn:microsoft.com/office/officeart/2005/8/colors/accent2_3" csCatId="accent2" phldr="1"/>
      <dgm:spPr/>
      <dgm:t>
        <a:bodyPr/>
        <a:lstStyle/>
        <a:p>
          <a:endParaRPr lang="en-AU"/>
        </a:p>
      </dgm:t>
    </dgm:pt>
    <dgm:pt modelId="{11688754-A125-407E-9A70-5094BD901647}">
      <dgm:prSet phldrT="[Text]"/>
      <dgm:spPr/>
      <dgm:t>
        <a:bodyPr/>
        <a:lstStyle/>
        <a:p>
          <a:r>
            <a:rPr lang="en-AU" dirty="0" smtClean="0"/>
            <a:t>Journal-level metrics</a:t>
          </a:r>
          <a:endParaRPr lang="en-AU" dirty="0"/>
        </a:p>
      </dgm:t>
    </dgm:pt>
    <dgm:pt modelId="{4BB23EED-B974-4E8B-B7F8-0AF024C5486F}" type="parTrans" cxnId="{6067D51F-06D3-465A-8D6A-1F31A8B496E9}">
      <dgm:prSet/>
      <dgm:spPr/>
      <dgm:t>
        <a:bodyPr/>
        <a:lstStyle/>
        <a:p>
          <a:endParaRPr lang="en-AU"/>
        </a:p>
      </dgm:t>
    </dgm:pt>
    <dgm:pt modelId="{1F6D6257-BF45-425B-A471-A31AA8A70C49}" type="sibTrans" cxnId="{6067D51F-06D3-465A-8D6A-1F31A8B496E9}">
      <dgm:prSet/>
      <dgm:spPr/>
      <dgm:t>
        <a:bodyPr/>
        <a:lstStyle/>
        <a:p>
          <a:endParaRPr lang="en-AU"/>
        </a:p>
      </dgm:t>
    </dgm:pt>
    <dgm:pt modelId="{56426639-1775-48D6-87E6-FEB6C5006A7E}">
      <dgm:prSet phldrT="[Text]"/>
      <dgm:spPr/>
      <dgm:t>
        <a:bodyPr/>
        <a:lstStyle/>
        <a:p>
          <a:r>
            <a:rPr lang="en-AU" dirty="0" smtClean="0"/>
            <a:t>Author-level metrics</a:t>
          </a:r>
          <a:endParaRPr lang="en-AU" dirty="0"/>
        </a:p>
      </dgm:t>
    </dgm:pt>
    <dgm:pt modelId="{CEFCFE56-136F-4286-ACAC-0E4D32EF71B6}" type="parTrans" cxnId="{9FA8A2FD-1A2E-4303-B991-F3823D2F9830}">
      <dgm:prSet/>
      <dgm:spPr/>
      <dgm:t>
        <a:bodyPr/>
        <a:lstStyle/>
        <a:p>
          <a:endParaRPr lang="en-AU"/>
        </a:p>
      </dgm:t>
    </dgm:pt>
    <dgm:pt modelId="{768C7029-AAC3-49FA-9C75-0AC565A8D23E}" type="sibTrans" cxnId="{9FA8A2FD-1A2E-4303-B991-F3823D2F9830}">
      <dgm:prSet/>
      <dgm:spPr/>
      <dgm:t>
        <a:bodyPr/>
        <a:lstStyle/>
        <a:p>
          <a:endParaRPr lang="en-AU"/>
        </a:p>
      </dgm:t>
    </dgm:pt>
    <dgm:pt modelId="{3232A9A6-9B5B-45AA-AE58-493E9E3570CA}">
      <dgm:prSet phldrT="[Text]"/>
      <dgm:spPr/>
      <dgm:t>
        <a:bodyPr/>
        <a:lstStyle/>
        <a:p>
          <a:r>
            <a:rPr lang="en-AU" dirty="0" smtClean="0"/>
            <a:t>Article-level metrics</a:t>
          </a:r>
          <a:endParaRPr lang="en-AU" dirty="0"/>
        </a:p>
      </dgm:t>
    </dgm:pt>
    <dgm:pt modelId="{27C79496-FCEA-47A4-A48D-399783F73FF0}" type="parTrans" cxnId="{216B090E-09DB-42F2-96BF-CB434A4F3237}">
      <dgm:prSet/>
      <dgm:spPr/>
      <dgm:t>
        <a:bodyPr/>
        <a:lstStyle/>
        <a:p>
          <a:endParaRPr lang="en-AU"/>
        </a:p>
      </dgm:t>
    </dgm:pt>
    <dgm:pt modelId="{38F4E0D1-9414-483B-A488-ADC043A7627B}" type="sibTrans" cxnId="{216B090E-09DB-42F2-96BF-CB434A4F3237}">
      <dgm:prSet/>
      <dgm:spPr/>
      <dgm:t>
        <a:bodyPr/>
        <a:lstStyle/>
        <a:p>
          <a:endParaRPr lang="en-AU"/>
        </a:p>
      </dgm:t>
    </dgm:pt>
    <dgm:pt modelId="{8B996AB9-CD86-4701-8779-2302F7B80C2F}">
      <dgm:prSet phldrT="[Text]"/>
      <dgm:spPr/>
      <dgm:t>
        <a:bodyPr/>
        <a:lstStyle/>
        <a:p>
          <a:r>
            <a:rPr lang="en-AU" dirty="0" smtClean="0"/>
            <a:t>Institution level metrics</a:t>
          </a:r>
          <a:endParaRPr lang="en-AU" dirty="0"/>
        </a:p>
      </dgm:t>
    </dgm:pt>
    <dgm:pt modelId="{318457CB-768D-4D9E-A1E7-77762F3C07B6}" type="parTrans" cxnId="{8A735BD2-ADB7-4888-B490-A97BA74880D1}">
      <dgm:prSet/>
      <dgm:spPr/>
      <dgm:t>
        <a:bodyPr/>
        <a:lstStyle/>
        <a:p>
          <a:endParaRPr lang="en-AU"/>
        </a:p>
      </dgm:t>
    </dgm:pt>
    <dgm:pt modelId="{F164602E-B2E8-4AE5-9EFA-2504E232C5EF}" type="sibTrans" cxnId="{8A735BD2-ADB7-4888-B490-A97BA74880D1}">
      <dgm:prSet/>
      <dgm:spPr/>
      <dgm:t>
        <a:bodyPr/>
        <a:lstStyle/>
        <a:p>
          <a:endParaRPr lang="en-AU"/>
        </a:p>
      </dgm:t>
    </dgm:pt>
    <dgm:pt modelId="{96B39F76-E5A4-4B66-A35C-9C48FC3292DE}">
      <dgm:prSet phldrT="[Text]"/>
      <dgm:spPr/>
      <dgm:t>
        <a:bodyPr/>
        <a:lstStyle/>
        <a:p>
          <a:r>
            <a:rPr lang="en-AU" dirty="0" smtClean="0"/>
            <a:t>Subject level metrics</a:t>
          </a:r>
          <a:endParaRPr lang="en-AU" dirty="0"/>
        </a:p>
      </dgm:t>
    </dgm:pt>
    <dgm:pt modelId="{1BD6A6A8-34B8-48EC-B7A5-32246197C8B8}" type="parTrans" cxnId="{36701E24-F48F-4562-8A56-E7E24E742FDF}">
      <dgm:prSet/>
      <dgm:spPr/>
      <dgm:t>
        <a:bodyPr/>
        <a:lstStyle/>
        <a:p>
          <a:endParaRPr lang="en-AU"/>
        </a:p>
      </dgm:t>
    </dgm:pt>
    <dgm:pt modelId="{D46689F5-F13B-4A5C-8B7F-2DABBDD4AF86}" type="sibTrans" cxnId="{36701E24-F48F-4562-8A56-E7E24E742FDF}">
      <dgm:prSet/>
      <dgm:spPr/>
      <dgm:t>
        <a:bodyPr/>
        <a:lstStyle/>
        <a:p>
          <a:endParaRPr lang="en-AU"/>
        </a:p>
      </dgm:t>
    </dgm:pt>
    <dgm:pt modelId="{4452285C-5527-4070-A5F8-662978BFC284}" type="pres">
      <dgm:prSet presAssocID="{11CFCD37-F173-4C0D-83DF-A294806B1255}" presName="CompostProcess" presStyleCnt="0">
        <dgm:presLayoutVars>
          <dgm:dir/>
          <dgm:resizeHandles val="exact"/>
        </dgm:presLayoutVars>
      </dgm:prSet>
      <dgm:spPr/>
      <dgm:t>
        <a:bodyPr/>
        <a:lstStyle/>
        <a:p>
          <a:endParaRPr lang="en-AU"/>
        </a:p>
      </dgm:t>
    </dgm:pt>
    <dgm:pt modelId="{57DC45F5-4ABE-4A9D-80F3-49CC541B95BF}" type="pres">
      <dgm:prSet presAssocID="{11CFCD37-F173-4C0D-83DF-A294806B1255}" presName="arrow" presStyleLbl="bgShp" presStyleIdx="0" presStyleCnt="1" custScaleX="110852" custLinFactNeighborX="-138" custLinFactNeighborY="1609"/>
      <dgm:spPr/>
    </dgm:pt>
    <dgm:pt modelId="{39372C57-C611-4BCD-953A-372F0E0A1618}" type="pres">
      <dgm:prSet presAssocID="{11CFCD37-F173-4C0D-83DF-A294806B1255}" presName="linearProcess" presStyleCnt="0"/>
      <dgm:spPr/>
    </dgm:pt>
    <dgm:pt modelId="{DB2435A5-8951-467C-A6A6-C291385D4E9C}" type="pres">
      <dgm:prSet presAssocID="{11688754-A125-407E-9A70-5094BD901647}" presName="textNode" presStyleLbl="node1" presStyleIdx="0" presStyleCnt="5" custScaleX="40184" custScaleY="72321" custLinFactX="28024" custLinFactNeighborX="100000" custLinFactNeighborY="-4349">
        <dgm:presLayoutVars>
          <dgm:bulletEnabled val="1"/>
        </dgm:presLayoutVars>
      </dgm:prSet>
      <dgm:spPr/>
      <dgm:t>
        <a:bodyPr/>
        <a:lstStyle/>
        <a:p>
          <a:endParaRPr lang="en-AU"/>
        </a:p>
      </dgm:t>
    </dgm:pt>
    <dgm:pt modelId="{2C901DC6-38BF-4B86-A15F-58756337DE36}" type="pres">
      <dgm:prSet presAssocID="{1F6D6257-BF45-425B-A471-A31AA8A70C49}" presName="sibTrans" presStyleCnt="0"/>
      <dgm:spPr/>
    </dgm:pt>
    <dgm:pt modelId="{14B312DE-1AD9-49C8-9A74-79F9532485CF}" type="pres">
      <dgm:prSet presAssocID="{56426639-1775-48D6-87E6-FEB6C5006A7E}" presName="textNode" presStyleLbl="node1" presStyleIdx="1" presStyleCnt="5" custScaleX="41242" custScaleY="72269" custLinFactX="25921" custLinFactNeighborX="100000" custLinFactNeighborY="-4085">
        <dgm:presLayoutVars>
          <dgm:bulletEnabled val="1"/>
        </dgm:presLayoutVars>
      </dgm:prSet>
      <dgm:spPr/>
      <dgm:t>
        <a:bodyPr/>
        <a:lstStyle/>
        <a:p>
          <a:endParaRPr lang="en-AU"/>
        </a:p>
      </dgm:t>
    </dgm:pt>
    <dgm:pt modelId="{3DF2DBE3-2544-4EF7-BE86-3EA9E49795C2}" type="pres">
      <dgm:prSet presAssocID="{768C7029-AAC3-49FA-9C75-0AC565A8D23E}" presName="sibTrans" presStyleCnt="0"/>
      <dgm:spPr/>
    </dgm:pt>
    <dgm:pt modelId="{678DEC2D-0BF4-448E-9D24-5671008ACBDE}" type="pres">
      <dgm:prSet presAssocID="{3232A9A6-9B5B-45AA-AE58-493E9E3570CA}" presName="textNode" presStyleLbl="node1" presStyleIdx="2" presStyleCnt="5" custScaleX="40981" custScaleY="71075" custLinFactX="-99039" custLinFactNeighborX="-100000" custLinFactNeighborY="-4972">
        <dgm:presLayoutVars>
          <dgm:bulletEnabled val="1"/>
        </dgm:presLayoutVars>
      </dgm:prSet>
      <dgm:spPr/>
      <dgm:t>
        <a:bodyPr/>
        <a:lstStyle/>
        <a:p>
          <a:endParaRPr lang="en-AU"/>
        </a:p>
      </dgm:t>
    </dgm:pt>
    <dgm:pt modelId="{62D85027-45CC-4DC9-8C54-74896FF2B030}" type="pres">
      <dgm:prSet presAssocID="{38F4E0D1-9414-483B-A488-ADC043A7627B}" presName="sibTrans" presStyleCnt="0"/>
      <dgm:spPr/>
    </dgm:pt>
    <dgm:pt modelId="{1217559C-11B9-451A-AE43-D441199E00C9}" type="pres">
      <dgm:prSet presAssocID="{8B996AB9-CD86-4701-8779-2302F7B80C2F}" presName="textNode" presStyleLbl="node1" presStyleIdx="3" presStyleCnt="5" custScaleX="40184" custScaleY="72321" custLinFactX="-8964" custLinFactNeighborX="-100000" custLinFactNeighborY="-4349">
        <dgm:presLayoutVars>
          <dgm:bulletEnabled val="1"/>
        </dgm:presLayoutVars>
      </dgm:prSet>
      <dgm:spPr/>
      <dgm:t>
        <a:bodyPr/>
        <a:lstStyle/>
        <a:p>
          <a:endParaRPr lang="en-AU"/>
        </a:p>
      </dgm:t>
    </dgm:pt>
    <dgm:pt modelId="{04A6E89A-098A-461B-8FBF-0B39F8C53E94}" type="pres">
      <dgm:prSet presAssocID="{F164602E-B2E8-4AE5-9EFA-2504E232C5EF}" presName="sibTrans" presStyleCnt="0"/>
      <dgm:spPr/>
    </dgm:pt>
    <dgm:pt modelId="{373CBB21-C98D-4AEA-A16E-A6F8BCCFA2D0}" type="pres">
      <dgm:prSet presAssocID="{96B39F76-E5A4-4B66-A35C-9C48FC3292DE}" presName="textNode" presStyleLbl="node1" presStyleIdx="4" presStyleCnt="5" custScaleX="40184" custScaleY="72321" custLinFactX="-10737" custLinFactNeighborX="-100000" custLinFactNeighborY="-4349">
        <dgm:presLayoutVars>
          <dgm:bulletEnabled val="1"/>
        </dgm:presLayoutVars>
      </dgm:prSet>
      <dgm:spPr/>
      <dgm:t>
        <a:bodyPr/>
        <a:lstStyle/>
        <a:p>
          <a:endParaRPr lang="en-AU"/>
        </a:p>
      </dgm:t>
    </dgm:pt>
  </dgm:ptLst>
  <dgm:cxnLst>
    <dgm:cxn modelId="{36701E24-F48F-4562-8A56-E7E24E742FDF}" srcId="{11CFCD37-F173-4C0D-83DF-A294806B1255}" destId="{96B39F76-E5A4-4B66-A35C-9C48FC3292DE}" srcOrd="4" destOrd="0" parTransId="{1BD6A6A8-34B8-48EC-B7A5-32246197C8B8}" sibTransId="{D46689F5-F13B-4A5C-8B7F-2DABBDD4AF86}"/>
    <dgm:cxn modelId="{9FA8A2FD-1A2E-4303-B991-F3823D2F9830}" srcId="{11CFCD37-F173-4C0D-83DF-A294806B1255}" destId="{56426639-1775-48D6-87E6-FEB6C5006A7E}" srcOrd="1" destOrd="0" parTransId="{CEFCFE56-136F-4286-ACAC-0E4D32EF71B6}" sibTransId="{768C7029-AAC3-49FA-9C75-0AC565A8D23E}"/>
    <dgm:cxn modelId="{8A735BD2-ADB7-4888-B490-A97BA74880D1}" srcId="{11CFCD37-F173-4C0D-83DF-A294806B1255}" destId="{8B996AB9-CD86-4701-8779-2302F7B80C2F}" srcOrd="3" destOrd="0" parTransId="{318457CB-768D-4D9E-A1E7-77762F3C07B6}" sibTransId="{F164602E-B2E8-4AE5-9EFA-2504E232C5EF}"/>
    <dgm:cxn modelId="{A8646F9D-6CBB-4A00-8693-04C5EB5AC2DC}" type="presOf" srcId="{96B39F76-E5A4-4B66-A35C-9C48FC3292DE}" destId="{373CBB21-C98D-4AEA-A16E-A6F8BCCFA2D0}" srcOrd="0" destOrd="0" presId="urn:microsoft.com/office/officeart/2005/8/layout/hProcess9"/>
    <dgm:cxn modelId="{90AEE811-2DC8-4BF1-8C49-A3D15D3D169D}" type="presOf" srcId="{11688754-A125-407E-9A70-5094BD901647}" destId="{DB2435A5-8951-467C-A6A6-C291385D4E9C}" srcOrd="0" destOrd="0" presId="urn:microsoft.com/office/officeart/2005/8/layout/hProcess9"/>
    <dgm:cxn modelId="{8081FE2F-E319-4151-9E31-23D4A0859375}" type="presOf" srcId="{56426639-1775-48D6-87E6-FEB6C5006A7E}" destId="{14B312DE-1AD9-49C8-9A74-79F9532485CF}" srcOrd="0" destOrd="0" presId="urn:microsoft.com/office/officeart/2005/8/layout/hProcess9"/>
    <dgm:cxn modelId="{216B090E-09DB-42F2-96BF-CB434A4F3237}" srcId="{11CFCD37-F173-4C0D-83DF-A294806B1255}" destId="{3232A9A6-9B5B-45AA-AE58-493E9E3570CA}" srcOrd="2" destOrd="0" parTransId="{27C79496-FCEA-47A4-A48D-399783F73FF0}" sibTransId="{38F4E0D1-9414-483B-A488-ADC043A7627B}"/>
    <dgm:cxn modelId="{6067D51F-06D3-465A-8D6A-1F31A8B496E9}" srcId="{11CFCD37-F173-4C0D-83DF-A294806B1255}" destId="{11688754-A125-407E-9A70-5094BD901647}" srcOrd="0" destOrd="0" parTransId="{4BB23EED-B974-4E8B-B7F8-0AF024C5486F}" sibTransId="{1F6D6257-BF45-425B-A471-A31AA8A70C49}"/>
    <dgm:cxn modelId="{C1461914-C96D-492A-A08B-4CA562AFB40F}" type="presOf" srcId="{3232A9A6-9B5B-45AA-AE58-493E9E3570CA}" destId="{678DEC2D-0BF4-448E-9D24-5671008ACBDE}" srcOrd="0" destOrd="0" presId="urn:microsoft.com/office/officeart/2005/8/layout/hProcess9"/>
    <dgm:cxn modelId="{D5E04EE2-0BCB-43EC-A0F4-8995E55564F2}" type="presOf" srcId="{11CFCD37-F173-4C0D-83DF-A294806B1255}" destId="{4452285C-5527-4070-A5F8-662978BFC284}" srcOrd="0" destOrd="0" presId="urn:microsoft.com/office/officeart/2005/8/layout/hProcess9"/>
    <dgm:cxn modelId="{DFCCE939-CFD7-4426-A7EB-B94791E8ACC9}" type="presOf" srcId="{8B996AB9-CD86-4701-8779-2302F7B80C2F}" destId="{1217559C-11B9-451A-AE43-D441199E00C9}" srcOrd="0" destOrd="0" presId="urn:microsoft.com/office/officeart/2005/8/layout/hProcess9"/>
    <dgm:cxn modelId="{2AB0A480-FCFC-41DD-A2D4-D2A5A8546349}" type="presParOf" srcId="{4452285C-5527-4070-A5F8-662978BFC284}" destId="{57DC45F5-4ABE-4A9D-80F3-49CC541B95BF}" srcOrd="0" destOrd="0" presId="urn:microsoft.com/office/officeart/2005/8/layout/hProcess9"/>
    <dgm:cxn modelId="{9BC14DBA-3463-4099-B0C6-81FE24B3D838}" type="presParOf" srcId="{4452285C-5527-4070-A5F8-662978BFC284}" destId="{39372C57-C611-4BCD-953A-372F0E0A1618}" srcOrd="1" destOrd="0" presId="urn:microsoft.com/office/officeart/2005/8/layout/hProcess9"/>
    <dgm:cxn modelId="{1EDD92F2-C114-43FD-9230-C3A2FD3FFCE3}" type="presParOf" srcId="{39372C57-C611-4BCD-953A-372F0E0A1618}" destId="{DB2435A5-8951-467C-A6A6-C291385D4E9C}" srcOrd="0" destOrd="0" presId="urn:microsoft.com/office/officeart/2005/8/layout/hProcess9"/>
    <dgm:cxn modelId="{783B7408-AF85-4CFF-B716-6E99E5DE2C0D}" type="presParOf" srcId="{39372C57-C611-4BCD-953A-372F0E0A1618}" destId="{2C901DC6-38BF-4B86-A15F-58756337DE36}" srcOrd="1" destOrd="0" presId="urn:microsoft.com/office/officeart/2005/8/layout/hProcess9"/>
    <dgm:cxn modelId="{B3EBD3DF-CEFB-4B02-B70C-A96778139B37}" type="presParOf" srcId="{39372C57-C611-4BCD-953A-372F0E0A1618}" destId="{14B312DE-1AD9-49C8-9A74-79F9532485CF}" srcOrd="2" destOrd="0" presId="urn:microsoft.com/office/officeart/2005/8/layout/hProcess9"/>
    <dgm:cxn modelId="{6D2A1EF0-A4C3-4F54-A251-7CC6FD0508FA}" type="presParOf" srcId="{39372C57-C611-4BCD-953A-372F0E0A1618}" destId="{3DF2DBE3-2544-4EF7-BE86-3EA9E49795C2}" srcOrd="3" destOrd="0" presId="urn:microsoft.com/office/officeart/2005/8/layout/hProcess9"/>
    <dgm:cxn modelId="{15835978-EA4F-4117-ACDE-673EFFF64188}" type="presParOf" srcId="{39372C57-C611-4BCD-953A-372F0E0A1618}" destId="{678DEC2D-0BF4-448E-9D24-5671008ACBDE}" srcOrd="4" destOrd="0" presId="urn:microsoft.com/office/officeart/2005/8/layout/hProcess9"/>
    <dgm:cxn modelId="{F647FAA9-E13B-44B4-949B-DB40AE37FA45}" type="presParOf" srcId="{39372C57-C611-4BCD-953A-372F0E0A1618}" destId="{62D85027-45CC-4DC9-8C54-74896FF2B030}" srcOrd="5" destOrd="0" presId="urn:microsoft.com/office/officeart/2005/8/layout/hProcess9"/>
    <dgm:cxn modelId="{9B46B63A-CC53-4B85-9E58-5A1EEAE8B4DF}" type="presParOf" srcId="{39372C57-C611-4BCD-953A-372F0E0A1618}" destId="{1217559C-11B9-451A-AE43-D441199E00C9}" srcOrd="6" destOrd="0" presId="urn:microsoft.com/office/officeart/2005/8/layout/hProcess9"/>
    <dgm:cxn modelId="{452C10AD-8A19-42DD-9139-DC1D56FFB8FC}" type="presParOf" srcId="{39372C57-C611-4BCD-953A-372F0E0A1618}" destId="{04A6E89A-098A-461B-8FBF-0B39F8C53E94}" srcOrd="7" destOrd="0" presId="urn:microsoft.com/office/officeart/2005/8/layout/hProcess9"/>
    <dgm:cxn modelId="{D91F2B56-DF75-4CA6-8BA4-BB230018FE23}" type="presParOf" srcId="{39372C57-C611-4BCD-953A-372F0E0A1618}" destId="{373CBB21-C98D-4AEA-A16E-A6F8BCCFA2D0}"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DC45F5-4ABE-4A9D-80F3-49CC541B95BF}">
      <dsp:nvSpPr>
        <dsp:cNvPr id="0" name=""/>
        <dsp:cNvSpPr/>
      </dsp:nvSpPr>
      <dsp:spPr>
        <a:xfrm>
          <a:off x="167584" y="0"/>
          <a:ext cx="5699312" cy="2530153"/>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2435A5-8951-467C-A6A6-C291385D4E9C}">
      <dsp:nvSpPr>
        <dsp:cNvPr id="0" name=""/>
        <dsp:cNvSpPr/>
      </dsp:nvSpPr>
      <dsp:spPr>
        <a:xfrm>
          <a:off x="1366261" y="855095"/>
          <a:ext cx="833856" cy="731932"/>
        </a:xfrm>
        <a:prstGeom prst="roundRect">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AU" sz="1200" kern="1200" dirty="0" smtClean="0"/>
            <a:t>Journal-level metrics</a:t>
          </a:r>
          <a:endParaRPr lang="en-AU" sz="1200" kern="1200" dirty="0"/>
        </a:p>
      </dsp:txBody>
      <dsp:txXfrm>
        <a:off x="1401991" y="890825"/>
        <a:ext cx="762396" cy="660472"/>
      </dsp:txXfrm>
    </dsp:sp>
    <dsp:sp modelId="{14B312DE-1AD9-49C8-9A74-79F9532485CF}">
      <dsp:nvSpPr>
        <dsp:cNvPr id="0" name=""/>
        <dsp:cNvSpPr/>
      </dsp:nvSpPr>
      <dsp:spPr>
        <a:xfrm>
          <a:off x="2292190" y="858030"/>
          <a:ext cx="855811" cy="731406"/>
        </a:xfrm>
        <a:prstGeom prst="roundRect">
          <a:avLst/>
        </a:prstGeom>
        <a:solidFill>
          <a:schemeClr val="accent2">
            <a:shade val="80000"/>
            <a:hueOff val="0"/>
            <a:satOff val="-7005"/>
            <a:lumOff val="79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AU" sz="1200" kern="1200" dirty="0" smtClean="0"/>
            <a:t>Author-level metrics</a:t>
          </a:r>
          <a:endParaRPr lang="en-AU" sz="1200" kern="1200" dirty="0"/>
        </a:p>
      </dsp:txBody>
      <dsp:txXfrm>
        <a:off x="2327894" y="893734"/>
        <a:ext cx="784403" cy="659998"/>
      </dsp:txXfrm>
    </dsp:sp>
    <dsp:sp modelId="{678DEC2D-0BF4-448E-9D24-5671008ACBDE}">
      <dsp:nvSpPr>
        <dsp:cNvPr id="0" name=""/>
        <dsp:cNvSpPr/>
      </dsp:nvSpPr>
      <dsp:spPr>
        <a:xfrm>
          <a:off x="419250" y="855095"/>
          <a:ext cx="850395" cy="719322"/>
        </a:xfrm>
        <a:prstGeom prst="roundRect">
          <a:avLst/>
        </a:prstGeom>
        <a:solidFill>
          <a:schemeClr val="accent2">
            <a:shade val="80000"/>
            <a:hueOff val="0"/>
            <a:satOff val="-14010"/>
            <a:lumOff val="15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AU" sz="1200" kern="1200" dirty="0" smtClean="0"/>
            <a:t>Article-level metrics</a:t>
          </a:r>
          <a:endParaRPr lang="en-AU" sz="1200" kern="1200" dirty="0"/>
        </a:p>
      </dsp:txBody>
      <dsp:txXfrm>
        <a:off x="454364" y="890209"/>
        <a:ext cx="780167" cy="649094"/>
      </dsp:txXfrm>
    </dsp:sp>
    <dsp:sp modelId="{1217559C-11B9-451A-AE43-D441199E00C9}">
      <dsp:nvSpPr>
        <dsp:cNvPr id="0" name=""/>
        <dsp:cNvSpPr/>
      </dsp:nvSpPr>
      <dsp:spPr>
        <a:xfrm>
          <a:off x="3274499" y="855095"/>
          <a:ext cx="833856" cy="731932"/>
        </a:xfrm>
        <a:prstGeom prst="roundRect">
          <a:avLst/>
        </a:prstGeom>
        <a:solidFill>
          <a:schemeClr val="accent2">
            <a:shade val="80000"/>
            <a:hueOff val="0"/>
            <a:satOff val="-21014"/>
            <a:lumOff val="238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AU" sz="1200" kern="1200" dirty="0" smtClean="0"/>
            <a:t>Institution level metrics</a:t>
          </a:r>
          <a:endParaRPr lang="en-AU" sz="1200" kern="1200" dirty="0"/>
        </a:p>
      </dsp:txBody>
      <dsp:txXfrm>
        <a:off x="3310229" y="890825"/>
        <a:ext cx="762396" cy="660472"/>
      </dsp:txXfrm>
    </dsp:sp>
    <dsp:sp modelId="{373CBB21-C98D-4AEA-A16E-A6F8BCCFA2D0}">
      <dsp:nvSpPr>
        <dsp:cNvPr id="0" name=""/>
        <dsp:cNvSpPr/>
      </dsp:nvSpPr>
      <dsp:spPr>
        <a:xfrm>
          <a:off x="4207275" y="855095"/>
          <a:ext cx="833856" cy="731932"/>
        </a:xfrm>
        <a:prstGeom prst="roundRect">
          <a:avLst/>
        </a:prstGeom>
        <a:solidFill>
          <a:schemeClr val="accent2">
            <a:shade val="80000"/>
            <a:hueOff val="0"/>
            <a:satOff val="-28019"/>
            <a:lumOff val="31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AU" sz="1200" kern="1200" dirty="0" smtClean="0"/>
            <a:t>Subject level metrics</a:t>
          </a:r>
          <a:endParaRPr lang="en-AU" sz="1200" kern="1200" dirty="0"/>
        </a:p>
      </dsp:txBody>
      <dsp:txXfrm>
        <a:off x="4243005" y="890825"/>
        <a:ext cx="762396" cy="66047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1" y="0"/>
            <a:ext cx="2950317" cy="497285"/>
          </a:xfrm>
          <a:prstGeom prst="rect">
            <a:avLst/>
          </a:prstGeom>
          <a:noFill/>
          <a:ln w="9525">
            <a:noFill/>
            <a:miter lim="800000"/>
            <a:headEnd/>
            <a:tailEnd/>
          </a:ln>
          <a:effectLst/>
        </p:spPr>
        <p:txBody>
          <a:bodyPr vert="horz" wrap="square" lIns="91550" tIns="45775" rIns="91550" bIns="45775" numCol="1" anchor="t" anchorCtr="0" compatLnSpc="1">
            <a:prstTxWarp prst="textNoShape">
              <a:avLst/>
            </a:prstTxWarp>
          </a:bodyPr>
          <a:lstStyle>
            <a:lvl1pPr algn="l">
              <a:defRPr sz="1200" b="0" i="0"/>
            </a:lvl1pPr>
          </a:lstStyle>
          <a:p>
            <a:pPr>
              <a:defRPr/>
            </a:pPr>
            <a:endParaRPr lang="en-AU"/>
          </a:p>
        </p:txBody>
      </p:sp>
      <p:sp>
        <p:nvSpPr>
          <p:cNvPr id="143363" name="Rectangle 3"/>
          <p:cNvSpPr>
            <a:spLocks noGrp="1" noChangeArrowheads="1"/>
          </p:cNvSpPr>
          <p:nvPr>
            <p:ph type="dt" sz="quarter" idx="1"/>
          </p:nvPr>
        </p:nvSpPr>
        <p:spPr bwMode="auto">
          <a:xfrm>
            <a:off x="3855293" y="0"/>
            <a:ext cx="2950317" cy="497285"/>
          </a:xfrm>
          <a:prstGeom prst="rect">
            <a:avLst/>
          </a:prstGeom>
          <a:noFill/>
          <a:ln w="9525">
            <a:noFill/>
            <a:miter lim="800000"/>
            <a:headEnd/>
            <a:tailEnd/>
          </a:ln>
          <a:effectLst/>
        </p:spPr>
        <p:txBody>
          <a:bodyPr vert="horz" wrap="square" lIns="91550" tIns="45775" rIns="91550" bIns="45775" numCol="1" anchor="t" anchorCtr="0" compatLnSpc="1">
            <a:prstTxWarp prst="textNoShape">
              <a:avLst/>
            </a:prstTxWarp>
          </a:bodyPr>
          <a:lstStyle>
            <a:lvl1pPr>
              <a:defRPr sz="1200" b="0" i="0"/>
            </a:lvl1pPr>
          </a:lstStyle>
          <a:p>
            <a:pPr>
              <a:defRPr/>
            </a:pPr>
            <a:endParaRPr lang="en-AU"/>
          </a:p>
        </p:txBody>
      </p:sp>
      <p:sp>
        <p:nvSpPr>
          <p:cNvPr id="143364" name="Rectangle 4"/>
          <p:cNvSpPr>
            <a:spLocks noGrp="1" noChangeArrowheads="1"/>
          </p:cNvSpPr>
          <p:nvPr>
            <p:ph type="ftr" sz="quarter" idx="2"/>
          </p:nvPr>
        </p:nvSpPr>
        <p:spPr bwMode="auto">
          <a:xfrm>
            <a:off x="1" y="9440465"/>
            <a:ext cx="2950317" cy="497285"/>
          </a:xfrm>
          <a:prstGeom prst="rect">
            <a:avLst/>
          </a:prstGeom>
          <a:noFill/>
          <a:ln w="9525">
            <a:noFill/>
            <a:miter lim="800000"/>
            <a:headEnd/>
            <a:tailEnd/>
          </a:ln>
          <a:effectLst/>
        </p:spPr>
        <p:txBody>
          <a:bodyPr vert="horz" wrap="square" lIns="91550" tIns="45775" rIns="91550" bIns="45775" numCol="1" anchor="b" anchorCtr="0" compatLnSpc="1">
            <a:prstTxWarp prst="textNoShape">
              <a:avLst/>
            </a:prstTxWarp>
          </a:bodyPr>
          <a:lstStyle>
            <a:lvl1pPr algn="l">
              <a:defRPr sz="1200" b="0" i="0"/>
            </a:lvl1pPr>
          </a:lstStyle>
          <a:p>
            <a:pPr>
              <a:defRPr/>
            </a:pPr>
            <a:endParaRPr lang="en-AU"/>
          </a:p>
        </p:txBody>
      </p:sp>
      <p:sp>
        <p:nvSpPr>
          <p:cNvPr id="143365" name="Rectangle 5"/>
          <p:cNvSpPr>
            <a:spLocks noGrp="1" noChangeArrowheads="1"/>
          </p:cNvSpPr>
          <p:nvPr>
            <p:ph type="sldNum" sz="quarter" idx="3"/>
          </p:nvPr>
        </p:nvSpPr>
        <p:spPr bwMode="auto">
          <a:xfrm>
            <a:off x="3855293" y="9440465"/>
            <a:ext cx="2950317" cy="497285"/>
          </a:xfrm>
          <a:prstGeom prst="rect">
            <a:avLst/>
          </a:prstGeom>
          <a:noFill/>
          <a:ln w="9525">
            <a:noFill/>
            <a:miter lim="800000"/>
            <a:headEnd/>
            <a:tailEnd/>
          </a:ln>
          <a:effectLst/>
        </p:spPr>
        <p:txBody>
          <a:bodyPr vert="horz" wrap="square" lIns="91550" tIns="45775" rIns="91550" bIns="45775" numCol="1" anchor="b" anchorCtr="0" compatLnSpc="1">
            <a:prstTxWarp prst="textNoShape">
              <a:avLst/>
            </a:prstTxWarp>
          </a:bodyPr>
          <a:lstStyle>
            <a:lvl1pPr>
              <a:defRPr sz="1200" b="0" i="0"/>
            </a:lvl1pPr>
          </a:lstStyle>
          <a:p>
            <a:pPr>
              <a:defRPr/>
            </a:pPr>
            <a:fld id="{6F7E90CF-0152-4ACD-B0F4-AD151D022EC5}" type="slidenum">
              <a:rPr lang="en-AU"/>
              <a:pPr>
                <a:defRPr/>
              </a:pPr>
              <a:t>‹#›</a:t>
            </a:fld>
            <a:endParaRPr lang="en-AU"/>
          </a:p>
        </p:txBody>
      </p:sp>
    </p:spTree>
    <p:extLst>
      <p:ext uri="{BB962C8B-B14F-4D97-AF65-F5344CB8AC3E}">
        <p14:creationId xmlns:p14="http://schemas.microsoft.com/office/powerpoint/2010/main" val="3478133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0"/>
            <a:ext cx="2950317" cy="497285"/>
          </a:xfrm>
          <a:prstGeom prst="rect">
            <a:avLst/>
          </a:prstGeom>
          <a:noFill/>
          <a:ln w="9525">
            <a:noFill/>
            <a:miter lim="800000"/>
            <a:headEnd/>
            <a:tailEnd/>
          </a:ln>
          <a:effectLst/>
        </p:spPr>
        <p:txBody>
          <a:bodyPr vert="horz" wrap="square" lIns="91550" tIns="45775" rIns="91550" bIns="45775" numCol="1" anchor="t" anchorCtr="0" compatLnSpc="1">
            <a:prstTxWarp prst="textNoShape">
              <a:avLst/>
            </a:prstTxWarp>
          </a:bodyPr>
          <a:lstStyle>
            <a:lvl1pPr algn="l">
              <a:defRPr sz="1200" b="0" i="0"/>
            </a:lvl1pPr>
          </a:lstStyle>
          <a:p>
            <a:pPr>
              <a:defRPr/>
            </a:pPr>
            <a:endParaRPr lang="en-AU"/>
          </a:p>
        </p:txBody>
      </p:sp>
      <p:sp>
        <p:nvSpPr>
          <p:cNvPr id="35843" name="Rectangle 3"/>
          <p:cNvSpPr>
            <a:spLocks noGrp="1" noChangeArrowheads="1"/>
          </p:cNvSpPr>
          <p:nvPr>
            <p:ph type="dt" idx="1"/>
          </p:nvPr>
        </p:nvSpPr>
        <p:spPr bwMode="auto">
          <a:xfrm>
            <a:off x="3855293" y="0"/>
            <a:ext cx="2950317" cy="497285"/>
          </a:xfrm>
          <a:prstGeom prst="rect">
            <a:avLst/>
          </a:prstGeom>
          <a:noFill/>
          <a:ln w="9525">
            <a:noFill/>
            <a:miter lim="800000"/>
            <a:headEnd/>
            <a:tailEnd/>
          </a:ln>
          <a:effectLst/>
        </p:spPr>
        <p:txBody>
          <a:bodyPr vert="horz" wrap="square" lIns="91550" tIns="45775" rIns="91550" bIns="45775" numCol="1" anchor="t" anchorCtr="0" compatLnSpc="1">
            <a:prstTxWarp prst="textNoShape">
              <a:avLst/>
            </a:prstTxWarp>
          </a:bodyPr>
          <a:lstStyle>
            <a:lvl1pPr>
              <a:defRPr sz="1200" b="0" i="0"/>
            </a:lvl1pPr>
          </a:lstStyle>
          <a:p>
            <a:pPr>
              <a:defRPr/>
            </a:pPr>
            <a:endParaRPr lang="en-AU"/>
          </a:p>
        </p:txBody>
      </p:sp>
      <p:sp>
        <p:nvSpPr>
          <p:cNvPr id="31748" name="Rectangle 4"/>
          <p:cNvSpPr>
            <a:spLocks noGrp="1" noRot="1" noChangeAspect="1" noChangeArrowheads="1" noTextEdit="1"/>
          </p:cNvSpPr>
          <p:nvPr>
            <p:ph type="sldImg" idx="2"/>
          </p:nvPr>
        </p:nvSpPr>
        <p:spPr bwMode="auto">
          <a:xfrm>
            <a:off x="919163" y="744538"/>
            <a:ext cx="4968875" cy="3727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680720" y="4721821"/>
            <a:ext cx="5445760" cy="4472385"/>
          </a:xfrm>
          <a:prstGeom prst="rect">
            <a:avLst/>
          </a:prstGeom>
          <a:noFill/>
          <a:ln w="9525">
            <a:noFill/>
            <a:miter lim="800000"/>
            <a:headEnd/>
            <a:tailEnd/>
          </a:ln>
          <a:effectLst/>
        </p:spPr>
        <p:txBody>
          <a:bodyPr vert="horz" wrap="square" lIns="91550" tIns="45775" rIns="91550" bIns="45775"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35846" name="Rectangle 6"/>
          <p:cNvSpPr>
            <a:spLocks noGrp="1" noChangeArrowheads="1"/>
          </p:cNvSpPr>
          <p:nvPr>
            <p:ph type="ftr" sz="quarter" idx="4"/>
          </p:nvPr>
        </p:nvSpPr>
        <p:spPr bwMode="auto">
          <a:xfrm>
            <a:off x="1" y="9440465"/>
            <a:ext cx="2950317" cy="497285"/>
          </a:xfrm>
          <a:prstGeom prst="rect">
            <a:avLst/>
          </a:prstGeom>
          <a:noFill/>
          <a:ln w="9525">
            <a:noFill/>
            <a:miter lim="800000"/>
            <a:headEnd/>
            <a:tailEnd/>
          </a:ln>
          <a:effectLst/>
        </p:spPr>
        <p:txBody>
          <a:bodyPr vert="horz" wrap="square" lIns="91550" tIns="45775" rIns="91550" bIns="45775" numCol="1" anchor="b" anchorCtr="0" compatLnSpc="1">
            <a:prstTxWarp prst="textNoShape">
              <a:avLst/>
            </a:prstTxWarp>
          </a:bodyPr>
          <a:lstStyle>
            <a:lvl1pPr algn="l">
              <a:defRPr sz="1200" b="0" i="0"/>
            </a:lvl1pPr>
          </a:lstStyle>
          <a:p>
            <a:pPr>
              <a:defRPr/>
            </a:pPr>
            <a:endParaRPr lang="en-AU"/>
          </a:p>
        </p:txBody>
      </p:sp>
      <p:sp>
        <p:nvSpPr>
          <p:cNvPr id="35847" name="Rectangle 7"/>
          <p:cNvSpPr>
            <a:spLocks noGrp="1" noChangeArrowheads="1"/>
          </p:cNvSpPr>
          <p:nvPr>
            <p:ph type="sldNum" sz="quarter" idx="5"/>
          </p:nvPr>
        </p:nvSpPr>
        <p:spPr bwMode="auto">
          <a:xfrm>
            <a:off x="3855293" y="9440465"/>
            <a:ext cx="2950317" cy="497285"/>
          </a:xfrm>
          <a:prstGeom prst="rect">
            <a:avLst/>
          </a:prstGeom>
          <a:noFill/>
          <a:ln w="9525">
            <a:noFill/>
            <a:miter lim="800000"/>
            <a:headEnd/>
            <a:tailEnd/>
          </a:ln>
          <a:effectLst/>
        </p:spPr>
        <p:txBody>
          <a:bodyPr vert="horz" wrap="square" lIns="91550" tIns="45775" rIns="91550" bIns="45775" numCol="1" anchor="b" anchorCtr="0" compatLnSpc="1">
            <a:prstTxWarp prst="textNoShape">
              <a:avLst/>
            </a:prstTxWarp>
          </a:bodyPr>
          <a:lstStyle>
            <a:lvl1pPr>
              <a:defRPr sz="1200" b="0" i="0"/>
            </a:lvl1pPr>
          </a:lstStyle>
          <a:p>
            <a:pPr>
              <a:defRPr/>
            </a:pPr>
            <a:fld id="{F692787E-3545-4FF3-AD06-7941E796C28E}" type="slidenum">
              <a:rPr lang="en-AU"/>
              <a:pPr>
                <a:defRPr/>
              </a:pPr>
              <a:t>‹#›</a:t>
            </a:fld>
            <a:endParaRPr lang="en-AU"/>
          </a:p>
        </p:txBody>
      </p:sp>
    </p:spTree>
    <p:extLst>
      <p:ext uri="{BB962C8B-B14F-4D97-AF65-F5344CB8AC3E}">
        <p14:creationId xmlns:p14="http://schemas.microsoft.com/office/powerpoint/2010/main" val="762061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x.doi.org/10.6084/m9.figshare.3117928.v2"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qutvirtual4.qut.edu.au/group/staff/research/research-impac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F692787E-3545-4FF3-AD06-7941E796C28E}" type="slidenum">
              <a:rPr lang="en-AU" smtClean="0"/>
              <a:pPr>
                <a:defRPr/>
              </a:pPr>
              <a:t>1</a:t>
            </a:fld>
            <a:endParaRPr lang="en-AU"/>
          </a:p>
        </p:txBody>
      </p:sp>
    </p:spTree>
    <p:extLst>
      <p:ext uri="{BB962C8B-B14F-4D97-AF65-F5344CB8AC3E}">
        <p14:creationId xmlns:p14="http://schemas.microsoft.com/office/powerpoint/2010/main" val="3906947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AD73892E-F192-4227-8D28-C08B66820387}" type="slidenum">
              <a:rPr lang="en-AU" smtClean="0"/>
              <a:pPr/>
              <a:t>20</a:t>
            </a:fld>
            <a:endParaRPr lang="en-AU"/>
          </a:p>
        </p:txBody>
      </p:sp>
    </p:spTree>
    <p:extLst>
      <p:ext uri="{BB962C8B-B14F-4D97-AF65-F5344CB8AC3E}">
        <p14:creationId xmlns:p14="http://schemas.microsoft.com/office/powerpoint/2010/main" val="3209922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F692787E-3545-4FF3-AD06-7941E796C28E}" type="slidenum">
              <a:rPr lang="en-AU" smtClean="0"/>
              <a:pPr>
                <a:defRPr/>
              </a:pPr>
              <a:t>21</a:t>
            </a:fld>
            <a:endParaRPr lang="en-AU"/>
          </a:p>
        </p:txBody>
      </p:sp>
    </p:spTree>
    <p:extLst>
      <p:ext uri="{BB962C8B-B14F-4D97-AF65-F5344CB8AC3E}">
        <p14:creationId xmlns:p14="http://schemas.microsoft.com/office/powerpoint/2010/main" val="576548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F692787E-3545-4FF3-AD06-7941E796C28E}" type="slidenum">
              <a:rPr lang="en-AU" smtClean="0"/>
              <a:pPr>
                <a:defRPr/>
              </a:pPr>
              <a:t>25</a:t>
            </a:fld>
            <a:endParaRPr lang="en-AU"/>
          </a:p>
        </p:txBody>
      </p:sp>
    </p:spTree>
    <p:extLst>
      <p:ext uri="{BB962C8B-B14F-4D97-AF65-F5344CB8AC3E}">
        <p14:creationId xmlns:p14="http://schemas.microsoft.com/office/powerpoint/2010/main" val="1777553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F692787E-3545-4FF3-AD06-7941E796C28E}" type="slidenum">
              <a:rPr lang="en-AU" smtClean="0"/>
              <a:pPr>
                <a:defRPr/>
              </a:pPr>
              <a:t>26</a:t>
            </a:fld>
            <a:endParaRPr lang="en-AU"/>
          </a:p>
        </p:txBody>
      </p:sp>
    </p:spTree>
    <p:extLst>
      <p:ext uri="{BB962C8B-B14F-4D97-AF65-F5344CB8AC3E}">
        <p14:creationId xmlns:p14="http://schemas.microsoft.com/office/powerpoint/2010/main" val="1667743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smtClean="0"/>
              <a:t>Fragments – document delivery, library will pay </a:t>
            </a:r>
          </a:p>
          <a:p>
            <a:r>
              <a:rPr lang="en-AU" baseline="0" dirty="0" smtClean="0"/>
              <a:t> http://greynet.org/home.html</a:t>
            </a:r>
          </a:p>
          <a:p>
            <a:r>
              <a:rPr lang="en-AU" baseline="0" dirty="0" smtClean="0"/>
              <a:t>Datasets – an asset that may be shared and may be linked to further value/impact </a:t>
            </a:r>
          </a:p>
          <a:p>
            <a:r>
              <a:rPr lang="en-US" sz="1200" dirty="0" smtClean="0"/>
              <a:t>Grey literature: where the producing body's primary activity is not publishing</a:t>
            </a:r>
            <a:br>
              <a:rPr lang="en-US" sz="1200" dirty="0" smtClean="0"/>
            </a:br>
            <a:endParaRPr lang="en-AU" dirty="0"/>
          </a:p>
        </p:txBody>
      </p:sp>
      <p:sp>
        <p:nvSpPr>
          <p:cNvPr id="4" name="Slide Number Placeholder 3"/>
          <p:cNvSpPr>
            <a:spLocks noGrp="1"/>
          </p:cNvSpPr>
          <p:nvPr>
            <p:ph type="sldNum" sz="quarter" idx="10"/>
          </p:nvPr>
        </p:nvSpPr>
        <p:spPr/>
        <p:txBody>
          <a:bodyPr/>
          <a:lstStyle/>
          <a:p>
            <a:fld id="{1A404FF8-DF54-4210-A36A-5E5994928F5C}"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907223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Audit trail</a:t>
            </a:r>
          </a:p>
          <a:p>
            <a:r>
              <a:rPr lang="en-US" dirty="0" smtClean="0"/>
              <a:t>Stakeholder information</a:t>
            </a:r>
          </a:p>
          <a:p>
            <a:r>
              <a:rPr lang="en-US" dirty="0" smtClean="0"/>
              <a:t>Testimonials</a:t>
            </a:r>
          </a:p>
          <a:p>
            <a:r>
              <a:rPr lang="en-US" dirty="0" smtClean="0"/>
              <a:t>Online traffic</a:t>
            </a:r>
          </a:p>
          <a:p>
            <a:r>
              <a:rPr lang="en-US" dirty="0" smtClean="0"/>
              <a:t>Positions of responsibility</a:t>
            </a:r>
          </a:p>
          <a:p>
            <a:endParaRPr lang="en-US" dirty="0" smtClean="0"/>
          </a:p>
          <a:p>
            <a:r>
              <a:rPr lang="en-US" sz="1200" b="0" i="0" kern="1200" dirty="0" smtClean="0">
                <a:solidFill>
                  <a:schemeClr val="tx1"/>
                </a:solidFill>
                <a:effectLst/>
                <a:latin typeface="+mn-lt"/>
                <a:ea typeface="+mn-ea"/>
                <a:cs typeface="+mn-cs"/>
              </a:rPr>
              <a:t>Source: Loach, Tamar; Adams, Jonathan; </a:t>
            </a:r>
            <a:r>
              <a:rPr lang="en-US" sz="1200" b="0" i="0" kern="1200" dirty="0" err="1" smtClean="0">
                <a:solidFill>
                  <a:schemeClr val="tx1"/>
                </a:solidFill>
                <a:effectLst/>
                <a:latin typeface="+mn-lt"/>
                <a:ea typeface="+mn-ea"/>
                <a:cs typeface="+mn-cs"/>
              </a:rPr>
              <a:t>Szomszor</a:t>
            </a:r>
            <a:r>
              <a:rPr lang="en-US" sz="1200" b="0" i="0" kern="1200" dirty="0" smtClean="0">
                <a:solidFill>
                  <a:schemeClr val="tx1"/>
                </a:solidFill>
                <a:effectLst/>
                <a:latin typeface="+mn-lt"/>
                <a:ea typeface="+mn-ea"/>
                <a:cs typeface="+mn-cs"/>
              </a:rPr>
              <a:t>, Martin (2016): Digital Research Report: The Societal and Economic Impacts of Academic Research – International perspectives on good practice and managing evidence. Digital Science. </a:t>
            </a:r>
            <a:r>
              <a:rPr lang="en-US" sz="1200" b="0" i="0" kern="1200" dirty="0" err="1" smtClean="0">
                <a:solidFill>
                  <a:schemeClr val="tx1"/>
                </a:solidFill>
                <a:effectLst/>
                <a:latin typeface="+mn-lt"/>
                <a:ea typeface="+mn-ea"/>
                <a:cs typeface="+mn-cs"/>
              </a:rPr>
              <a:t>figshare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
              </a:rPr>
              <a:t>https://dx.doi.org/10.6084/m9.figshare.3117928.v2</a:t>
            </a:r>
            <a:endParaRPr lang="en-US" sz="1200" b="0" i="0" u="none" strike="noStrike"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Science, Digital; Loach, Tamar; Adams, Jonathan; </a:t>
            </a:r>
            <a:r>
              <a:rPr lang="en-US" sz="1200" b="0" i="0" kern="1200" dirty="0" err="1" smtClean="0">
                <a:solidFill>
                  <a:schemeClr val="tx1"/>
                </a:solidFill>
                <a:effectLst/>
                <a:latin typeface="+mn-lt"/>
                <a:ea typeface="+mn-ea"/>
                <a:cs typeface="+mn-cs"/>
              </a:rPr>
              <a:t>Szomszor</a:t>
            </a:r>
            <a:r>
              <a:rPr lang="en-US" sz="1200" b="0" i="0" kern="1200" dirty="0" smtClean="0">
                <a:solidFill>
                  <a:schemeClr val="tx1"/>
                </a:solidFill>
                <a:effectLst/>
                <a:latin typeface="+mn-lt"/>
                <a:ea typeface="+mn-ea"/>
                <a:cs typeface="+mn-cs"/>
              </a:rPr>
              <a:t>, Martin (2016): Digital Research Report: The Societal and Economic Impacts of Academic Research - International perspectives on good practice and managing evidence. </a:t>
            </a:r>
            <a:r>
              <a:rPr lang="en-US" sz="1200" b="0" i="0" kern="1200" dirty="0" err="1" smtClean="0">
                <a:solidFill>
                  <a:schemeClr val="tx1"/>
                </a:solidFill>
                <a:effectLst/>
                <a:latin typeface="+mn-lt"/>
                <a:ea typeface="+mn-ea"/>
                <a:cs typeface="+mn-cs"/>
              </a:rPr>
              <a:t>figshare</a:t>
            </a:r>
            <a:r>
              <a:rPr lang="en-US" sz="1200" b="0" i="0" kern="1200" dirty="0" smtClean="0">
                <a:solidFill>
                  <a:schemeClr val="tx1"/>
                </a:solidFill>
                <a:effectLst/>
                <a:latin typeface="+mn-lt"/>
                <a:ea typeface="+mn-ea"/>
                <a:cs typeface="+mn-cs"/>
              </a:rPr>
              <a:t>.</a:t>
            </a:r>
          </a:p>
          <a:p>
            <a:r>
              <a:rPr lang="en-US" sz="1200" b="0" i="0" u="none" strike="noStrike" kern="1200" dirty="0" smtClean="0">
                <a:solidFill>
                  <a:schemeClr val="tx1"/>
                </a:solidFill>
                <a:effectLst/>
                <a:latin typeface="+mn-lt"/>
                <a:ea typeface="+mn-ea"/>
                <a:cs typeface="+mn-cs"/>
                <a:hlinkClick r:id="rId3"/>
              </a:rPr>
              <a:t>https://dx.doi.org/10.6084/m9.figshare.3117928.v2</a:t>
            </a:r>
            <a:r>
              <a:rPr lang="en-US" sz="1200" b="0" i="0" u="none" strike="noStrike"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Retrieved: 00 47, Jun 07, 2016 (GMT)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36955C4-6FA0-48AC-9940-F5111655F407}" type="slidenum">
              <a:rPr lang="en-US" smtClean="0"/>
              <a:t>28</a:t>
            </a:fld>
            <a:endParaRPr lang="en-US"/>
          </a:p>
        </p:txBody>
      </p:sp>
    </p:spTree>
    <p:extLst>
      <p:ext uri="{BB962C8B-B14F-4D97-AF65-F5344CB8AC3E}">
        <p14:creationId xmlns:p14="http://schemas.microsoft.com/office/powerpoint/2010/main" val="2244225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APO – fact = $ AUD 30 billion  on projects that produce g</a:t>
            </a:r>
            <a:r>
              <a:rPr lang="en-US" baseline="0" dirty="0" smtClean="0"/>
              <a:t>rey literature in Australia – undiscoverable. No standardized method not made use of, invisible and not curated</a:t>
            </a:r>
          </a:p>
          <a:p>
            <a:r>
              <a:rPr lang="en-US" baseline="0" dirty="0" smtClean="0"/>
              <a:t>27</a:t>
            </a:r>
            <a:r>
              <a:rPr lang="en-US" baseline="30000" dirty="0" smtClean="0"/>
              <a:t>th</a:t>
            </a:r>
            <a:r>
              <a:rPr lang="en-US" baseline="0" dirty="0" smtClean="0"/>
              <a:t> April 2016</a:t>
            </a:r>
          </a:p>
          <a:p>
            <a:r>
              <a:rPr lang="en-US" dirty="0" smtClean="0"/>
              <a:t>http://theconversation.com/how-australia-produces-30-billion-worth-of-grey-literature-that-we-cant-read-56584</a:t>
            </a:r>
          </a:p>
          <a:p>
            <a:r>
              <a:rPr lang="en-US" dirty="0" smtClean="0">
                <a:effectLst/>
              </a:rPr>
              <a:t>Australia spends more than $30 billion a year on projects which produce “grey literature” - documents which are produced by government departments, academic institutions, private companies and more. But despite all this effort, Australia lacks a </a:t>
            </a:r>
            <a:r>
              <a:rPr lang="en-US" dirty="0" err="1" smtClean="0">
                <a:effectLst/>
              </a:rPr>
              <a:t>standardised</a:t>
            </a:r>
            <a:r>
              <a:rPr lang="en-US" dirty="0" smtClean="0">
                <a:effectLst/>
              </a:rPr>
              <a:t> mechanism to curate and freely distribute grey literature</a:t>
            </a:r>
            <a:endParaRPr lang="en-US" dirty="0"/>
          </a:p>
        </p:txBody>
      </p:sp>
      <p:sp>
        <p:nvSpPr>
          <p:cNvPr id="4" name="Slide Number Placeholder 3"/>
          <p:cNvSpPr>
            <a:spLocks noGrp="1"/>
          </p:cNvSpPr>
          <p:nvPr>
            <p:ph type="sldNum" sz="quarter" idx="10"/>
          </p:nvPr>
        </p:nvSpPr>
        <p:spPr/>
        <p:txBody>
          <a:bodyPr/>
          <a:lstStyle/>
          <a:p>
            <a:fld id="{1A404FF8-DF54-4210-A36A-5E5994928F5C}"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2390048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6955C4-6FA0-48AC-9940-F5111655F407}" type="slidenum">
              <a:rPr lang="en-US" smtClean="0"/>
              <a:t>31</a:t>
            </a:fld>
            <a:endParaRPr lang="en-US"/>
          </a:p>
        </p:txBody>
      </p:sp>
    </p:spTree>
    <p:extLst>
      <p:ext uri="{BB962C8B-B14F-4D97-AF65-F5344CB8AC3E}">
        <p14:creationId xmlns:p14="http://schemas.microsoft.com/office/powerpoint/2010/main" val="4120963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F692787E-3545-4FF3-AD06-7941E796C28E}" type="slidenum">
              <a:rPr lang="en-AU" smtClean="0"/>
              <a:pPr>
                <a:defRPr/>
              </a:pPr>
              <a:t>2</a:t>
            </a:fld>
            <a:endParaRPr lang="en-AU"/>
          </a:p>
        </p:txBody>
      </p:sp>
    </p:spTree>
    <p:extLst>
      <p:ext uri="{BB962C8B-B14F-4D97-AF65-F5344CB8AC3E}">
        <p14:creationId xmlns:p14="http://schemas.microsoft.com/office/powerpoint/2010/main" val="2664172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F692787E-3545-4FF3-AD06-7941E796C28E}" type="slidenum">
              <a:rPr lang="en-AU" smtClean="0"/>
              <a:pPr>
                <a:defRPr/>
              </a:pPr>
              <a:t>3</a:t>
            </a:fld>
            <a:endParaRPr lang="en-AU"/>
          </a:p>
        </p:txBody>
      </p:sp>
    </p:spTree>
    <p:extLst>
      <p:ext uri="{BB962C8B-B14F-4D97-AF65-F5344CB8AC3E}">
        <p14:creationId xmlns:p14="http://schemas.microsoft.com/office/powerpoint/2010/main" val="1265150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https://qutvirtual4.qut.edu.au/group/staff/research/research-impact</a:t>
            </a:r>
            <a:endParaRPr lang="en-US" dirty="0" smtClean="0"/>
          </a:p>
          <a:p>
            <a:endParaRPr lang="en-US" dirty="0"/>
          </a:p>
        </p:txBody>
      </p:sp>
      <p:sp>
        <p:nvSpPr>
          <p:cNvPr id="4" name="Slide Number Placeholder 3"/>
          <p:cNvSpPr>
            <a:spLocks noGrp="1"/>
          </p:cNvSpPr>
          <p:nvPr>
            <p:ph type="sldNum" sz="quarter" idx="10"/>
          </p:nvPr>
        </p:nvSpPr>
        <p:spPr/>
        <p:txBody>
          <a:bodyPr/>
          <a:lstStyle/>
          <a:p>
            <a:fld id="{BD8BFF7D-51B9-428E-8E16-ABDDC2D48332}" type="slidenum">
              <a:rPr lang="en-US" smtClean="0"/>
              <a:t>7</a:t>
            </a:fld>
            <a:endParaRPr lang="en-US"/>
          </a:p>
        </p:txBody>
      </p:sp>
    </p:spTree>
    <p:extLst>
      <p:ext uri="{BB962C8B-B14F-4D97-AF65-F5344CB8AC3E}">
        <p14:creationId xmlns:p14="http://schemas.microsoft.com/office/powerpoint/2010/main" val="2341744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F692787E-3545-4FF3-AD06-7941E796C28E}" type="slidenum">
              <a:rPr lang="en-AU" smtClean="0"/>
              <a:pPr>
                <a:defRPr/>
              </a:pPr>
              <a:t>11</a:t>
            </a:fld>
            <a:endParaRPr lang="en-AU"/>
          </a:p>
        </p:txBody>
      </p:sp>
    </p:spTree>
    <p:extLst>
      <p:ext uri="{BB962C8B-B14F-4D97-AF65-F5344CB8AC3E}">
        <p14:creationId xmlns:p14="http://schemas.microsoft.com/office/powerpoint/2010/main" val="3138935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F692787E-3545-4FF3-AD06-7941E796C28E}" type="slidenum">
              <a:rPr lang="en-AU" smtClean="0"/>
              <a:pPr>
                <a:defRPr/>
              </a:pPr>
              <a:t>15</a:t>
            </a:fld>
            <a:endParaRPr lang="en-AU"/>
          </a:p>
        </p:txBody>
      </p:sp>
    </p:spTree>
    <p:extLst>
      <p:ext uri="{BB962C8B-B14F-4D97-AF65-F5344CB8AC3E}">
        <p14:creationId xmlns:p14="http://schemas.microsoft.com/office/powerpoint/2010/main" val="4211415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F692787E-3545-4FF3-AD06-7941E796C28E}" type="slidenum">
              <a:rPr lang="en-AU" smtClean="0"/>
              <a:pPr>
                <a:defRPr/>
              </a:pPr>
              <a:t>17</a:t>
            </a:fld>
            <a:endParaRPr lang="en-AU"/>
          </a:p>
        </p:txBody>
      </p:sp>
    </p:spTree>
    <p:extLst>
      <p:ext uri="{BB962C8B-B14F-4D97-AF65-F5344CB8AC3E}">
        <p14:creationId xmlns:p14="http://schemas.microsoft.com/office/powerpoint/2010/main" val="2366808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slowest citation rates amongst all of the disciplines even thought, it</a:t>
            </a:r>
            <a:r>
              <a:rPr lang="en-AU" baseline="0" dirty="0" smtClean="0"/>
              <a:t> shall be taken into account that the field is also the smallest according to the Web of Science data</a:t>
            </a:r>
            <a:endParaRPr lang="en-AU" dirty="0"/>
          </a:p>
        </p:txBody>
      </p:sp>
      <p:sp>
        <p:nvSpPr>
          <p:cNvPr id="4" name="Slide Number Placeholder 3"/>
          <p:cNvSpPr>
            <a:spLocks noGrp="1"/>
          </p:cNvSpPr>
          <p:nvPr>
            <p:ph type="sldNum" sz="quarter" idx="10"/>
          </p:nvPr>
        </p:nvSpPr>
        <p:spPr/>
        <p:txBody>
          <a:bodyPr/>
          <a:lstStyle/>
          <a:p>
            <a:pPr>
              <a:defRPr/>
            </a:pPr>
            <a:fld id="{F692787E-3545-4FF3-AD06-7941E796C28E}" type="slidenum">
              <a:rPr lang="en-AU" smtClean="0"/>
              <a:pPr>
                <a:defRPr/>
              </a:pPr>
              <a:t>18</a:t>
            </a:fld>
            <a:endParaRPr lang="en-AU"/>
          </a:p>
        </p:txBody>
      </p:sp>
    </p:spTree>
    <p:extLst>
      <p:ext uri="{BB962C8B-B14F-4D97-AF65-F5344CB8AC3E}">
        <p14:creationId xmlns:p14="http://schemas.microsoft.com/office/powerpoint/2010/main" val="1160196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F692787E-3545-4FF3-AD06-7941E796C28E}" type="slidenum">
              <a:rPr lang="en-AU" smtClean="0"/>
              <a:pPr>
                <a:defRPr/>
              </a:pPr>
              <a:t>19</a:t>
            </a:fld>
            <a:endParaRPr lang="en-AU"/>
          </a:p>
        </p:txBody>
      </p:sp>
    </p:spTree>
    <p:extLst>
      <p:ext uri="{BB962C8B-B14F-4D97-AF65-F5344CB8AC3E}">
        <p14:creationId xmlns:p14="http://schemas.microsoft.com/office/powerpoint/2010/main" val="482292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auto">
          <a:xfrm>
            <a:off x="0" y="5946775"/>
            <a:ext cx="9144000" cy="911225"/>
          </a:xfrm>
          <a:prstGeom prst="rect">
            <a:avLst/>
          </a:prstGeom>
          <a:solidFill>
            <a:srgbClr val="B2B2B2"/>
          </a:solidFill>
          <a:ln w="9525">
            <a:noFill/>
            <a:miter lim="800000"/>
            <a:headEnd/>
            <a:tailEnd/>
          </a:ln>
          <a:effectLst/>
        </p:spPr>
        <p:txBody>
          <a:bodyPr wrap="none" anchor="ctr"/>
          <a:lstStyle/>
          <a:p>
            <a:pPr>
              <a:defRPr/>
            </a:pPr>
            <a:endParaRPr lang="en-AU"/>
          </a:p>
        </p:txBody>
      </p:sp>
      <p:sp>
        <p:nvSpPr>
          <p:cNvPr id="5" name="Text Box 5"/>
          <p:cNvSpPr txBox="1">
            <a:spLocks noChangeArrowheads="1"/>
          </p:cNvSpPr>
          <p:nvPr/>
        </p:nvSpPr>
        <p:spPr bwMode="auto">
          <a:xfrm>
            <a:off x="809625" y="6564313"/>
            <a:ext cx="2014538" cy="214312"/>
          </a:xfrm>
          <a:prstGeom prst="rect">
            <a:avLst/>
          </a:prstGeom>
          <a:noFill/>
          <a:ln w="9525">
            <a:noFill/>
            <a:miter lim="800000"/>
            <a:headEnd/>
            <a:tailEnd/>
          </a:ln>
          <a:effectLst/>
        </p:spPr>
        <p:txBody>
          <a:bodyPr wrap="none">
            <a:spAutoFit/>
          </a:bodyPr>
          <a:lstStyle/>
          <a:p>
            <a:pPr algn="l">
              <a:defRPr/>
            </a:pPr>
            <a:r>
              <a:rPr lang="en-US" sz="800" i="0">
                <a:solidFill>
                  <a:srgbClr val="103566"/>
                </a:solidFill>
              </a:rPr>
              <a:t>Queensland University of Technology</a:t>
            </a:r>
          </a:p>
        </p:txBody>
      </p:sp>
      <p:pic>
        <p:nvPicPr>
          <p:cNvPr id="6" name="Picture 6" descr="QUTlogo2955"/>
          <p:cNvPicPr>
            <a:picLocks noChangeAspect="1" noChangeArrowheads="1"/>
          </p:cNvPicPr>
          <p:nvPr/>
        </p:nvPicPr>
        <p:blipFill>
          <a:blip r:embed="rId2" cstate="print"/>
          <a:srcRect r="77751" b="27792"/>
          <a:stretch>
            <a:fillRect/>
          </a:stretch>
        </p:blipFill>
        <p:spPr bwMode="auto">
          <a:xfrm>
            <a:off x="769938" y="6143625"/>
            <a:ext cx="442912" cy="438150"/>
          </a:xfrm>
          <a:prstGeom prst="rect">
            <a:avLst/>
          </a:prstGeom>
          <a:noFill/>
          <a:ln w="9525">
            <a:noFill/>
            <a:miter lim="800000"/>
            <a:headEnd/>
            <a:tailEnd/>
          </a:ln>
        </p:spPr>
      </p:pic>
      <p:sp>
        <p:nvSpPr>
          <p:cNvPr id="7" name="Text Box 7"/>
          <p:cNvSpPr txBox="1">
            <a:spLocks noChangeArrowheads="1"/>
          </p:cNvSpPr>
          <p:nvPr/>
        </p:nvSpPr>
        <p:spPr bwMode="auto">
          <a:xfrm>
            <a:off x="7431088" y="6351588"/>
            <a:ext cx="1244600" cy="228600"/>
          </a:xfrm>
          <a:prstGeom prst="rect">
            <a:avLst/>
          </a:prstGeom>
          <a:noFill/>
          <a:ln w="9525">
            <a:noFill/>
            <a:miter lim="800000"/>
            <a:headEnd/>
            <a:tailEnd/>
          </a:ln>
          <a:effectLst/>
        </p:spPr>
        <p:txBody>
          <a:bodyPr wrap="none">
            <a:spAutoFit/>
          </a:bodyPr>
          <a:lstStyle/>
          <a:p>
            <a:pPr algn="l">
              <a:defRPr/>
            </a:pPr>
            <a:r>
              <a:rPr lang="en-AU" sz="900" b="0" i="0">
                <a:solidFill>
                  <a:srgbClr val="103566"/>
                </a:solidFill>
              </a:rPr>
              <a:t>CRICOS No. 00213J</a:t>
            </a:r>
          </a:p>
        </p:txBody>
      </p:sp>
      <p:sp>
        <p:nvSpPr>
          <p:cNvPr id="121858" name="Rectangle 2"/>
          <p:cNvSpPr>
            <a:spLocks noGrp="1" noChangeArrowheads="1"/>
          </p:cNvSpPr>
          <p:nvPr>
            <p:ph type="ctrTitle"/>
          </p:nvPr>
        </p:nvSpPr>
        <p:spPr>
          <a:xfrm>
            <a:off x="685800" y="1196975"/>
            <a:ext cx="7772400" cy="1470025"/>
          </a:xfrm>
        </p:spPr>
        <p:txBody>
          <a:bodyPr/>
          <a:lstStyle>
            <a:lvl1pPr>
              <a:defRPr sz="3600"/>
            </a:lvl1pPr>
          </a:lstStyle>
          <a:p>
            <a:r>
              <a:rPr lang="en-AU"/>
              <a:t>Click to edit Master title style</a:t>
            </a:r>
          </a:p>
        </p:txBody>
      </p:sp>
      <p:sp>
        <p:nvSpPr>
          <p:cNvPr id="121859" name="Rectangle 3"/>
          <p:cNvSpPr>
            <a:spLocks noGrp="1" noChangeArrowheads="1"/>
          </p:cNvSpPr>
          <p:nvPr>
            <p:ph type="subTitle" idx="1"/>
          </p:nvPr>
        </p:nvSpPr>
        <p:spPr>
          <a:xfrm>
            <a:off x="1371600" y="3573463"/>
            <a:ext cx="6400800" cy="1752600"/>
          </a:xfrm>
        </p:spPr>
        <p:txBody>
          <a:bodyPr/>
          <a:lstStyle>
            <a:lvl1pPr marL="0" indent="0" algn="ctr">
              <a:buFontTx/>
              <a:buNone/>
              <a:defRPr/>
            </a:lvl1pPr>
          </a:lstStyle>
          <a:p>
            <a:r>
              <a:rPr lang="en-AU"/>
              <a:t>Click to edit Master subtitle style</a:t>
            </a: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343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343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Tree>
    <p:extLst>
      <p:ext uri="{BB962C8B-B14F-4D97-AF65-F5344CB8AC3E}">
        <p14:creationId xmlns:p14="http://schemas.microsoft.com/office/powerpoint/2010/main" val="599012211"/>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6" name="Rectangle 2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solidFill>
                <a:prstClr val="white"/>
              </a:solidFill>
            </a:endParaRPr>
          </a:p>
        </p:txBody>
      </p:sp>
      <p:sp>
        <p:nvSpPr>
          <p:cNvPr id="27" name="TextBox 26"/>
          <p:cNvSpPr txBox="1"/>
          <p:nvPr userDrawn="1"/>
        </p:nvSpPr>
        <p:spPr>
          <a:xfrm>
            <a:off x="4189476" y="163832"/>
            <a:ext cx="4727448" cy="246221"/>
          </a:xfrm>
          <a:prstGeom prst="rect">
            <a:avLst/>
          </a:prstGeom>
          <a:noFill/>
        </p:spPr>
        <p:txBody>
          <a:bodyPr wrap="square" rtlCol="0">
            <a:spAutoFit/>
          </a:bodyPr>
          <a:lstStyle/>
          <a:p>
            <a:r>
              <a:rPr lang="en-AU" sz="1000" spc="210" dirty="0" smtClean="0">
                <a:solidFill>
                  <a:srgbClr val="00467F"/>
                </a:solidFill>
                <a:latin typeface="Arial" pitchFamily="34" charset="0"/>
                <a:cs typeface="Arial" pitchFamily="34" charset="0"/>
              </a:rPr>
              <a:t>LIBRARY SERVICES</a:t>
            </a:r>
            <a:endParaRPr lang="en-AU" sz="1000" spc="210" dirty="0">
              <a:solidFill>
                <a:srgbClr val="00467F"/>
              </a:solidFill>
              <a:latin typeface="Arial" pitchFamily="34" charset="0"/>
              <a:cs typeface="Arial" pitchFamily="34" charset="0"/>
            </a:endParaRPr>
          </a:p>
        </p:txBody>
      </p:sp>
      <p:sp>
        <p:nvSpPr>
          <p:cNvPr id="1050" name="Rectangle 26"/>
          <p:cNvSpPr>
            <a:spLocks noChangeArrowheads="1"/>
          </p:cNvSpPr>
          <p:nvPr userDrawn="1"/>
        </p:nvSpPr>
        <p:spPr bwMode="auto">
          <a:xfrm>
            <a:off x="0" y="2593975"/>
            <a:ext cx="9151938" cy="3338513"/>
          </a:xfrm>
          <a:prstGeom prst="rect">
            <a:avLst/>
          </a:prstGeom>
          <a:solidFill>
            <a:srgbClr val="00467F"/>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a:solidFill>
                <a:prstClr val="black"/>
              </a:solidFill>
            </a:endParaRPr>
          </a:p>
        </p:txBody>
      </p:sp>
      <p:sp>
        <p:nvSpPr>
          <p:cNvPr id="1051" name="Freeform 27"/>
          <p:cNvSpPr>
            <a:spLocks/>
          </p:cNvSpPr>
          <p:nvPr userDrawn="1"/>
        </p:nvSpPr>
        <p:spPr bwMode="auto">
          <a:xfrm>
            <a:off x="0" y="2593975"/>
            <a:ext cx="9151938" cy="382588"/>
          </a:xfrm>
          <a:custGeom>
            <a:avLst/>
            <a:gdLst/>
            <a:ahLst/>
            <a:cxnLst>
              <a:cxn ang="0">
                <a:pos x="4189" y="316"/>
              </a:cxn>
              <a:cxn ang="0">
                <a:pos x="4155" y="313"/>
              </a:cxn>
              <a:cxn ang="0">
                <a:pos x="4117" y="307"/>
              </a:cxn>
              <a:cxn ang="0">
                <a:pos x="4079" y="296"/>
              </a:cxn>
              <a:cxn ang="0">
                <a:pos x="4040" y="282"/>
              </a:cxn>
              <a:cxn ang="0">
                <a:pos x="4004" y="265"/>
              </a:cxn>
              <a:cxn ang="0">
                <a:pos x="3969" y="245"/>
              </a:cxn>
              <a:cxn ang="0">
                <a:pos x="3938" y="224"/>
              </a:cxn>
              <a:cxn ang="0">
                <a:pos x="3912" y="201"/>
              </a:cxn>
              <a:cxn ang="0">
                <a:pos x="3813" y="104"/>
              </a:cxn>
              <a:cxn ang="0">
                <a:pos x="3784" y="81"/>
              </a:cxn>
              <a:cxn ang="0">
                <a:pos x="3751" y="60"/>
              </a:cxn>
              <a:cxn ang="0">
                <a:pos x="3715" y="42"/>
              </a:cxn>
              <a:cxn ang="0">
                <a:pos x="3677" y="26"/>
              </a:cxn>
              <a:cxn ang="0">
                <a:pos x="3640" y="14"/>
              </a:cxn>
              <a:cxn ang="0">
                <a:pos x="3601" y="5"/>
              </a:cxn>
              <a:cxn ang="0">
                <a:pos x="3565" y="1"/>
              </a:cxn>
              <a:cxn ang="0">
                <a:pos x="0" y="0"/>
              </a:cxn>
              <a:cxn ang="0">
                <a:pos x="4188" y="406"/>
              </a:cxn>
              <a:cxn ang="0">
                <a:pos x="4223" y="408"/>
              </a:cxn>
              <a:cxn ang="0">
                <a:pos x="4261" y="416"/>
              </a:cxn>
              <a:cxn ang="0">
                <a:pos x="4298" y="427"/>
              </a:cxn>
              <a:cxn ang="0">
                <a:pos x="4337" y="441"/>
              </a:cxn>
              <a:cxn ang="0">
                <a:pos x="4374" y="457"/>
              </a:cxn>
              <a:cxn ang="0">
                <a:pos x="4409" y="476"/>
              </a:cxn>
              <a:cxn ang="0">
                <a:pos x="4440" y="498"/>
              </a:cxn>
              <a:cxn ang="0">
                <a:pos x="4466" y="522"/>
              </a:cxn>
              <a:cxn ang="0">
                <a:pos x="4564" y="619"/>
              </a:cxn>
              <a:cxn ang="0">
                <a:pos x="4593" y="642"/>
              </a:cxn>
              <a:cxn ang="0">
                <a:pos x="4627" y="662"/>
              </a:cxn>
              <a:cxn ang="0">
                <a:pos x="4662" y="680"/>
              </a:cxn>
              <a:cxn ang="0">
                <a:pos x="4700" y="696"/>
              </a:cxn>
              <a:cxn ang="0">
                <a:pos x="4738" y="708"/>
              </a:cxn>
              <a:cxn ang="0">
                <a:pos x="4777" y="717"/>
              </a:cxn>
              <a:cxn ang="0">
                <a:pos x="4812" y="721"/>
              </a:cxn>
              <a:cxn ang="0">
                <a:pos x="17280" y="723"/>
              </a:cxn>
            </a:cxnLst>
            <a:rect l="0" t="0" r="r" b="b"/>
            <a:pathLst>
              <a:path w="17280" h="723">
                <a:moveTo>
                  <a:pt x="17280" y="316"/>
                </a:moveTo>
                <a:lnTo>
                  <a:pt x="4189" y="316"/>
                </a:lnTo>
                <a:lnTo>
                  <a:pt x="4172" y="315"/>
                </a:lnTo>
                <a:lnTo>
                  <a:pt x="4155" y="313"/>
                </a:lnTo>
                <a:lnTo>
                  <a:pt x="4136" y="311"/>
                </a:lnTo>
                <a:lnTo>
                  <a:pt x="4117" y="307"/>
                </a:lnTo>
                <a:lnTo>
                  <a:pt x="4098" y="302"/>
                </a:lnTo>
                <a:lnTo>
                  <a:pt x="4079" y="296"/>
                </a:lnTo>
                <a:lnTo>
                  <a:pt x="4060" y="289"/>
                </a:lnTo>
                <a:lnTo>
                  <a:pt x="4040" y="282"/>
                </a:lnTo>
                <a:lnTo>
                  <a:pt x="4022" y="274"/>
                </a:lnTo>
                <a:lnTo>
                  <a:pt x="4004" y="265"/>
                </a:lnTo>
                <a:lnTo>
                  <a:pt x="3986" y="256"/>
                </a:lnTo>
                <a:lnTo>
                  <a:pt x="3969" y="245"/>
                </a:lnTo>
                <a:lnTo>
                  <a:pt x="3953" y="235"/>
                </a:lnTo>
                <a:lnTo>
                  <a:pt x="3938" y="224"/>
                </a:lnTo>
                <a:lnTo>
                  <a:pt x="3924" y="213"/>
                </a:lnTo>
                <a:lnTo>
                  <a:pt x="3912" y="201"/>
                </a:lnTo>
                <a:lnTo>
                  <a:pt x="3825" y="116"/>
                </a:lnTo>
                <a:lnTo>
                  <a:pt x="3813" y="104"/>
                </a:lnTo>
                <a:lnTo>
                  <a:pt x="3799" y="92"/>
                </a:lnTo>
                <a:lnTo>
                  <a:pt x="3784" y="81"/>
                </a:lnTo>
                <a:lnTo>
                  <a:pt x="3768" y="70"/>
                </a:lnTo>
                <a:lnTo>
                  <a:pt x="3751" y="60"/>
                </a:lnTo>
                <a:lnTo>
                  <a:pt x="3734" y="51"/>
                </a:lnTo>
                <a:lnTo>
                  <a:pt x="3715" y="42"/>
                </a:lnTo>
                <a:lnTo>
                  <a:pt x="3697" y="33"/>
                </a:lnTo>
                <a:lnTo>
                  <a:pt x="3677" y="26"/>
                </a:lnTo>
                <a:lnTo>
                  <a:pt x="3658" y="19"/>
                </a:lnTo>
                <a:lnTo>
                  <a:pt x="3640" y="14"/>
                </a:lnTo>
                <a:lnTo>
                  <a:pt x="3620" y="9"/>
                </a:lnTo>
                <a:lnTo>
                  <a:pt x="3601" y="5"/>
                </a:lnTo>
                <a:lnTo>
                  <a:pt x="3582" y="2"/>
                </a:lnTo>
                <a:lnTo>
                  <a:pt x="3565" y="1"/>
                </a:lnTo>
                <a:lnTo>
                  <a:pt x="3548" y="0"/>
                </a:lnTo>
                <a:lnTo>
                  <a:pt x="0" y="0"/>
                </a:lnTo>
                <a:lnTo>
                  <a:pt x="0" y="406"/>
                </a:lnTo>
                <a:lnTo>
                  <a:pt x="4188" y="406"/>
                </a:lnTo>
                <a:lnTo>
                  <a:pt x="4206" y="407"/>
                </a:lnTo>
                <a:lnTo>
                  <a:pt x="4223" y="408"/>
                </a:lnTo>
                <a:lnTo>
                  <a:pt x="4241" y="411"/>
                </a:lnTo>
                <a:lnTo>
                  <a:pt x="4261" y="416"/>
                </a:lnTo>
                <a:lnTo>
                  <a:pt x="4280" y="420"/>
                </a:lnTo>
                <a:lnTo>
                  <a:pt x="4298" y="427"/>
                </a:lnTo>
                <a:lnTo>
                  <a:pt x="4318" y="433"/>
                </a:lnTo>
                <a:lnTo>
                  <a:pt x="4337" y="441"/>
                </a:lnTo>
                <a:lnTo>
                  <a:pt x="4356" y="448"/>
                </a:lnTo>
                <a:lnTo>
                  <a:pt x="4374" y="457"/>
                </a:lnTo>
                <a:lnTo>
                  <a:pt x="4391" y="467"/>
                </a:lnTo>
                <a:lnTo>
                  <a:pt x="4409" y="476"/>
                </a:lnTo>
                <a:lnTo>
                  <a:pt x="4425" y="487"/>
                </a:lnTo>
                <a:lnTo>
                  <a:pt x="4440" y="498"/>
                </a:lnTo>
                <a:lnTo>
                  <a:pt x="4454" y="510"/>
                </a:lnTo>
                <a:lnTo>
                  <a:pt x="4466" y="522"/>
                </a:lnTo>
                <a:lnTo>
                  <a:pt x="4552" y="607"/>
                </a:lnTo>
                <a:lnTo>
                  <a:pt x="4564" y="619"/>
                </a:lnTo>
                <a:lnTo>
                  <a:pt x="4578" y="631"/>
                </a:lnTo>
                <a:lnTo>
                  <a:pt x="4593" y="642"/>
                </a:lnTo>
                <a:lnTo>
                  <a:pt x="4609" y="652"/>
                </a:lnTo>
                <a:lnTo>
                  <a:pt x="4627" y="662"/>
                </a:lnTo>
                <a:lnTo>
                  <a:pt x="4644" y="672"/>
                </a:lnTo>
                <a:lnTo>
                  <a:pt x="4662" y="680"/>
                </a:lnTo>
                <a:lnTo>
                  <a:pt x="4681" y="689"/>
                </a:lnTo>
                <a:lnTo>
                  <a:pt x="4700" y="696"/>
                </a:lnTo>
                <a:lnTo>
                  <a:pt x="4720" y="703"/>
                </a:lnTo>
                <a:lnTo>
                  <a:pt x="4738" y="708"/>
                </a:lnTo>
                <a:lnTo>
                  <a:pt x="4757" y="713"/>
                </a:lnTo>
                <a:lnTo>
                  <a:pt x="4777" y="717"/>
                </a:lnTo>
                <a:lnTo>
                  <a:pt x="4795" y="720"/>
                </a:lnTo>
                <a:lnTo>
                  <a:pt x="4812" y="721"/>
                </a:lnTo>
                <a:lnTo>
                  <a:pt x="4830" y="723"/>
                </a:lnTo>
                <a:lnTo>
                  <a:pt x="17280" y="723"/>
                </a:lnTo>
                <a:lnTo>
                  <a:pt x="17280" y="316"/>
                </a:lnTo>
                <a:close/>
              </a:path>
            </a:pathLst>
          </a:custGeom>
          <a:solidFill>
            <a:srgbClr val="00909A"/>
          </a:solidFill>
          <a:ln w="9525">
            <a:noFill/>
            <a:round/>
            <a:headEnd/>
            <a:tailEnd/>
          </a:ln>
        </p:spPr>
        <p:txBody>
          <a:bodyPr vert="horz" wrap="square" lIns="91440" tIns="45720" rIns="91440" bIns="45720" numCol="1" anchor="t" anchorCtr="0" compatLnSpc="1">
            <a:prstTxWarp prst="textNoShape">
              <a:avLst/>
            </a:prstTxWarp>
          </a:bodyPr>
          <a:lstStyle/>
          <a:p>
            <a:endParaRPr lang="en-AU">
              <a:solidFill>
                <a:prstClr val="black"/>
              </a:solidFill>
            </a:endParaRPr>
          </a:p>
        </p:txBody>
      </p:sp>
      <p:sp>
        <p:nvSpPr>
          <p:cNvPr id="1052" name="Freeform 28"/>
          <p:cNvSpPr>
            <a:spLocks/>
          </p:cNvSpPr>
          <p:nvPr userDrawn="1"/>
        </p:nvSpPr>
        <p:spPr bwMode="auto">
          <a:xfrm>
            <a:off x="0" y="2793773"/>
            <a:ext cx="9151938" cy="382588"/>
          </a:xfrm>
          <a:custGeom>
            <a:avLst/>
            <a:gdLst/>
            <a:ahLst/>
            <a:cxnLst>
              <a:cxn ang="0">
                <a:pos x="4830" y="317"/>
              </a:cxn>
              <a:cxn ang="0">
                <a:pos x="4794" y="313"/>
              </a:cxn>
              <a:cxn ang="0">
                <a:pos x="4757" y="307"/>
              </a:cxn>
              <a:cxn ang="0">
                <a:pos x="4719" y="296"/>
              </a:cxn>
              <a:cxn ang="0">
                <a:pos x="4681" y="282"/>
              </a:cxn>
              <a:cxn ang="0">
                <a:pos x="4644" y="266"/>
              </a:cxn>
              <a:cxn ang="0">
                <a:pos x="4609" y="245"/>
              </a:cxn>
              <a:cxn ang="0">
                <a:pos x="4578" y="224"/>
              </a:cxn>
              <a:cxn ang="0">
                <a:pos x="4551" y="201"/>
              </a:cxn>
              <a:cxn ang="0">
                <a:pos x="4453" y="104"/>
              </a:cxn>
              <a:cxn ang="0">
                <a:pos x="4424" y="81"/>
              </a:cxn>
              <a:cxn ang="0">
                <a:pos x="4391" y="61"/>
              </a:cxn>
              <a:cxn ang="0">
                <a:pos x="4356" y="42"/>
              </a:cxn>
              <a:cxn ang="0">
                <a:pos x="4318" y="27"/>
              </a:cxn>
              <a:cxn ang="0">
                <a:pos x="4279" y="14"/>
              </a:cxn>
              <a:cxn ang="0">
                <a:pos x="4241" y="5"/>
              </a:cxn>
              <a:cxn ang="0">
                <a:pos x="4204" y="1"/>
              </a:cxn>
              <a:cxn ang="0">
                <a:pos x="0" y="0"/>
              </a:cxn>
              <a:cxn ang="0">
                <a:pos x="4828" y="406"/>
              </a:cxn>
              <a:cxn ang="0">
                <a:pos x="4863" y="408"/>
              </a:cxn>
              <a:cxn ang="0">
                <a:pos x="4900" y="416"/>
              </a:cxn>
              <a:cxn ang="0">
                <a:pos x="4939" y="427"/>
              </a:cxn>
              <a:cxn ang="0">
                <a:pos x="4977" y="441"/>
              </a:cxn>
              <a:cxn ang="0">
                <a:pos x="5013" y="457"/>
              </a:cxn>
              <a:cxn ang="0">
                <a:pos x="5049" y="477"/>
              </a:cxn>
              <a:cxn ang="0">
                <a:pos x="5079" y="499"/>
              </a:cxn>
              <a:cxn ang="0">
                <a:pos x="5106" y="522"/>
              </a:cxn>
              <a:cxn ang="0">
                <a:pos x="5205" y="619"/>
              </a:cxn>
              <a:cxn ang="0">
                <a:pos x="5234" y="642"/>
              </a:cxn>
              <a:cxn ang="0">
                <a:pos x="5266" y="662"/>
              </a:cxn>
              <a:cxn ang="0">
                <a:pos x="5302" y="680"/>
              </a:cxn>
              <a:cxn ang="0">
                <a:pos x="5340" y="696"/>
              </a:cxn>
              <a:cxn ang="0">
                <a:pos x="5378" y="709"/>
              </a:cxn>
              <a:cxn ang="0">
                <a:pos x="5416" y="717"/>
              </a:cxn>
              <a:cxn ang="0">
                <a:pos x="5453" y="722"/>
              </a:cxn>
              <a:cxn ang="0">
                <a:pos x="17280" y="723"/>
              </a:cxn>
            </a:cxnLst>
            <a:rect l="0" t="0" r="r" b="b"/>
            <a:pathLst>
              <a:path w="17280" h="723">
                <a:moveTo>
                  <a:pt x="17280" y="317"/>
                </a:moveTo>
                <a:lnTo>
                  <a:pt x="4830" y="317"/>
                </a:lnTo>
                <a:lnTo>
                  <a:pt x="4812" y="315"/>
                </a:lnTo>
                <a:lnTo>
                  <a:pt x="4794" y="313"/>
                </a:lnTo>
                <a:lnTo>
                  <a:pt x="4776" y="311"/>
                </a:lnTo>
                <a:lnTo>
                  <a:pt x="4757" y="307"/>
                </a:lnTo>
                <a:lnTo>
                  <a:pt x="4738" y="302"/>
                </a:lnTo>
                <a:lnTo>
                  <a:pt x="4719" y="296"/>
                </a:lnTo>
                <a:lnTo>
                  <a:pt x="4699" y="290"/>
                </a:lnTo>
                <a:lnTo>
                  <a:pt x="4681" y="282"/>
                </a:lnTo>
                <a:lnTo>
                  <a:pt x="4661" y="274"/>
                </a:lnTo>
                <a:lnTo>
                  <a:pt x="4644" y="266"/>
                </a:lnTo>
                <a:lnTo>
                  <a:pt x="4626" y="256"/>
                </a:lnTo>
                <a:lnTo>
                  <a:pt x="4609" y="245"/>
                </a:lnTo>
                <a:lnTo>
                  <a:pt x="4593" y="236"/>
                </a:lnTo>
                <a:lnTo>
                  <a:pt x="4578" y="224"/>
                </a:lnTo>
                <a:lnTo>
                  <a:pt x="4564" y="213"/>
                </a:lnTo>
                <a:lnTo>
                  <a:pt x="4551" y="201"/>
                </a:lnTo>
                <a:lnTo>
                  <a:pt x="4466" y="116"/>
                </a:lnTo>
                <a:lnTo>
                  <a:pt x="4453" y="104"/>
                </a:lnTo>
                <a:lnTo>
                  <a:pt x="4439" y="92"/>
                </a:lnTo>
                <a:lnTo>
                  <a:pt x="4424" y="81"/>
                </a:lnTo>
                <a:lnTo>
                  <a:pt x="4409" y="70"/>
                </a:lnTo>
                <a:lnTo>
                  <a:pt x="4391" y="61"/>
                </a:lnTo>
                <a:lnTo>
                  <a:pt x="4374" y="51"/>
                </a:lnTo>
                <a:lnTo>
                  <a:pt x="4356" y="42"/>
                </a:lnTo>
                <a:lnTo>
                  <a:pt x="4336" y="34"/>
                </a:lnTo>
                <a:lnTo>
                  <a:pt x="4318" y="27"/>
                </a:lnTo>
                <a:lnTo>
                  <a:pt x="4298" y="20"/>
                </a:lnTo>
                <a:lnTo>
                  <a:pt x="4279" y="14"/>
                </a:lnTo>
                <a:lnTo>
                  <a:pt x="4260" y="9"/>
                </a:lnTo>
                <a:lnTo>
                  <a:pt x="4241" y="5"/>
                </a:lnTo>
                <a:lnTo>
                  <a:pt x="4223" y="2"/>
                </a:lnTo>
                <a:lnTo>
                  <a:pt x="4204" y="1"/>
                </a:lnTo>
                <a:lnTo>
                  <a:pt x="4187" y="0"/>
                </a:lnTo>
                <a:lnTo>
                  <a:pt x="0" y="0"/>
                </a:lnTo>
                <a:lnTo>
                  <a:pt x="0" y="406"/>
                </a:lnTo>
                <a:lnTo>
                  <a:pt x="4828" y="406"/>
                </a:lnTo>
                <a:lnTo>
                  <a:pt x="4845" y="407"/>
                </a:lnTo>
                <a:lnTo>
                  <a:pt x="4863" y="408"/>
                </a:lnTo>
                <a:lnTo>
                  <a:pt x="4882" y="412"/>
                </a:lnTo>
                <a:lnTo>
                  <a:pt x="4900" y="416"/>
                </a:lnTo>
                <a:lnTo>
                  <a:pt x="4919" y="420"/>
                </a:lnTo>
                <a:lnTo>
                  <a:pt x="4939" y="427"/>
                </a:lnTo>
                <a:lnTo>
                  <a:pt x="4958" y="433"/>
                </a:lnTo>
                <a:lnTo>
                  <a:pt x="4977" y="441"/>
                </a:lnTo>
                <a:lnTo>
                  <a:pt x="4996" y="448"/>
                </a:lnTo>
                <a:lnTo>
                  <a:pt x="5013" y="457"/>
                </a:lnTo>
                <a:lnTo>
                  <a:pt x="5032" y="467"/>
                </a:lnTo>
                <a:lnTo>
                  <a:pt x="5049" y="477"/>
                </a:lnTo>
                <a:lnTo>
                  <a:pt x="5064" y="487"/>
                </a:lnTo>
                <a:lnTo>
                  <a:pt x="5079" y="499"/>
                </a:lnTo>
                <a:lnTo>
                  <a:pt x="5093" y="510"/>
                </a:lnTo>
                <a:lnTo>
                  <a:pt x="5106" y="522"/>
                </a:lnTo>
                <a:lnTo>
                  <a:pt x="5192" y="607"/>
                </a:lnTo>
                <a:lnTo>
                  <a:pt x="5205" y="619"/>
                </a:lnTo>
                <a:lnTo>
                  <a:pt x="5219" y="631"/>
                </a:lnTo>
                <a:lnTo>
                  <a:pt x="5234" y="642"/>
                </a:lnTo>
                <a:lnTo>
                  <a:pt x="5249" y="652"/>
                </a:lnTo>
                <a:lnTo>
                  <a:pt x="5266" y="662"/>
                </a:lnTo>
                <a:lnTo>
                  <a:pt x="5284" y="672"/>
                </a:lnTo>
                <a:lnTo>
                  <a:pt x="5302" y="680"/>
                </a:lnTo>
                <a:lnTo>
                  <a:pt x="5321" y="689"/>
                </a:lnTo>
                <a:lnTo>
                  <a:pt x="5340" y="696"/>
                </a:lnTo>
                <a:lnTo>
                  <a:pt x="5359" y="703"/>
                </a:lnTo>
                <a:lnTo>
                  <a:pt x="5378" y="709"/>
                </a:lnTo>
                <a:lnTo>
                  <a:pt x="5398" y="713"/>
                </a:lnTo>
                <a:lnTo>
                  <a:pt x="5416" y="717"/>
                </a:lnTo>
                <a:lnTo>
                  <a:pt x="5435" y="720"/>
                </a:lnTo>
                <a:lnTo>
                  <a:pt x="5453" y="722"/>
                </a:lnTo>
                <a:lnTo>
                  <a:pt x="5470" y="723"/>
                </a:lnTo>
                <a:lnTo>
                  <a:pt x="17280" y="723"/>
                </a:lnTo>
                <a:lnTo>
                  <a:pt x="17280" y="317"/>
                </a:lnTo>
                <a:close/>
              </a:path>
            </a:pathLst>
          </a:custGeom>
          <a:solidFill>
            <a:srgbClr val="C60C46"/>
          </a:solidFill>
          <a:ln w="9525">
            <a:noFill/>
            <a:round/>
            <a:headEnd/>
            <a:tailEnd/>
          </a:ln>
        </p:spPr>
        <p:txBody>
          <a:bodyPr vert="horz" wrap="square" lIns="91440" tIns="45720" rIns="91440" bIns="45720" numCol="1" anchor="t" anchorCtr="0" compatLnSpc="1">
            <a:prstTxWarp prst="textNoShape">
              <a:avLst/>
            </a:prstTxWarp>
          </a:bodyPr>
          <a:lstStyle/>
          <a:p>
            <a:endParaRPr lang="en-AU">
              <a:solidFill>
                <a:prstClr val="black"/>
              </a:solidFill>
            </a:endParaRPr>
          </a:p>
        </p:txBody>
      </p:sp>
      <p:sp>
        <p:nvSpPr>
          <p:cNvPr id="1053" name="Freeform 29"/>
          <p:cNvSpPr>
            <a:spLocks/>
          </p:cNvSpPr>
          <p:nvPr userDrawn="1"/>
        </p:nvSpPr>
        <p:spPr bwMode="auto">
          <a:xfrm>
            <a:off x="0" y="2999922"/>
            <a:ext cx="9151937" cy="382588"/>
          </a:xfrm>
          <a:custGeom>
            <a:avLst/>
            <a:gdLst/>
            <a:ahLst/>
            <a:cxnLst>
              <a:cxn ang="0">
                <a:pos x="5472" y="316"/>
              </a:cxn>
              <a:cxn ang="0">
                <a:pos x="5437" y="313"/>
              </a:cxn>
              <a:cxn ang="0">
                <a:pos x="5400" y="307"/>
              </a:cxn>
              <a:cxn ang="0">
                <a:pos x="5361" y="296"/>
              </a:cxn>
              <a:cxn ang="0">
                <a:pos x="5323" y="282"/>
              </a:cxn>
              <a:cxn ang="0">
                <a:pos x="5287" y="265"/>
              </a:cxn>
              <a:cxn ang="0">
                <a:pos x="5252" y="245"/>
              </a:cxn>
              <a:cxn ang="0">
                <a:pos x="5221" y="224"/>
              </a:cxn>
              <a:cxn ang="0">
                <a:pos x="5194" y="201"/>
              </a:cxn>
              <a:cxn ang="0">
                <a:pos x="5095" y="104"/>
              </a:cxn>
              <a:cxn ang="0">
                <a:pos x="5067" y="81"/>
              </a:cxn>
              <a:cxn ang="0">
                <a:pos x="5034" y="61"/>
              </a:cxn>
              <a:cxn ang="0">
                <a:pos x="4998" y="42"/>
              </a:cxn>
              <a:cxn ang="0">
                <a:pos x="4960" y="26"/>
              </a:cxn>
              <a:cxn ang="0">
                <a:pos x="4922" y="14"/>
              </a:cxn>
              <a:cxn ang="0">
                <a:pos x="4884" y="6"/>
              </a:cxn>
              <a:cxn ang="0">
                <a:pos x="4847" y="0"/>
              </a:cxn>
              <a:cxn ang="0">
                <a:pos x="0" y="0"/>
              </a:cxn>
              <a:cxn ang="0">
                <a:pos x="5470" y="406"/>
              </a:cxn>
              <a:cxn ang="0">
                <a:pos x="5506" y="409"/>
              </a:cxn>
              <a:cxn ang="0">
                <a:pos x="5543" y="416"/>
              </a:cxn>
              <a:cxn ang="0">
                <a:pos x="5581" y="426"/>
              </a:cxn>
              <a:cxn ang="0">
                <a:pos x="5619" y="440"/>
              </a:cxn>
              <a:cxn ang="0">
                <a:pos x="5657" y="457"/>
              </a:cxn>
              <a:cxn ang="0">
                <a:pos x="5692" y="477"/>
              </a:cxn>
              <a:cxn ang="0">
                <a:pos x="5722" y="498"/>
              </a:cxn>
              <a:cxn ang="0">
                <a:pos x="5749" y="522"/>
              </a:cxn>
              <a:cxn ang="0">
                <a:pos x="5847" y="619"/>
              </a:cxn>
              <a:cxn ang="0">
                <a:pos x="5876" y="642"/>
              </a:cxn>
              <a:cxn ang="0">
                <a:pos x="5909" y="662"/>
              </a:cxn>
              <a:cxn ang="0">
                <a:pos x="5945" y="681"/>
              </a:cxn>
              <a:cxn ang="0">
                <a:pos x="5982" y="696"/>
              </a:cxn>
              <a:cxn ang="0">
                <a:pos x="6021" y="709"/>
              </a:cxn>
              <a:cxn ang="0">
                <a:pos x="6059" y="717"/>
              </a:cxn>
              <a:cxn ang="0">
                <a:pos x="6096" y="722"/>
              </a:cxn>
              <a:cxn ang="0">
                <a:pos x="17280" y="723"/>
              </a:cxn>
            </a:cxnLst>
            <a:rect l="0" t="0" r="r" b="b"/>
            <a:pathLst>
              <a:path w="17280" h="723">
                <a:moveTo>
                  <a:pt x="17280" y="316"/>
                </a:moveTo>
                <a:lnTo>
                  <a:pt x="5472" y="316"/>
                </a:lnTo>
                <a:lnTo>
                  <a:pt x="5455" y="316"/>
                </a:lnTo>
                <a:lnTo>
                  <a:pt x="5437" y="313"/>
                </a:lnTo>
                <a:lnTo>
                  <a:pt x="5418" y="311"/>
                </a:lnTo>
                <a:lnTo>
                  <a:pt x="5400" y="307"/>
                </a:lnTo>
                <a:lnTo>
                  <a:pt x="5381" y="303"/>
                </a:lnTo>
                <a:lnTo>
                  <a:pt x="5361" y="296"/>
                </a:lnTo>
                <a:lnTo>
                  <a:pt x="5343" y="290"/>
                </a:lnTo>
                <a:lnTo>
                  <a:pt x="5323" y="282"/>
                </a:lnTo>
                <a:lnTo>
                  <a:pt x="5305" y="275"/>
                </a:lnTo>
                <a:lnTo>
                  <a:pt x="5287" y="265"/>
                </a:lnTo>
                <a:lnTo>
                  <a:pt x="5268" y="256"/>
                </a:lnTo>
                <a:lnTo>
                  <a:pt x="5252" y="245"/>
                </a:lnTo>
                <a:lnTo>
                  <a:pt x="5236" y="235"/>
                </a:lnTo>
                <a:lnTo>
                  <a:pt x="5221" y="224"/>
                </a:lnTo>
                <a:lnTo>
                  <a:pt x="5207" y="213"/>
                </a:lnTo>
                <a:lnTo>
                  <a:pt x="5194" y="201"/>
                </a:lnTo>
                <a:lnTo>
                  <a:pt x="5108" y="116"/>
                </a:lnTo>
                <a:lnTo>
                  <a:pt x="5095" y="104"/>
                </a:lnTo>
                <a:lnTo>
                  <a:pt x="5081" y="92"/>
                </a:lnTo>
                <a:lnTo>
                  <a:pt x="5067" y="81"/>
                </a:lnTo>
                <a:lnTo>
                  <a:pt x="5051" y="70"/>
                </a:lnTo>
                <a:lnTo>
                  <a:pt x="5034" y="61"/>
                </a:lnTo>
                <a:lnTo>
                  <a:pt x="5017" y="51"/>
                </a:lnTo>
                <a:lnTo>
                  <a:pt x="4998" y="42"/>
                </a:lnTo>
                <a:lnTo>
                  <a:pt x="4979" y="34"/>
                </a:lnTo>
                <a:lnTo>
                  <a:pt x="4960" y="26"/>
                </a:lnTo>
                <a:lnTo>
                  <a:pt x="4941" y="20"/>
                </a:lnTo>
                <a:lnTo>
                  <a:pt x="4922" y="14"/>
                </a:lnTo>
                <a:lnTo>
                  <a:pt x="4903" y="9"/>
                </a:lnTo>
                <a:lnTo>
                  <a:pt x="4884" y="6"/>
                </a:lnTo>
                <a:lnTo>
                  <a:pt x="4865" y="2"/>
                </a:lnTo>
                <a:lnTo>
                  <a:pt x="4847" y="0"/>
                </a:lnTo>
                <a:lnTo>
                  <a:pt x="4831" y="0"/>
                </a:lnTo>
                <a:lnTo>
                  <a:pt x="0" y="0"/>
                </a:lnTo>
                <a:lnTo>
                  <a:pt x="0" y="406"/>
                </a:lnTo>
                <a:lnTo>
                  <a:pt x="5470" y="406"/>
                </a:lnTo>
                <a:lnTo>
                  <a:pt x="5487" y="407"/>
                </a:lnTo>
                <a:lnTo>
                  <a:pt x="5506" y="409"/>
                </a:lnTo>
                <a:lnTo>
                  <a:pt x="5524" y="412"/>
                </a:lnTo>
                <a:lnTo>
                  <a:pt x="5543" y="416"/>
                </a:lnTo>
                <a:lnTo>
                  <a:pt x="5562" y="420"/>
                </a:lnTo>
                <a:lnTo>
                  <a:pt x="5581" y="426"/>
                </a:lnTo>
                <a:lnTo>
                  <a:pt x="5601" y="433"/>
                </a:lnTo>
                <a:lnTo>
                  <a:pt x="5619" y="440"/>
                </a:lnTo>
                <a:lnTo>
                  <a:pt x="5639" y="448"/>
                </a:lnTo>
                <a:lnTo>
                  <a:pt x="5657" y="457"/>
                </a:lnTo>
                <a:lnTo>
                  <a:pt x="5674" y="467"/>
                </a:lnTo>
                <a:lnTo>
                  <a:pt x="5692" y="477"/>
                </a:lnTo>
                <a:lnTo>
                  <a:pt x="5707" y="487"/>
                </a:lnTo>
                <a:lnTo>
                  <a:pt x="5722" y="498"/>
                </a:lnTo>
                <a:lnTo>
                  <a:pt x="5736" y="510"/>
                </a:lnTo>
                <a:lnTo>
                  <a:pt x="5749" y="522"/>
                </a:lnTo>
                <a:lnTo>
                  <a:pt x="5834" y="607"/>
                </a:lnTo>
                <a:lnTo>
                  <a:pt x="5847" y="619"/>
                </a:lnTo>
                <a:lnTo>
                  <a:pt x="5861" y="631"/>
                </a:lnTo>
                <a:lnTo>
                  <a:pt x="5876" y="642"/>
                </a:lnTo>
                <a:lnTo>
                  <a:pt x="5892" y="652"/>
                </a:lnTo>
                <a:lnTo>
                  <a:pt x="5909" y="662"/>
                </a:lnTo>
                <a:lnTo>
                  <a:pt x="5927" y="672"/>
                </a:lnTo>
                <a:lnTo>
                  <a:pt x="5945" y="681"/>
                </a:lnTo>
                <a:lnTo>
                  <a:pt x="5964" y="688"/>
                </a:lnTo>
                <a:lnTo>
                  <a:pt x="5982" y="696"/>
                </a:lnTo>
                <a:lnTo>
                  <a:pt x="6002" y="702"/>
                </a:lnTo>
                <a:lnTo>
                  <a:pt x="6021" y="709"/>
                </a:lnTo>
                <a:lnTo>
                  <a:pt x="6040" y="713"/>
                </a:lnTo>
                <a:lnTo>
                  <a:pt x="6059" y="717"/>
                </a:lnTo>
                <a:lnTo>
                  <a:pt x="6077" y="721"/>
                </a:lnTo>
                <a:lnTo>
                  <a:pt x="6096" y="722"/>
                </a:lnTo>
                <a:lnTo>
                  <a:pt x="6113" y="723"/>
                </a:lnTo>
                <a:lnTo>
                  <a:pt x="17280" y="723"/>
                </a:lnTo>
                <a:lnTo>
                  <a:pt x="17280" y="316"/>
                </a:lnTo>
                <a:close/>
              </a:path>
            </a:pathLst>
          </a:custGeom>
          <a:solidFill>
            <a:srgbClr val="00467F"/>
          </a:solidFill>
          <a:ln w="9525">
            <a:noFill/>
            <a:round/>
            <a:headEnd/>
            <a:tailEnd/>
          </a:ln>
        </p:spPr>
        <p:txBody>
          <a:bodyPr vert="horz" wrap="square" lIns="91440" tIns="45720" rIns="91440" bIns="45720" numCol="1" anchor="t" anchorCtr="0" compatLnSpc="1">
            <a:prstTxWarp prst="textNoShape">
              <a:avLst/>
            </a:prstTxWarp>
          </a:bodyPr>
          <a:lstStyle/>
          <a:p>
            <a:endParaRPr lang="en-AU">
              <a:solidFill>
                <a:prstClr val="black"/>
              </a:solidFill>
            </a:endParaRPr>
          </a:p>
        </p:txBody>
      </p:sp>
      <p:sp>
        <p:nvSpPr>
          <p:cNvPr id="1054" name="Freeform 30"/>
          <p:cNvSpPr>
            <a:spLocks/>
          </p:cNvSpPr>
          <p:nvPr userDrawn="1"/>
        </p:nvSpPr>
        <p:spPr bwMode="auto">
          <a:xfrm>
            <a:off x="0" y="3206183"/>
            <a:ext cx="9151938" cy="382588"/>
          </a:xfrm>
          <a:custGeom>
            <a:avLst/>
            <a:gdLst/>
            <a:ahLst/>
            <a:cxnLst>
              <a:cxn ang="0">
                <a:pos x="6114" y="317"/>
              </a:cxn>
              <a:cxn ang="0">
                <a:pos x="6079" y="314"/>
              </a:cxn>
              <a:cxn ang="0">
                <a:pos x="6042" y="307"/>
              </a:cxn>
              <a:cxn ang="0">
                <a:pos x="6004" y="296"/>
              </a:cxn>
              <a:cxn ang="0">
                <a:pos x="5965" y="282"/>
              </a:cxn>
              <a:cxn ang="0">
                <a:pos x="5928" y="265"/>
              </a:cxn>
              <a:cxn ang="0">
                <a:pos x="5894" y="246"/>
              </a:cxn>
              <a:cxn ang="0">
                <a:pos x="5862" y="224"/>
              </a:cxn>
              <a:cxn ang="0">
                <a:pos x="5836" y="201"/>
              </a:cxn>
              <a:cxn ang="0">
                <a:pos x="5738" y="104"/>
              </a:cxn>
              <a:cxn ang="0">
                <a:pos x="5709" y="81"/>
              </a:cxn>
              <a:cxn ang="0">
                <a:pos x="5675" y="61"/>
              </a:cxn>
              <a:cxn ang="0">
                <a:pos x="5640" y="42"/>
              </a:cxn>
              <a:cxn ang="0">
                <a:pos x="5602" y="26"/>
              </a:cxn>
              <a:cxn ang="0">
                <a:pos x="5563" y="14"/>
              </a:cxn>
              <a:cxn ang="0">
                <a:pos x="5525" y="6"/>
              </a:cxn>
              <a:cxn ang="0">
                <a:pos x="5490" y="0"/>
              </a:cxn>
              <a:cxn ang="0">
                <a:pos x="0" y="0"/>
              </a:cxn>
              <a:cxn ang="0">
                <a:pos x="6113" y="406"/>
              </a:cxn>
              <a:cxn ang="0">
                <a:pos x="6147" y="409"/>
              </a:cxn>
              <a:cxn ang="0">
                <a:pos x="6185" y="416"/>
              </a:cxn>
              <a:cxn ang="0">
                <a:pos x="6223" y="426"/>
              </a:cxn>
              <a:cxn ang="0">
                <a:pos x="6262" y="441"/>
              </a:cxn>
              <a:cxn ang="0">
                <a:pos x="6299" y="457"/>
              </a:cxn>
              <a:cxn ang="0">
                <a:pos x="6333" y="477"/>
              </a:cxn>
              <a:cxn ang="0">
                <a:pos x="6364" y="498"/>
              </a:cxn>
              <a:cxn ang="0">
                <a:pos x="6390" y="522"/>
              </a:cxn>
              <a:cxn ang="0">
                <a:pos x="6489" y="619"/>
              </a:cxn>
              <a:cxn ang="0">
                <a:pos x="6518" y="642"/>
              </a:cxn>
              <a:cxn ang="0">
                <a:pos x="6550" y="662"/>
              </a:cxn>
              <a:cxn ang="0">
                <a:pos x="6587" y="681"/>
              </a:cxn>
              <a:cxn ang="0">
                <a:pos x="6625" y="696"/>
              </a:cxn>
              <a:cxn ang="0">
                <a:pos x="6663" y="709"/>
              </a:cxn>
              <a:cxn ang="0">
                <a:pos x="6700" y="717"/>
              </a:cxn>
              <a:cxn ang="0">
                <a:pos x="6737" y="722"/>
              </a:cxn>
              <a:cxn ang="0">
                <a:pos x="17280" y="723"/>
              </a:cxn>
            </a:cxnLst>
            <a:rect l="0" t="0" r="r" b="b"/>
            <a:pathLst>
              <a:path w="17280" h="723">
                <a:moveTo>
                  <a:pt x="17280" y="317"/>
                </a:moveTo>
                <a:lnTo>
                  <a:pt x="6114" y="317"/>
                </a:lnTo>
                <a:lnTo>
                  <a:pt x="6097" y="316"/>
                </a:lnTo>
                <a:lnTo>
                  <a:pt x="6079" y="314"/>
                </a:lnTo>
                <a:lnTo>
                  <a:pt x="6060" y="311"/>
                </a:lnTo>
                <a:lnTo>
                  <a:pt x="6042" y="307"/>
                </a:lnTo>
                <a:lnTo>
                  <a:pt x="6022" y="303"/>
                </a:lnTo>
                <a:lnTo>
                  <a:pt x="6004" y="296"/>
                </a:lnTo>
                <a:lnTo>
                  <a:pt x="5984" y="290"/>
                </a:lnTo>
                <a:lnTo>
                  <a:pt x="5965" y="282"/>
                </a:lnTo>
                <a:lnTo>
                  <a:pt x="5946" y="275"/>
                </a:lnTo>
                <a:lnTo>
                  <a:pt x="5928" y="265"/>
                </a:lnTo>
                <a:lnTo>
                  <a:pt x="5911" y="256"/>
                </a:lnTo>
                <a:lnTo>
                  <a:pt x="5894" y="246"/>
                </a:lnTo>
                <a:lnTo>
                  <a:pt x="5877" y="236"/>
                </a:lnTo>
                <a:lnTo>
                  <a:pt x="5862" y="224"/>
                </a:lnTo>
                <a:lnTo>
                  <a:pt x="5848" y="213"/>
                </a:lnTo>
                <a:lnTo>
                  <a:pt x="5836" y="201"/>
                </a:lnTo>
                <a:lnTo>
                  <a:pt x="5750" y="116"/>
                </a:lnTo>
                <a:lnTo>
                  <a:pt x="5738" y="104"/>
                </a:lnTo>
                <a:lnTo>
                  <a:pt x="5724" y="92"/>
                </a:lnTo>
                <a:lnTo>
                  <a:pt x="5709" y="81"/>
                </a:lnTo>
                <a:lnTo>
                  <a:pt x="5693" y="71"/>
                </a:lnTo>
                <a:lnTo>
                  <a:pt x="5675" y="61"/>
                </a:lnTo>
                <a:lnTo>
                  <a:pt x="5658" y="51"/>
                </a:lnTo>
                <a:lnTo>
                  <a:pt x="5640" y="42"/>
                </a:lnTo>
                <a:lnTo>
                  <a:pt x="5621" y="34"/>
                </a:lnTo>
                <a:lnTo>
                  <a:pt x="5602" y="26"/>
                </a:lnTo>
                <a:lnTo>
                  <a:pt x="5583" y="20"/>
                </a:lnTo>
                <a:lnTo>
                  <a:pt x="5563" y="14"/>
                </a:lnTo>
                <a:lnTo>
                  <a:pt x="5545" y="9"/>
                </a:lnTo>
                <a:lnTo>
                  <a:pt x="5525" y="6"/>
                </a:lnTo>
                <a:lnTo>
                  <a:pt x="5507" y="3"/>
                </a:lnTo>
                <a:lnTo>
                  <a:pt x="5490" y="0"/>
                </a:lnTo>
                <a:lnTo>
                  <a:pt x="5472" y="0"/>
                </a:lnTo>
                <a:lnTo>
                  <a:pt x="0" y="0"/>
                </a:lnTo>
                <a:lnTo>
                  <a:pt x="0" y="406"/>
                </a:lnTo>
                <a:lnTo>
                  <a:pt x="6113" y="406"/>
                </a:lnTo>
                <a:lnTo>
                  <a:pt x="6130" y="408"/>
                </a:lnTo>
                <a:lnTo>
                  <a:pt x="6147" y="409"/>
                </a:lnTo>
                <a:lnTo>
                  <a:pt x="6166" y="412"/>
                </a:lnTo>
                <a:lnTo>
                  <a:pt x="6185" y="416"/>
                </a:lnTo>
                <a:lnTo>
                  <a:pt x="6204" y="420"/>
                </a:lnTo>
                <a:lnTo>
                  <a:pt x="6223" y="426"/>
                </a:lnTo>
                <a:lnTo>
                  <a:pt x="6242" y="433"/>
                </a:lnTo>
                <a:lnTo>
                  <a:pt x="6262" y="441"/>
                </a:lnTo>
                <a:lnTo>
                  <a:pt x="6280" y="449"/>
                </a:lnTo>
                <a:lnTo>
                  <a:pt x="6299" y="457"/>
                </a:lnTo>
                <a:lnTo>
                  <a:pt x="6316" y="467"/>
                </a:lnTo>
                <a:lnTo>
                  <a:pt x="6333" y="477"/>
                </a:lnTo>
                <a:lnTo>
                  <a:pt x="6349" y="487"/>
                </a:lnTo>
                <a:lnTo>
                  <a:pt x="6364" y="498"/>
                </a:lnTo>
                <a:lnTo>
                  <a:pt x="6378" y="510"/>
                </a:lnTo>
                <a:lnTo>
                  <a:pt x="6390" y="522"/>
                </a:lnTo>
                <a:lnTo>
                  <a:pt x="6476" y="607"/>
                </a:lnTo>
                <a:lnTo>
                  <a:pt x="6489" y="619"/>
                </a:lnTo>
                <a:lnTo>
                  <a:pt x="6503" y="631"/>
                </a:lnTo>
                <a:lnTo>
                  <a:pt x="6518" y="642"/>
                </a:lnTo>
                <a:lnTo>
                  <a:pt x="6534" y="653"/>
                </a:lnTo>
                <a:lnTo>
                  <a:pt x="6550" y="662"/>
                </a:lnTo>
                <a:lnTo>
                  <a:pt x="6569" y="672"/>
                </a:lnTo>
                <a:lnTo>
                  <a:pt x="6587" y="681"/>
                </a:lnTo>
                <a:lnTo>
                  <a:pt x="6605" y="688"/>
                </a:lnTo>
                <a:lnTo>
                  <a:pt x="6625" y="696"/>
                </a:lnTo>
                <a:lnTo>
                  <a:pt x="6643" y="703"/>
                </a:lnTo>
                <a:lnTo>
                  <a:pt x="6663" y="709"/>
                </a:lnTo>
                <a:lnTo>
                  <a:pt x="6682" y="713"/>
                </a:lnTo>
                <a:lnTo>
                  <a:pt x="6700" y="717"/>
                </a:lnTo>
                <a:lnTo>
                  <a:pt x="6719" y="721"/>
                </a:lnTo>
                <a:lnTo>
                  <a:pt x="6737" y="722"/>
                </a:lnTo>
                <a:lnTo>
                  <a:pt x="6754" y="723"/>
                </a:lnTo>
                <a:lnTo>
                  <a:pt x="17280" y="723"/>
                </a:lnTo>
                <a:lnTo>
                  <a:pt x="17280" y="317"/>
                </a:lnTo>
                <a:close/>
              </a:path>
            </a:pathLst>
          </a:custGeom>
          <a:solidFill>
            <a:srgbClr val="A7B01B"/>
          </a:solidFill>
          <a:ln w="9525">
            <a:noFill/>
            <a:round/>
            <a:headEnd/>
            <a:tailEnd/>
          </a:ln>
        </p:spPr>
        <p:txBody>
          <a:bodyPr vert="horz" wrap="square" lIns="91440" tIns="45720" rIns="91440" bIns="45720" numCol="1" anchor="t" anchorCtr="0" compatLnSpc="1">
            <a:prstTxWarp prst="textNoShape">
              <a:avLst/>
            </a:prstTxWarp>
          </a:bodyPr>
          <a:lstStyle/>
          <a:p>
            <a:endParaRPr lang="en-AU">
              <a:solidFill>
                <a:prstClr val="black"/>
              </a:solidFill>
            </a:endParaRPr>
          </a:p>
        </p:txBody>
      </p:sp>
      <p:sp>
        <p:nvSpPr>
          <p:cNvPr id="1055" name="Freeform 31"/>
          <p:cNvSpPr>
            <a:spLocks/>
          </p:cNvSpPr>
          <p:nvPr userDrawn="1"/>
        </p:nvSpPr>
        <p:spPr bwMode="auto">
          <a:xfrm>
            <a:off x="0" y="3413124"/>
            <a:ext cx="9151937" cy="382588"/>
          </a:xfrm>
          <a:custGeom>
            <a:avLst/>
            <a:gdLst/>
            <a:ahLst/>
            <a:cxnLst>
              <a:cxn ang="0">
                <a:pos x="6758" y="317"/>
              </a:cxn>
              <a:cxn ang="0">
                <a:pos x="6723" y="315"/>
              </a:cxn>
              <a:cxn ang="0">
                <a:pos x="6685" y="308"/>
              </a:cxn>
              <a:cxn ang="0">
                <a:pos x="6647" y="297"/>
              </a:cxn>
              <a:cxn ang="0">
                <a:pos x="6609" y="283"/>
              </a:cxn>
              <a:cxn ang="0">
                <a:pos x="6572" y="266"/>
              </a:cxn>
              <a:cxn ang="0">
                <a:pos x="6537" y="247"/>
              </a:cxn>
              <a:cxn ang="0">
                <a:pos x="6506" y="225"/>
              </a:cxn>
              <a:cxn ang="0">
                <a:pos x="6480" y="201"/>
              </a:cxn>
              <a:cxn ang="0">
                <a:pos x="6382" y="104"/>
              </a:cxn>
              <a:cxn ang="0">
                <a:pos x="6353" y="83"/>
              </a:cxn>
              <a:cxn ang="0">
                <a:pos x="6319" y="61"/>
              </a:cxn>
              <a:cxn ang="0">
                <a:pos x="6283" y="43"/>
              </a:cxn>
              <a:cxn ang="0">
                <a:pos x="6246" y="27"/>
              </a:cxn>
              <a:cxn ang="0">
                <a:pos x="6208" y="14"/>
              </a:cxn>
              <a:cxn ang="0">
                <a:pos x="6169" y="6"/>
              </a:cxn>
              <a:cxn ang="0">
                <a:pos x="6133" y="2"/>
              </a:cxn>
              <a:cxn ang="0">
                <a:pos x="0" y="0"/>
              </a:cxn>
              <a:cxn ang="0">
                <a:pos x="6756" y="408"/>
              </a:cxn>
              <a:cxn ang="0">
                <a:pos x="6791" y="410"/>
              </a:cxn>
              <a:cxn ang="0">
                <a:pos x="6829" y="416"/>
              </a:cxn>
              <a:cxn ang="0">
                <a:pos x="6867" y="427"/>
              </a:cxn>
              <a:cxn ang="0">
                <a:pos x="6906" y="441"/>
              </a:cxn>
              <a:cxn ang="0">
                <a:pos x="6942" y="458"/>
              </a:cxn>
              <a:cxn ang="0">
                <a:pos x="6977" y="478"/>
              </a:cxn>
              <a:cxn ang="0">
                <a:pos x="7008" y="499"/>
              </a:cxn>
              <a:cxn ang="0">
                <a:pos x="7034" y="522"/>
              </a:cxn>
              <a:cxn ang="0">
                <a:pos x="7132" y="620"/>
              </a:cxn>
              <a:cxn ang="0">
                <a:pos x="7161" y="642"/>
              </a:cxn>
              <a:cxn ang="0">
                <a:pos x="7195" y="662"/>
              </a:cxn>
              <a:cxn ang="0">
                <a:pos x="7231" y="681"/>
              </a:cxn>
              <a:cxn ang="0">
                <a:pos x="7268" y="697"/>
              </a:cxn>
              <a:cxn ang="0">
                <a:pos x="7306" y="709"/>
              </a:cxn>
              <a:cxn ang="0">
                <a:pos x="7344" y="718"/>
              </a:cxn>
              <a:cxn ang="0">
                <a:pos x="7381" y="723"/>
              </a:cxn>
              <a:cxn ang="0">
                <a:pos x="17280" y="723"/>
              </a:cxn>
            </a:cxnLst>
            <a:rect l="0" t="0" r="r" b="b"/>
            <a:pathLst>
              <a:path w="17280" h="723">
                <a:moveTo>
                  <a:pt x="17280" y="317"/>
                </a:moveTo>
                <a:lnTo>
                  <a:pt x="6758" y="317"/>
                </a:lnTo>
                <a:lnTo>
                  <a:pt x="6740" y="317"/>
                </a:lnTo>
                <a:lnTo>
                  <a:pt x="6723" y="315"/>
                </a:lnTo>
                <a:lnTo>
                  <a:pt x="6705" y="311"/>
                </a:lnTo>
                <a:lnTo>
                  <a:pt x="6685" y="308"/>
                </a:lnTo>
                <a:lnTo>
                  <a:pt x="6666" y="303"/>
                </a:lnTo>
                <a:lnTo>
                  <a:pt x="6647" y="297"/>
                </a:lnTo>
                <a:lnTo>
                  <a:pt x="6628" y="291"/>
                </a:lnTo>
                <a:lnTo>
                  <a:pt x="6609" y="283"/>
                </a:lnTo>
                <a:lnTo>
                  <a:pt x="6590" y="275"/>
                </a:lnTo>
                <a:lnTo>
                  <a:pt x="6572" y="266"/>
                </a:lnTo>
                <a:lnTo>
                  <a:pt x="6555" y="256"/>
                </a:lnTo>
                <a:lnTo>
                  <a:pt x="6537" y="247"/>
                </a:lnTo>
                <a:lnTo>
                  <a:pt x="6521" y="236"/>
                </a:lnTo>
                <a:lnTo>
                  <a:pt x="6506" y="225"/>
                </a:lnTo>
                <a:lnTo>
                  <a:pt x="6492" y="213"/>
                </a:lnTo>
                <a:lnTo>
                  <a:pt x="6480" y="201"/>
                </a:lnTo>
                <a:lnTo>
                  <a:pt x="6394" y="116"/>
                </a:lnTo>
                <a:lnTo>
                  <a:pt x="6382" y="104"/>
                </a:lnTo>
                <a:lnTo>
                  <a:pt x="6368" y="93"/>
                </a:lnTo>
                <a:lnTo>
                  <a:pt x="6353" y="83"/>
                </a:lnTo>
                <a:lnTo>
                  <a:pt x="6336" y="72"/>
                </a:lnTo>
                <a:lnTo>
                  <a:pt x="6319" y="61"/>
                </a:lnTo>
                <a:lnTo>
                  <a:pt x="6302" y="52"/>
                </a:lnTo>
                <a:lnTo>
                  <a:pt x="6283" y="43"/>
                </a:lnTo>
                <a:lnTo>
                  <a:pt x="6265" y="35"/>
                </a:lnTo>
                <a:lnTo>
                  <a:pt x="6246" y="27"/>
                </a:lnTo>
                <a:lnTo>
                  <a:pt x="6226" y="21"/>
                </a:lnTo>
                <a:lnTo>
                  <a:pt x="6208" y="14"/>
                </a:lnTo>
                <a:lnTo>
                  <a:pt x="6188" y="10"/>
                </a:lnTo>
                <a:lnTo>
                  <a:pt x="6169" y="6"/>
                </a:lnTo>
                <a:lnTo>
                  <a:pt x="6151" y="4"/>
                </a:lnTo>
                <a:lnTo>
                  <a:pt x="6133" y="2"/>
                </a:lnTo>
                <a:lnTo>
                  <a:pt x="6116" y="0"/>
                </a:lnTo>
                <a:lnTo>
                  <a:pt x="0" y="0"/>
                </a:lnTo>
                <a:lnTo>
                  <a:pt x="0" y="408"/>
                </a:lnTo>
                <a:lnTo>
                  <a:pt x="6756" y="408"/>
                </a:lnTo>
                <a:lnTo>
                  <a:pt x="6774" y="408"/>
                </a:lnTo>
                <a:lnTo>
                  <a:pt x="6791" y="410"/>
                </a:lnTo>
                <a:lnTo>
                  <a:pt x="6809" y="413"/>
                </a:lnTo>
                <a:lnTo>
                  <a:pt x="6829" y="416"/>
                </a:lnTo>
                <a:lnTo>
                  <a:pt x="6847" y="422"/>
                </a:lnTo>
                <a:lnTo>
                  <a:pt x="6867" y="427"/>
                </a:lnTo>
                <a:lnTo>
                  <a:pt x="6886" y="434"/>
                </a:lnTo>
                <a:lnTo>
                  <a:pt x="6906" y="441"/>
                </a:lnTo>
                <a:lnTo>
                  <a:pt x="6924" y="450"/>
                </a:lnTo>
                <a:lnTo>
                  <a:pt x="6942" y="458"/>
                </a:lnTo>
                <a:lnTo>
                  <a:pt x="6960" y="468"/>
                </a:lnTo>
                <a:lnTo>
                  <a:pt x="6977" y="478"/>
                </a:lnTo>
                <a:lnTo>
                  <a:pt x="6993" y="489"/>
                </a:lnTo>
                <a:lnTo>
                  <a:pt x="7008" y="499"/>
                </a:lnTo>
                <a:lnTo>
                  <a:pt x="7022" y="511"/>
                </a:lnTo>
                <a:lnTo>
                  <a:pt x="7034" y="522"/>
                </a:lnTo>
                <a:lnTo>
                  <a:pt x="7120" y="608"/>
                </a:lnTo>
                <a:lnTo>
                  <a:pt x="7132" y="620"/>
                </a:lnTo>
                <a:lnTo>
                  <a:pt x="7146" y="631"/>
                </a:lnTo>
                <a:lnTo>
                  <a:pt x="7161" y="642"/>
                </a:lnTo>
                <a:lnTo>
                  <a:pt x="7178" y="653"/>
                </a:lnTo>
                <a:lnTo>
                  <a:pt x="7195" y="662"/>
                </a:lnTo>
                <a:lnTo>
                  <a:pt x="7212" y="672"/>
                </a:lnTo>
                <a:lnTo>
                  <a:pt x="7231" y="681"/>
                </a:lnTo>
                <a:lnTo>
                  <a:pt x="7249" y="689"/>
                </a:lnTo>
                <a:lnTo>
                  <a:pt x="7268" y="697"/>
                </a:lnTo>
                <a:lnTo>
                  <a:pt x="7288" y="704"/>
                </a:lnTo>
                <a:lnTo>
                  <a:pt x="7306" y="709"/>
                </a:lnTo>
                <a:lnTo>
                  <a:pt x="7326" y="714"/>
                </a:lnTo>
                <a:lnTo>
                  <a:pt x="7344" y="718"/>
                </a:lnTo>
                <a:lnTo>
                  <a:pt x="7363" y="721"/>
                </a:lnTo>
                <a:lnTo>
                  <a:pt x="7381" y="723"/>
                </a:lnTo>
                <a:lnTo>
                  <a:pt x="7398" y="723"/>
                </a:lnTo>
                <a:lnTo>
                  <a:pt x="17280" y="723"/>
                </a:lnTo>
                <a:lnTo>
                  <a:pt x="17280" y="317"/>
                </a:lnTo>
                <a:close/>
              </a:path>
            </a:pathLst>
          </a:custGeom>
          <a:solidFill>
            <a:srgbClr val="0080C2"/>
          </a:solidFill>
          <a:ln w="9525">
            <a:noFill/>
            <a:round/>
            <a:headEnd/>
            <a:tailEnd/>
          </a:ln>
        </p:spPr>
        <p:txBody>
          <a:bodyPr vert="horz" wrap="square" lIns="91440" tIns="45720" rIns="91440" bIns="45720" numCol="1" anchor="t" anchorCtr="0" compatLnSpc="1">
            <a:prstTxWarp prst="textNoShape">
              <a:avLst/>
            </a:prstTxWarp>
          </a:bodyPr>
          <a:lstStyle/>
          <a:p>
            <a:endParaRPr lang="en-AU">
              <a:solidFill>
                <a:prstClr val="black"/>
              </a:solidFill>
            </a:endParaRPr>
          </a:p>
        </p:txBody>
      </p:sp>
      <p:sp>
        <p:nvSpPr>
          <p:cNvPr id="1056" name="Freeform 32"/>
          <p:cNvSpPr>
            <a:spLocks/>
          </p:cNvSpPr>
          <p:nvPr userDrawn="1"/>
        </p:nvSpPr>
        <p:spPr bwMode="auto">
          <a:xfrm>
            <a:off x="0" y="3619272"/>
            <a:ext cx="9159988" cy="381000"/>
          </a:xfrm>
          <a:custGeom>
            <a:avLst/>
            <a:gdLst/>
            <a:ahLst/>
            <a:cxnLst>
              <a:cxn ang="0">
                <a:pos x="7401" y="315"/>
              </a:cxn>
              <a:cxn ang="0">
                <a:pos x="7367" y="313"/>
              </a:cxn>
              <a:cxn ang="0">
                <a:pos x="7329" y="306"/>
              </a:cxn>
              <a:cxn ang="0">
                <a:pos x="7291" y="296"/>
              </a:cxn>
              <a:cxn ang="0">
                <a:pos x="7253" y="281"/>
              </a:cxn>
              <a:cxn ang="0">
                <a:pos x="7215" y="264"/>
              </a:cxn>
              <a:cxn ang="0">
                <a:pos x="7181" y="245"/>
              </a:cxn>
              <a:cxn ang="0">
                <a:pos x="7150" y="223"/>
              </a:cxn>
              <a:cxn ang="0">
                <a:pos x="7124" y="200"/>
              </a:cxn>
              <a:cxn ang="0">
                <a:pos x="7025" y="102"/>
              </a:cxn>
              <a:cxn ang="0">
                <a:pos x="6996" y="81"/>
              </a:cxn>
              <a:cxn ang="0">
                <a:pos x="6964" y="60"/>
              </a:cxn>
              <a:cxn ang="0">
                <a:pos x="6927" y="42"/>
              </a:cxn>
              <a:cxn ang="0">
                <a:pos x="6889" y="26"/>
              </a:cxn>
              <a:cxn ang="0">
                <a:pos x="6852" y="14"/>
              </a:cxn>
              <a:cxn ang="0">
                <a:pos x="6814" y="4"/>
              </a:cxn>
              <a:cxn ang="0">
                <a:pos x="6777" y="0"/>
              </a:cxn>
              <a:cxn ang="0">
                <a:pos x="0" y="0"/>
              </a:cxn>
              <a:cxn ang="0">
                <a:pos x="7400" y="406"/>
              </a:cxn>
              <a:cxn ang="0">
                <a:pos x="7436" y="408"/>
              </a:cxn>
              <a:cxn ang="0">
                <a:pos x="7473" y="414"/>
              </a:cxn>
              <a:cxn ang="0">
                <a:pos x="7511" y="425"/>
              </a:cxn>
              <a:cxn ang="0">
                <a:pos x="7549" y="439"/>
              </a:cxn>
              <a:cxn ang="0">
                <a:pos x="7586" y="456"/>
              </a:cxn>
              <a:cxn ang="0">
                <a:pos x="7620" y="476"/>
              </a:cxn>
              <a:cxn ang="0">
                <a:pos x="7652" y="497"/>
              </a:cxn>
              <a:cxn ang="0">
                <a:pos x="7679" y="521"/>
              </a:cxn>
              <a:cxn ang="0">
                <a:pos x="7777" y="618"/>
              </a:cxn>
              <a:cxn ang="0">
                <a:pos x="7805" y="641"/>
              </a:cxn>
              <a:cxn ang="0">
                <a:pos x="7839" y="662"/>
              </a:cxn>
              <a:cxn ang="0">
                <a:pos x="7874" y="680"/>
              </a:cxn>
              <a:cxn ang="0">
                <a:pos x="7912" y="695"/>
              </a:cxn>
              <a:cxn ang="0">
                <a:pos x="7951" y="708"/>
              </a:cxn>
              <a:cxn ang="0">
                <a:pos x="7989" y="717"/>
              </a:cxn>
              <a:cxn ang="0">
                <a:pos x="8024" y="721"/>
              </a:cxn>
              <a:cxn ang="0">
                <a:pos x="17280" y="722"/>
              </a:cxn>
            </a:cxnLst>
            <a:rect l="0" t="0" r="r" b="b"/>
            <a:pathLst>
              <a:path w="17280" h="722">
                <a:moveTo>
                  <a:pt x="17280" y="315"/>
                </a:moveTo>
                <a:lnTo>
                  <a:pt x="7401" y="315"/>
                </a:lnTo>
                <a:lnTo>
                  <a:pt x="7384" y="315"/>
                </a:lnTo>
                <a:lnTo>
                  <a:pt x="7367" y="313"/>
                </a:lnTo>
                <a:lnTo>
                  <a:pt x="7348" y="310"/>
                </a:lnTo>
                <a:lnTo>
                  <a:pt x="7329" y="306"/>
                </a:lnTo>
                <a:lnTo>
                  <a:pt x="7311" y="301"/>
                </a:lnTo>
                <a:lnTo>
                  <a:pt x="7291" y="296"/>
                </a:lnTo>
                <a:lnTo>
                  <a:pt x="7272" y="289"/>
                </a:lnTo>
                <a:lnTo>
                  <a:pt x="7253" y="281"/>
                </a:lnTo>
                <a:lnTo>
                  <a:pt x="7234" y="273"/>
                </a:lnTo>
                <a:lnTo>
                  <a:pt x="7215" y="264"/>
                </a:lnTo>
                <a:lnTo>
                  <a:pt x="7198" y="254"/>
                </a:lnTo>
                <a:lnTo>
                  <a:pt x="7181" y="245"/>
                </a:lnTo>
                <a:lnTo>
                  <a:pt x="7165" y="234"/>
                </a:lnTo>
                <a:lnTo>
                  <a:pt x="7150" y="223"/>
                </a:lnTo>
                <a:lnTo>
                  <a:pt x="7137" y="211"/>
                </a:lnTo>
                <a:lnTo>
                  <a:pt x="7124" y="200"/>
                </a:lnTo>
                <a:lnTo>
                  <a:pt x="7038" y="114"/>
                </a:lnTo>
                <a:lnTo>
                  <a:pt x="7025" y="102"/>
                </a:lnTo>
                <a:lnTo>
                  <a:pt x="7011" y="91"/>
                </a:lnTo>
                <a:lnTo>
                  <a:pt x="6996" y="81"/>
                </a:lnTo>
                <a:lnTo>
                  <a:pt x="6980" y="70"/>
                </a:lnTo>
                <a:lnTo>
                  <a:pt x="6964" y="60"/>
                </a:lnTo>
                <a:lnTo>
                  <a:pt x="6945" y="50"/>
                </a:lnTo>
                <a:lnTo>
                  <a:pt x="6927" y="42"/>
                </a:lnTo>
                <a:lnTo>
                  <a:pt x="6909" y="33"/>
                </a:lnTo>
                <a:lnTo>
                  <a:pt x="6889" y="26"/>
                </a:lnTo>
                <a:lnTo>
                  <a:pt x="6871" y="19"/>
                </a:lnTo>
                <a:lnTo>
                  <a:pt x="6852" y="14"/>
                </a:lnTo>
                <a:lnTo>
                  <a:pt x="6832" y="8"/>
                </a:lnTo>
                <a:lnTo>
                  <a:pt x="6814" y="4"/>
                </a:lnTo>
                <a:lnTo>
                  <a:pt x="6795" y="2"/>
                </a:lnTo>
                <a:lnTo>
                  <a:pt x="6777" y="0"/>
                </a:lnTo>
                <a:lnTo>
                  <a:pt x="6760" y="0"/>
                </a:lnTo>
                <a:lnTo>
                  <a:pt x="0" y="0"/>
                </a:lnTo>
                <a:lnTo>
                  <a:pt x="0" y="406"/>
                </a:lnTo>
                <a:lnTo>
                  <a:pt x="7400" y="406"/>
                </a:lnTo>
                <a:lnTo>
                  <a:pt x="7417" y="406"/>
                </a:lnTo>
                <a:lnTo>
                  <a:pt x="7436" y="408"/>
                </a:lnTo>
                <a:lnTo>
                  <a:pt x="7454" y="411"/>
                </a:lnTo>
                <a:lnTo>
                  <a:pt x="7473" y="414"/>
                </a:lnTo>
                <a:lnTo>
                  <a:pt x="7492" y="420"/>
                </a:lnTo>
                <a:lnTo>
                  <a:pt x="7511" y="425"/>
                </a:lnTo>
                <a:lnTo>
                  <a:pt x="7530" y="432"/>
                </a:lnTo>
                <a:lnTo>
                  <a:pt x="7549" y="439"/>
                </a:lnTo>
                <a:lnTo>
                  <a:pt x="7568" y="448"/>
                </a:lnTo>
                <a:lnTo>
                  <a:pt x="7586" y="456"/>
                </a:lnTo>
                <a:lnTo>
                  <a:pt x="7604" y="466"/>
                </a:lnTo>
                <a:lnTo>
                  <a:pt x="7620" y="476"/>
                </a:lnTo>
                <a:lnTo>
                  <a:pt x="7637" y="487"/>
                </a:lnTo>
                <a:lnTo>
                  <a:pt x="7652" y="497"/>
                </a:lnTo>
                <a:lnTo>
                  <a:pt x="7666" y="509"/>
                </a:lnTo>
                <a:lnTo>
                  <a:pt x="7679" y="521"/>
                </a:lnTo>
                <a:lnTo>
                  <a:pt x="7764" y="607"/>
                </a:lnTo>
                <a:lnTo>
                  <a:pt x="7777" y="618"/>
                </a:lnTo>
                <a:lnTo>
                  <a:pt x="7790" y="629"/>
                </a:lnTo>
                <a:lnTo>
                  <a:pt x="7805" y="641"/>
                </a:lnTo>
                <a:lnTo>
                  <a:pt x="7821" y="651"/>
                </a:lnTo>
                <a:lnTo>
                  <a:pt x="7839" y="662"/>
                </a:lnTo>
                <a:lnTo>
                  <a:pt x="7856" y="670"/>
                </a:lnTo>
                <a:lnTo>
                  <a:pt x="7874" y="680"/>
                </a:lnTo>
                <a:lnTo>
                  <a:pt x="7894" y="688"/>
                </a:lnTo>
                <a:lnTo>
                  <a:pt x="7912" y="695"/>
                </a:lnTo>
                <a:lnTo>
                  <a:pt x="7932" y="702"/>
                </a:lnTo>
                <a:lnTo>
                  <a:pt x="7951" y="708"/>
                </a:lnTo>
                <a:lnTo>
                  <a:pt x="7969" y="712"/>
                </a:lnTo>
                <a:lnTo>
                  <a:pt x="7989" y="717"/>
                </a:lnTo>
                <a:lnTo>
                  <a:pt x="8007" y="719"/>
                </a:lnTo>
                <a:lnTo>
                  <a:pt x="8024" y="721"/>
                </a:lnTo>
                <a:lnTo>
                  <a:pt x="8042" y="722"/>
                </a:lnTo>
                <a:lnTo>
                  <a:pt x="17280" y="722"/>
                </a:lnTo>
                <a:lnTo>
                  <a:pt x="17280" y="315"/>
                </a:lnTo>
                <a:close/>
              </a:path>
            </a:pathLst>
          </a:custGeom>
          <a:solidFill>
            <a:srgbClr val="F8971D"/>
          </a:solidFill>
          <a:ln w="9525">
            <a:noFill/>
            <a:round/>
            <a:headEnd/>
            <a:tailEnd/>
          </a:ln>
        </p:spPr>
        <p:txBody>
          <a:bodyPr vert="horz" wrap="square" lIns="91440" tIns="45720" rIns="91440" bIns="45720" numCol="1" anchor="t" anchorCtr="0" compatLnSpc="1">
            <a:prstTxWarp prst="textNoShape">
              <a:avLst/>
            </a:prstTxWarp>
          </a:bodyPr>
          <a:lstStyle/>
          <a:p>
            <a:endParaRPr lang="en-AU">
              <a:solidFill>
                <a:prstClr val="black"/>
              </a:solidFill>
            </a:endParaRPr>
          </a:p>
        </p:txBody>
      </p:sp>
      <p:sp>
        <p:nvSpPr>
          <p:cNvPr id="2" name="Title 1"/>
          <p:cNvSpPr>
            <a:spLocks noGrp="1"/>
          </p:cNvSpPr>
          <p:nvPr userDrawn="1">
            <p:ph type="ctrTitle"/>
          </p:nvPr>
        </p:nvSpPr>
        <p:spPr>
          <a:xfrm>
            <a:off x="2340595" y="945557"/>
            <a:ext cx="5360621" cy="1200606"/>
          </a:xfrm>
        </p:spPr>
        <p:txBody>
          <a:bodyPr>
            <a:normAutofit/>
          </a:bodyPr>
          <a:lstStyle>
            <a:lvl1pPr algn="l">
              <a:defRPr sz="3200">
                <a:solidFill>
                  <a:srgbClr val="00467F"/>
                </a:solidFill>
                <a:latin typeface="Arial" pitchFamily="34" charset="0"/>
                <a:cs typeface="Arial" pitchFamily="34" charset="0"/>
              </a:defRPr>
            </a:lvl1pPr>
          </a:lstStyle>
          <a:p>
            <a:r>
              <a:rPr lang="en-US" dirty="0" smtClean="0"/>
              <a:t>Click to edit Master title style</a:t>
            </a:r>
            <a:endParaRPr lang="en-AU" dirty="0"/>
          </a:p>
        </p:txBody>
      </p:sp>
      <p:sp>
        <p:nvSpPr>
          <p:cNvPr id="4" name="Date Placeholder 3"/>
          <p:cNvSpPr>
            <a:spLocks noGrp="1"/>
          </p:cNvSpPr>
          <p:nvPr userDrawn="1">
            <p:ph type="dt" sz="half" idx="10"/>
          </p:nvPr>
        </p:nvSpPr>
        <p:spPr>
          <a:xfrm>
            <a:off x="457200" y="6356350"/>
            <a:ext cx="2133600" cy="365125"/>
          </a:xfrm>
          <a:prstGeom prst="rect">
            <a:avLst/>
          </a:prstGeom>
        </p:spPr>
        <p:txBody>
          <a:bodyPr/>
          <a:lstStyle>
            <a:lvl1pPr>
              <a:defRPr sz="1200"/>
            </a:lvl1pPr>
          </a:lstStyle>
          <a:p>
            <a:endParaRPr lang="en-AU" dirty="0">
              <a:solidFill>
                <a:prstClr val="black">
                  <a:tint val="75000"/>
                </a:prstClr>
              </a:solidFill>
            </a:endParaRPr>
          </a:p>
        </p:txBody>
      </p:sp>
      <p:sp>
        <p:nvSpPr>
          <p:cNvPr id="5" name="Footer Placeholder 4"/>
          <p:cNvSpPr>
            <a:spLocks noGrp="1"/>
          </p:cNvSpPr>
          <p:nvPr userDrawn="1">
            <p:ph type="ftr" sz="quarter" idx="11"/>
          </p:nvPr>
        </p:nvSpPr>
        <p:spPr>
          <a:xfrm>
            <a:off x="3124200" y="6356350"/>
            <a:ext cx="2895600" cy="365125"/>
          </a:xfrm>
          <a:prstGeom prst="rect">
            <a:avLst/>
          </a:prstGeom>
        </p:spPr>
        <p:txBody>
          <a:bodyPr/>
          <a:lstStyle>
            <a:lvl1pPr>
              <a:defRPr sz="1200"/>
            </a:lvl1pPr>
          </a:lstStyle>
          <a:p>
            <a:endParaRPr lang="en-AU" dirty="0">
              <a:solidFill>
                <a:prstClr val="black">
                  <a:tint val="75000"/>
                </a:prstClr>
              </a:solidFill>
            </a:endParaRPr>
          </a:p>
        </p:txBody>
      </p:sp>
      <p:sp>
        <p:nvSpPr>
          <p:cNvPr id="6" name="Slide Number Placeholder 5"/>
          <p:cNvSpPr>
            <a:spLocks noGrp="1"/>
          </p:cNvSpPr>
          <p:nvPr userDrawn="1">
            <p:ph type="sldNum" sz="quarter" idx="12"/>
          </p:nvPr>
        </p:nvSpPr>
        <p:spPr>
          <a:xfrm>
            <a:off x="6553200" y="6356350"/>
            <a:ext cx="2133600" cy="365125"/>
          </a:xfrm>
          <a:prstGeom prst="rect">
            <a:avLst/>
          </a:prstGeom>
        </p:spPr>
        <p:txBody>
          <a:bodyPr/>
          <a:lstStyle>
            <a:lvl1pPr>
              <a:defRPr sz="1200"/>
            </a:lvl1pPr>
          </a:lstStyle>
          <a:p>
            <a:fld id="{B1D835F1-CCEF-48CF-818B-C2F21610AFF7}" type="slidenum">
              <a:rPr lang="en-AU" smtClean="0">
                <a:solidFill>
                  <a:prstClr val="black">
                    <a:tint val="75000"/>
                  </a:prstClr>
                </a:solidFill>
              </a:rPr>
              <a:pPr/>
              <a:t>‹#›</a:t>
            </a:fld>
            <a:endParaRPr lang="en-AU">
              <a:solidFill>
                <a:prstClr val="black">
                  <a:tint val="75000"/>
                </a:prstClr>
              </a:solidFill>
            </a:endParaRPr>
          </a:p>
        </p:txBody>
      </p:sp>
      <p:grpSp>
        <p:nvGrpSpPr>
          <p:cNvPr id="7" name="Group 13"/>
          <p:cNvGrpSpPr/>
          <p:nvPr userDrawn="1"/>
        </p:nvGrpSpPr>
        <p:grpSpPr>
          <a:xfrm>
            <a:off x="284338" y="931430"/>
            <a:ext cx="651832" cy="654967"/>
            <a:chOff x="-231775" y="-246063"/>
            <a:chExt cx="330200" cy="331788"/>
          </a:xfrm>
        </p:grpSpPr>
        <p:sp>
          <p:nvSpPr>
            <p:cNvPr id="15" name="Rectangle 7"/>
            <p:cNvSpPr>
              <a:spLocks noChangeArrowheads="1"/>
            </p:cNvSpPr>
            <p:nvPr/>
          </p:nvSpPr>
          <p:spPr bwMode="auto">
            <a:xfrm>
              <a:off x="-231775" y="-246063"/>
              <a:ext cx="330200" cy="331788"/>
            </a:xfrm>
            <a:prstGeom prst="rect">
              <a:avLst/>
            </a:prstGeom>
            <a:solidFill>
              <a:srgbClr val="003D6B"/>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a:solidFill>
                  <a:prstClr val="black"/>
                </a:solidFill>
              </a:endParaRPr>
            </a:p>
          </p:txBody>
        </p:sp>
        <p:sp>
          <p:nvSpPr>
            <p:cNvPr id="16" name="Freeform 8"/>
            <p:cNvSpPr>
              <a:spLocks/>
            </p:cNvSpPr>
            <p:nvPr/>
          </p:nvSpPr>
          <p:spPr bwMode="auto">
            <a:xfrm>
              <a:off x="-87313" y="-212725"/>
              <a:ext cx="93663" cy="123825"/>
            </a:xfrm>
            <a:custGeom>
              <a:avLst/>
              <a:gdLst/>
              <a:ahLst/>
              <a:cxnLst>
                <a:cxn ang="0">
                  <a:pos x="0" y="14"/>
                </a:cxn>
                <a:cxn ang="0">
                  <a:pos x="0" y="102"/>
                </a:cxn>
                <a:cxn ang="0">
                  <a:pos x="0" y="223"/>
                </a:cxn>
                <a:cxn ang="0">
                  <a:pos x="0" y="317"/>
                </a:cxn>
                <a:cxn ang="0">
                  <a:pos x="1" y="341"/>
                </a:cxn>
                <a:cxn ang="0">
                  <a:pos x="5" y="356"/>
                </a:cxn>
                <a:cxn ang="0">
                  <a:pos x="11" y="376"/>
                </a:cxn>
                <a:cxn ang="0">
                  <a:pos x="25" y="399"/>
                </a:cxn>
                <a:cxn ang="0">
                  <a:pos x="44" y="422"/>
                </a:cxn>
                <a:cxn ang="0">
                  <a:pos x="72" y="441"/>
                </a:cxn>
                <a:cxn ang="0">
                  <a:pos x="98" y="454"/>
                </a:cxn>
                <a:cxn ang="0">
                  <a:pos x="117" y="461"/>
                </a:cxn>
                <a:cxn ang="0">
                  <a:pos x="140" y="465"/>
                </a:cxn>
                <a:cxn ang="0">
                  <a:pos x="166" y="467"/>
                </a:cxn>
                <a:cxn ang="0">
                  <a:pos x="193" y="467"/>
                </a:cxn>
                <a:cxn ang="0">
                  <a:pos x="218" y="465"/>
                </a:cxn>
                <a:cxn ang="0">
                  <a:pos x="241" y="461"/>
                </a:cxn>
                <a:cxn ang="0">
                  <a:pos x="260" y="454"/>
                </a:cxn>
                <a:cxn ang="0">
                  <a:pos x="286" y="441"/>
                </a:cxn>
                <a:cxn ang="0">
                  <a:pos x="312" y="422"/>
                </a:cxn>
                <a:cxn ang="0">
                  <a:pos x="330" y="399"/>
                </a:cxn>
                <a:cxn ang="0">
                  <a:pos x="343" y="376"/>
                </a:cxn>
                <a:cxn ang="0">
                  <a:pos x="352" y="348"/>
                </a:cxn>
                <a:cxn ang="0">
                  <a:pos x="353" y="144"/>
                </a:cxn>
                <a:cxn ang="0">
                  <a:pos x="237" y="324"/>
                </a:cxn>
                <a:cxn ang="0">
                  <a:pos x="237" y="332"/>
                </a:cxn>
                <a:cxn ang="0">
                  <a:pos x="230" y="345"/>
                </a:cxn>
                <a:cxn ang="0">
                  <a:pos x="224" y="350"/>
                </a:cxn>
                <a:cxn ang="0">
                  <a:pos x="213" y="356"/>
                </a:cxn>
                <a:cxn ang="0">
                  <a:pos x="199" y="359"/>
                </a:cxn>
                <a:cxn ang="0">
                  <a:pos x="178" y="360"/>
                </a:cxn>
                <a:cxn ang="0">
                  <a:pos x="158" y="359"/>
                </a:cxn>
                <a:cxn ang="0">
                  <a:pos x="143" y="356"/>
                </a:cxn>
                <a:cxn ang="0">
                  <a:pos x="132" y="350"/>
                </a:cxn>
                <a:cxn ang="0">
                  <a:pos x="125" y="345"/>
                </a:cxn>
                <a:cxn ang="0">
                  <a:pos x="118" y="332"/>
                </a:cxn>
                <a:cxn ang="0">
                  <a:pos x="117" y="323"/>
                </a:cxn>
                <a:cxn ang="0">
                  <a:pos x="0" y="0"/>
                </a:cxn>
              </a:cxnLst>
              <a:rect l="0" t="0" r="r" b="b"/>
              <a:pathLst>
                <a:path w="353" h="467">
                  <a:moveTo>
                    <a:pt x="0" y="0"/>
                  </a:moveTo>
                  <a:lnTo>
                    <a:pt x="0" y="14"/>
                  </a:lnTo>
                  <a:lnTo>
                    <a:pt x="0" y="50"/>
                  </a:lnTo>
                  <a:lnTo>
                    <a:pt x="0" y="102"/>
                  </a:lnTo>
                  <a:lnTo>
                    <a:pt x="0" y="163"/>
                  </a:lnTo>
                  <a:lnTo>
                    <a:pt x="0" y="223"/>
                  </a:lnTo>
                  <a:lnTo>
                    <a:pt x="0" y="276"/>
                  </a:lnTo>
                  <a:lnTo>
                    <a:pt x="0" y="317"/>
                  </a:lnTo>
                  <a:lnTo>
                    <a:pt x="0" y="335"/>
                  </a:lnTo>
                  <a:lnTo>
                    <a:pt x="1" y="341"/>
                  </a:lnTo>
                  <a:lnTo>
                    <a:pt x="2" y="348"/>
                  </a:lnTo>
                  <a:lnTo>
                    <a:pt x="5" y="356"/>
                  </a:lnTo>
                  <a:lnTo>
                    <a:pt x="7" y="366"/>
                  </a:lnTo>
                  <a:lnTo>
                    <a:pt x="11" y="376"/>
                  </a:lnTo>
                  <a:lnTo>
                    <a:pt x="17" y="388"/>
                  </a:lnTo>
                  <a:lnTo>
                    <a:pt x="25" y="399"/>
                  </a:lnTo>
                  <a:lnTo>
                    <a:pt x="34" y="410"/>
                  </a:lnTo>
                  <a:lnTo>
                    <a:pt x="44" y="422"/>
                  </a:lnTo>
                  <a:lnTo>
                    <a:pt x="57" y="432"/>
                  </a:lnTo>
                  <a:lnTo>
                    <a:pt x="72" y="441"/>
                  </a:lnTo>
                  <a:lnTo>
                    <a:pt x="89" y="450"/>
                  </a:lnTo>
                  <a:lnTo>
                    <a:pt x="98" y="454"/>
                  </a:lnTo>
                  <a:lnTo>
                    <a:pt x="107" y="457"/>
                  </a:lnTo>
                  <a:lnTo>
                    <a:pt x="117" y="461"/>
                  </a:lnTo>
                  <a:lnTo>
                    <a:pt x="128" y="463"/>
                  </a:lnTo>
                  <a:lnTo>
                    <a:pt x="140" y="465"/>
                  </a:lnTo>
                  <a:lnTo>
                    <a:pt x="152" y="466"/>
                  </a:lnTo>
                  <a:lnTo>
                    <a:pt x="166" y="467"/>
                  </a:lnTo>
                  <a:lnTo>
                    <a:pt x="179" y="467"/>
                  </a:lnTo>
                  <a:lnTo>
                    <a:pt x="193" y="467"/>
                  </a:lnTo>
                  <a:lnTo>
                    <a:pt x="205" y="466"/>
                  </a:lnTo>
                  <a:lnTo>
                    <a:pt x="218" y="465"/>
                  </a:lnTo>
                  <a:lnTo>
                    <a:pt x="229" y="463"/>
                  </a:lnTo>
                  <a:lnTo>
                    <a:pt x="241" y="461"/>
                  </a:lnTo>
                  <a:lnTo>
                    <a:pt x="251" y="457"/>
                  </a:lnTo>
                  <a:lnTo>
                    <a:pt x="260" y="454"/>
                  </a:lnTo>
                  <a:lnTo>
                    <a:pt x="269" y="450"/>
                  </a:lnTo>
                  <a:lnTo>
                    <a:pt x="286" y="441"/>
                  </a:lnTo>
                  <a:lnTo>
                    <a:pt x="300" y="432"/>
                  </a:lnTo>
                  <a:lnTo>
                    <a:pt x="312" y="422"/>
                  </a:lnTo>
                  <a:lnTo>
                    <a:pt x="322" y="410"/>
                  </a:lnTo>
                  <a:lnTo>
                    <a:pt x="330" y="399"/>
                  </a:lnTo>
                  <a:lnTo>
                    <a:pt x="337" y="388"/>
                  </a:lnTo>
                  <a:lnTo>
                    <a:pt x="343" y="376"/>
                  </a:lnTo>
                  <a:lnTo>
                    <a:pt x="346" y="366"/>
                  </a:lnTo>
                  <a:lnTo>
                    <a:pt x="352" y="348"/>
                  </a:lnTo>
                  <a:lnTo>
                    <a:pt x="353" y="337"/>
                  </a:lnTo>
                  <a:lnTo>
                    <a:pt x="353" y="144"/>
                  </a:lnTo>
                  <a:lnTo>
                    <a:pt x="237" y="24"/>
                  </a:lnTo>
                  <a:lnTo>
                    <a:pt x="237" y="324"/>
                  </a:lnTo>
                  <a:lnTo>
                    <a:pt x="237" y="327"/>
                  </a:lnTo>
                  <a:lnTo>
                    <a:pt x="237" y="332"/>
                  </a:lnTo>
                  <a:lnTo>
                    <a:pt x="235" y="338"/>
                  </a:lnTo>
                  <a:lnTo>
                    <a:pt x="230" y="345"/>
                  </a:lnTo>
                  <a:lnTo>
                    <a:pt x="227" y="348"/>
                  </a:lnTo>
                  <a:lnTo>
                    <a:pt x="224" y="350"/>
                  </a:lnTo>
                  <a:lnTo>
                    <a:pt x="219" y="353"/>
                  </a:lnTo>
                  <a:lnTo>
                    <a:pt x="213" y="356"/>
                  </a:lnTo>
                  <a:lnTo>
                    <a:pt x="207" y="357"/>
                  </a:lnTo>
                  <a:lnTo>
                    <a:pt x="199" y="359"/>
                  </a:lnTo>
                  <a:lnTo>
                    <a:pt x="190" y="360"/>
                  </a:lnTo>
                  <a:lnTo>
                    <a:pt x="178" y="360"/>
                  </a:lnTo>
                  <a:lnTo>
                    <a:pt x="168" y="360"/>
                  </a:lnTo>
                  <a:lnTo>
                    <a:pt x="158" y="359"/>
                  </a:lnTo>
                  <a:lnTo>
                    <a:pt x="150" y="357"/>
                  </a:lnTo>
                  <a:lnTo>
                    <a:pt x="143" y="356"/>
                  </a:lnTo>
                  <a:lnTo>
                    <a:pt x="137" y="354"/>
                  </a:lnTo>
                  <a:lnTo>
                    <a:pt x="132" y="350"/>
                  </a:lnTo>
                  <a:lnTo>
                    <a:pt x="128" y="348"/>
                  </a:lnTo>
                  <a:lnTo>
                    <a:pt x="125" y="345"/>
                  </a:lnTo>
                  <a:lnTo>
                    <a:pt x="120" y="338"/>
                  </a:lnTo>
                  <a:lnTo>
                    <a:pt x="118" y="332"/>
                  </a:lnTo>
                  <a:lnTo>
                    <a:pt x="117" y="326"/>
                  </a:lnTo>
                  <a:lnTo>
                    <a:pt x="117" y="323"/>
                  </a:lnTo>
                  <a:lnTo>
                    <a:pt x="117"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AU">
                <a:solidFill>
                  <a:prstClr val="black"/>
                </a:solidFill>
              </a:endParaRPr>
            </a:p>
          </p:txBody>
        </p:sp>
        <p:sp>
          <p:nvSpPr>
            <p:cNvPr id="17" name="Freeform 9"/>
            <p:cNvSpPr>
              <a:spLocks/>
            </p:cNvSpPr>
            <p:nvPr/>
          </p:nvSpPr>
          <p:spPr bwMode="auto">
            <a:xfrm>
              <a:off x="-20638" y="-212725"/>
              <a:ext cx="106363" cy="122238"/>
            </a:xfrm>
            <a:custGeom>
              <a:avLst/>
              <a:gdLst/>
              <a:ahLst/>
              <a:cxnLst>
                <a:cxn ang="0">
                  <a:pos x="0" y="0"/>
                </a:cxn>
                <a:cxn ang="0">
                  <a:pos x="109" y="114"/>
                </a:cxn>
                <a:cxn ang="0">
                  <a:pos x="188" y="114"/>
                </a:cxn>
                <a:cxn ang="0">
                  <a:pos x="188" y="461"/>
                </a:cxn>
                <a:cxn ang="0">
                  <a:pos x="307" y="461"/>
                </a:cxn>
                <a:cxn ang="0">
                  <a:pos x="307" y="114"/>
                </a:cxn>
                <a:cxn ang="0">
                  <a:pos x="399" y="114"/>
                </a:cxn>
                <a:cxn ang="0">
                  <a:pos x="399" y="0"/>
                </a:cxn>
                <a:cxn ang="0">
                  <a:pos x="0" y="0"/>
                </a:cxn>
              </a:cxnLst>
              <a:rect l="0" t="0" r="r" b="b"/>
              <a:pathLst>
                <a:path w="399" h="461">
                  <a:moveTo>
                    <a:pt x="0" y="0"/>
                  </a:moveTo>
                  <a:lnTo>
                    <a:pt x="109" y="114"/>
                  </a:lnTo>
                  <a:lnTo>
                    <a:pt x="188" y="114"/>
                  </a:lnTo>
                  <a:lnTo>
                    <a:pt x="188" y="461"/>
                  </a:lnTo>
                  <a:lnTo>
                    <a:pt x="307" y="461"/>
                  </a:lnTo>
                  <a:lnTo>
                    <a:pt x="307" y="114"/>
                  </a:lnTo>
                  <a:lnTo>
                    <a:pt x="399" y="114"/>
                  </a:lnTo>
                  <a:lnTo>
                    <a:pt x="399"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AU">
                <a:solidFill>
                  <a:prstClr val="black"/>
                </a:solidFill>
              </a:endParaRPr>
            </a:p>
          </p:txBody>
        </p:sp>
        <p:sp>
          <p:nvSpPr>
            <p:cNvPr id="18" name="Freeform 10"/>
            <p:cNvSpPr>
              <a:spLocks/>
            </p:cNvSpPr>
            <p:nvPr/>
          </p:nvSpPr>
          <p:spPr bwMode="auto">
            <a:xfrm>
              <a:off x="-217488" y="-214313"/>
              <a:ext cx="141288" cy="125413"/>
            </a:xfrm>
            <a:custGeom>
              <a:avLst/>
              <a:gdLst/>
              <a:ahLst/>
              <a:cxnLst>
                <a:cxn ang="0">
                  <a:pos x="401" y="464"/>
                </a:cxn>
                <a:cxn ang="0">
                  <a:pos x="346" y="274"/>
                </a:cxn>
                <a:cxn ang="0">
                  <a:pos x="354" y="243"/>
                </a:cxn>
                <a:cxn ang="0">
                  <a:pos x="352" y="206"/>
                </a:cxn>
                <a:cxn ang="0">
                  <a:pos x="340" y="171"/>
                </a:cxn>
                <a:cxn ang="0">
                  <a:pos x="318" y="143"/>
                </a:cxn>
                <a:cxn ang="0">
                  <a:pos x="289" y="123"/>
                </a:cxn>
                <a:cxn ang="0">
                  <a:pos x="255" y="111"/>
                </a:cxn>
                <a:cxn ang="0">
                  <a:pos x="218" y="109"/>
                </a:cxn>
                <a:cxn ang="0">
                  <a:pos x="184" y="118"/>
                </a:cxn>
                <a:cxn ang="0">
                  <a:pos x="155" y="137"/>
                </a:cxn>
                <a:cxn ang="0">
                  <a:pos x="131" y="164"/>
                </a:cxn>
                <a:cxn ang="0">
                  <a:pos x="116" y="195"/>
                </a:cxn>
                <a:cxn ang="0">
                  <a:pos x="110" y="232"/>
                </a:cxn>
                <a:cxn ang="0">
                  <a:pos x="116" y="268"/>
                </a:cxn>
                <a:cxn ang="0">
                  <a:pos x="132" y="299"/>
                </a:cxn>
                <a:cxn ang="0">
                  <a:pos x="155" y="325"/>
                </a:cxn>
                <a:cxn ang="0">
                  <a:pos x="185" y="343"/>
                </a:cxn>
                <a:cxn ang="0">
                  <a:pos x="220" y="352"/>
                </a:cxn>
                <a:cxn ang="0">
                  <a:pos x="255" y="351"/>
                </a:cxn>
                <a:cxn ang="0">
                  <a:pos x="329" y="431"/>
                </a:cxn>
                <a:cxn ang="0">
                  <a:pos x="320" y="457"/>
                </a:cxn>
                <a:cxn ang="0">
                  <a:pos x="277" y="468"/>
                </a:cxn>
                <a:cxn ang="0">
                  <a:pos x="233" y="472"/>
                </a:cxn>
                <a:cxn ang="0">
                  <a:pos x="197" y="469"/>
                </a:cxn>
                <a:cxn ang="0">
                  <a:pos x="163" y="461"/>
                </a:cxn>
                <a:cxn ang="0">
                  <a:pos x="131" y="448"/>
                </a:cxn>
                <a:cxn ang="0">
                  <a:pos x="101" y="430"/>
                </a:cxn>
                <a:cxn ang="0">
                  <a:pos x="53" y="383"/>
                </a:cxn>
                <a:cxn ang="0">
                  <a:pos x="18" y="324"/>
                </a:cxn>
                <a:cxn ang="0">
                  <a:pos x="3" y="268"/>
                </a:cxn>
                <a:cxn ang="0">
                  <a:pos x="0" y="233"/>
                </a:cxn>
                <a:cxn ang="0">
                  <a:pos x="3" y="198"/>
                </a:cxn>
                <a:cxn ang="0">
                  <a:pos x="18" y="143"/>
                </a:cxn>
                <a:cxn ang="0">
                  <a:pos x="54" y="85"/>
                </a:cxn>
                <a:cxn ang="0">
                  <a:pos x="104" y="40"/>
                </a:cxn>
                <a:cxn ang="0">
                  <a:pos x="155" y="13"/>
                </a:cxn>
                <a:cxn ang="0">
                  <a:pos x="188" y="4"/>
                </a:cxn>
                <a:cxn ang="0">
                  <a:pos x="224" y="0"/>
                </a:cxn>
                <a:cxn ang="0">
                  <a:pos x="260" y="1"/>
                </a:cxn>
                <a:cxn ang="0">
                  <a:pos x="297" y="7"/>
                </a:cxn>
                <a:cxn ang="0">
                  <a:pos x="329" y="18"/>
                </a:cxn>
                <a:cxn ang="0">
                  <a:pos x="387" y="54"/>
                </a:cxn>
                <a:cxn ang="0">
                  <a:pos x="433" y="106"/>
                </a:cxn>
                <a:cxn ang="0">
                  <a:pos x="459" y="157"/>
                </a:cxn>
                <a:cxn ang="0">
                  <a:pos x="468" y="191"/>
                </a:cxn>
                <a:cxn ang="0">
                  <a:pos x="472" y="226"/>
                </a:cxn>
                <a:cxn ang="0">
                  <a:pos x="469" y="277"/>
                </a:cxn>
                <a:cxn ang="0">
                  <a:pos x="453" y="329"/>
                </a:cxn>
                <a:cxn ang="0">
                  <a:pos x="435" y="364"/>
                </a:cxn>
              </a:cxnLst>
              <a:rect l="0" t="0" r="r" b="b"/>
              <a:pathLst>
                <a:path w="533" h="472">
                  <a:moveTo>
                    <a:pt x="435" y="364"/>
                  </a:moveTo>
                  <a:lnTo>
                    <a:pt x="533" y="464"/>
                  </a:lnTo>
                  <a:lnTo>
                    <a:pt x="401" y="464"/>
                  </a:lnTo>
                  <a:lnTo>
                    <a:pt x="186" y="239"/>
                  </a:lnTo>
                  <a:lnTo>
                    <a:pt x="312" y="239"/>
                  </a:lnTo>
                  <a:lnTo>
                    <a:pt x="346" y="274"/>
                  </a:lnTo>
                  <a:lnTo>
                    <a:pt x="350" y="265"/>
                  </a:lnTo>
                  <a:lnTo>
                    <a:pt x="353" y="254"/>
                  </a:lnTo>
                  <a:lnTo>
                    <a:pt x="354" y="243"/>
                  </a:lnTo>
                  <a:lnTo>
                    <a:pt x="356" y="231"/>
                  </a:lnTo>
                  <a:lnTo>
                    <a:pt x="354" y="217"/>
                  </a:lnTo>
                  <a:lnTo>
                    <a:pt x="352" y="206"/>
                  </a:lnTo>
                  <a:lnTo>
                    <a:pt x="349" y="193"/>
                  </a:lnTo>
                  <a:lnTo>
                    <a:pt x="345" y="182"/>
                  </a:lnTo>
                  <a:lnTo>
                    <a:pt x="340" y="171"/>
                  </a:lnTo>
                  <a:lnTo>
                    <a:pt x="333" y="161"/>
                  </a:lnTo>
                  <a:lnTo>
                    <a:pt x="326" y="152"/>
                  </a:lnTo>
                  <a:lnTo>
                    <a:pt x="318" y="143"/>
                  </a:lnTo>
                  <a:lnTo>
                    <a:pt x="309" y="136"/>
                  </a:lnTo>
                  <a:lnTo>
                    <a:pt x="299" y="129"/>
                  </a:lnTo>
                  <a:lnTo>
                    <a:pt x="289" y="123"/>
                  </a:lnTo>
                  <a:lnTo>
                    <a:pt x="278" y="118"/>
                  </a:lnTo>
                  <a:lnTo>
                    <a:pt x="267" y="113"/>
                  </a:lnTo>
                  <a:lnTo>
                    <a:pt x="255" y="111"/>
                  </a:lnTo>
                  <a:lnTo>
                    <a:pt x="243" y="109"/>
                  </a:lnTo>
                  <a:lnTo>
                    <a:pt x="231" y="109"/>
                  </a:lnTo>
                  <a:lnTo>
                    <a:pt x="218" y="109"/>
                  </a:lnTo>
                  <a:lnTo>
                    <a:pt x="207" y="111"/>
                  </a:lnTo>
                  <a:lnTo>
                    <a:pt x="194" y="115"/>
                  </a:lnTo>
                  <a:lnTo>
                    <a:pt x="184" y="118"/>
                  </a:lnTo>
                  <a:lnTo>
                    <a:pt x="174" y="124"/>
                  </a:lnTo>
                  <a:lnTo>
                    <a:pt x="164" y="131"/>
                  </a:lnTo>
                  <a:lnTo>
                    <a:pt x="155" y="137"/>
                  </a:lnTo>
                  <a:lnTo>
                    <a:pt x="146" y="145"/>
                  </a:lnTo>
                  <a:lnTo>
                    <a:pt x="138" y="154"/>
                  </a:lnTo>
                  <a:lnTo>
                    <a:pt x="131" y="164"/>
                  </a:lnTo>
                  <a:lnTo>
                    <a:pt x="125" y="174"/>
                  </a:lnTo>
                  <a:lnTo>
                    <a:pt x="121" y="184"/>
                  </a:lnTo>
                  <a:lnTo>
                    <a:pt x="116" y="195"/>
                  </a:lnTo>
                  <a:lnTo>
                    <a:pt x="114" y="208"/>
                  </a:lnTo>
                  <a:lnTo>
                    <a:pt x="112" y="219"/>
                  </a:lnTo>
                  <a:lnTo>
                    <a:pt x="110" y="232"/>
                  </a:lnTo>
                  <a:lnTo>
                    <a:pt x="112" y="244"/>
                  </a:lnTo>
                  <a:lnTo>
                    <a:pt x="114" y="256"/>
                  </a:lnTo>
                  <a:lnTo>
                    <a:pt x="116" y="268"/>
                  </a:lnTo>
                  <a:lnTo>
                    <a:pt x="121" y="278"/>
                  </a:lnTo>
                  <a:lnTo>
                    <a:pt x="125" y="290"/>
                  </a:lnTo>
                  <a:lnTo>
                    <a:pt x="132" y="299"/>
                  </a:lnTo>
                  <a:lnTo>
                    <a:pt x="139" y="309"/>
                  </a:lnTo>
                  <a:lnTo>
                    <a:pt x="147" y="317"/>
                  </a:lnTo>
                  <a:lnTo>
                    <a:pt x="155" y="325"/>
                  </a:lnTo>
                  <a:lnTo>
                    <a:pt x="165" y="332"/>
                  </a:lnTo>
                  <a:lnTo>
                    <a:pt x="175" y="339"/>
                  </a:lnTo>
                  <a:lnTo>
                    <a:pt x="185" y="343"/>
                  </a:lnTo>
                  <a:lnTo>
                    <a:pt x="197" y="348"/>
                  </a:lnTo>
                  <a:lnTo>
                    <a:pt x="208" y="351"/>
                  </a:lnTo>
                  <a:lnTo>
                    <a:pt x="220" y="352"/>
                  </a:lnTo>
                  <a:lnTo>
                    <a:pt x="233" y="353"/>
                  </a:lnTo>
                  <a:lnTo>
                    <a:pt x="243" y="352"/>
                  </a:lnTo>
                  <a:lnTo>
                    <a:pt x="255" y="351"/>
                  </a:lnTo>
                  <a:lnTo>
                    <a:pt x="269" y="365"/>
                  </a:lnTo>
                  <a:lnTo>
                    <a:pt x="300" y="398"/>
                  </a:lnTo>
                  <a:lnTo>
                    <a:pt x="329" y="431"/>
                  </a:lnTo>
                  <a:lnTo>
                    <a:pt x="343" y="445"/>
                  </a:lnTo>
                  <a:lnTo>
                    <a:pt x="333" y="451"/>
                  </a:lnTo>
                  <a:lnTo>
                    <a:pt x="320" y="457"/>
                  </a:lnTo>
                  <a:lnTo>
                    <a:pt x="307" y="461"/>
                  </a:lnTo>
                  <a:lnTo>
                    <a:pt x="292" y="466"/>
                  </a:lnTo>
                  <a:lnTo>
                    <a:pt x="277" y="468"/>
                  </a:lnTo>
                  <a:lnTo>
                    <a:pt x="262" y="470"/>
                  </a:lnTo>
                  <a:lnTo>
                    <a:pt x="248" y="472"/>
                  </a:lnTo>
                  <a:lnTo>
                    <a:pt x="233" y="472"/>
                  </a:lnTo>
                  <a:lnTo>
                    <a:pt x="220" y="472"/>
                  </a:lnTo>
                  <a:lnTo>
                    <a:pt x="209" y="470"/>
                  </a:lnTo>
                  <a:lnTo>
                    <a:pt x="197" y="469"/>
                  </a:lnTo>
                  <a:lnTo>
                    <a:pt x="185" y="467"/>
                  </a:lnTo>
                  <a:lnTo>
                    <a:pt x="174" y="465"/>
                  </a:lnTo>
                  <a:lnTo>
                    <a:pt x="163" y="461"/>
                  </a:lnTo>
                  <a:lnTo>
                    <a:pt x="152" y="457"/>
                  </a:lnTo>
                  <a:lnTo>
                    <a:pt x="141" y="452"/>
                  </a:lnTo>
                  <a:lnTo>
                    <a:pt x="131" y="448"/>
                  </a:lnTo>
                  <a:lnTo>
                    <a:pt x="121" y="442"/>
                  </a:lnTo>
                  <a:lnTo>
                    <a:pt x="112" y="436"/>
                  </a:lnTo>
                  <a:lnTo>
                    <a:pt x="101" y="430"/>
                  </a:lnTo>
                  <a:lnTo>
                    <a:pt x="84" y="416"/>
                  </a:lnTo>
                  <a:lnTo>
                    <a:pt x="67" y="400"/>
                  </a:lnTo>
                  <a:lnTo>
                    <a:pt x="53" y="383"/>
                  </a:lnTo>
                  <a:lnTo>
                    <a:pt x="39" y="365"/>
                  </a:lnTo>
                  <a:lnTo>
                    <a:pt x="28" y="345"/>
                  </a:lnTo>
                  <a:lnTo>
                    <a:pt x="18" y="324"/>
                  </a:lnTo>
                  <a:lnTo>
                    <a:pt x="11" y="302"/>
                  </a:lnTo>
                  <a:lnTo>
                    <a:pt x="5" y="281"/>
                  </a:lnTo>
                  <a:lnTo>
                    <a:pt x="3" y="268"/>
                  </a:lnTo>
                  <a:lnTo>
                    <a:pt x="1" y="257"/>
                  </a:lnTo>
                  <a:lnTo>
                    <a:pt x="0" y="245"/>
                  </a:lnTo>
                  <a:lnTo>
                    <a:pt x="0" y="233"/>
                  </a:lnTo>
                  <a:lnTo>
                    <a:pt x="0" y="221"/>
                  </a:lnTo>
                  <a:lnTo>
                    <a:pt x="1" y="210"/>
                  </a:lnTo>
                  <a:lnTo>
                    <a:pt x="3" y="198"/>
                  </a:lnTo>
                  <a:lnTo>
                    <a:pt x="5" y="186"/>
                  </a:lnTo>
                  <a:lnTo>
                    <a:pt x="11" y="165"/>
                  </a:lnTo>
                  <a:lnTo>
                    <a:pt x="18" y="143"/>
                  </a:lnTo>
                  <a:lnTo>
                    <a:pt x="29" y="123"/>
                  </a:lnTo>
                  <a:lnTo>
                    <a:pt x="40" y="103"/>
                  </a:lnTo>
                  <a:lnTo>
                    <a:pt x="54" y="85"/>
                  </a:lnTo>
                  <a:lnTo>
                    <a:pt x="68" y="69"/>
                  </a:lnTo>
                  <a:lnTo>
                    <a:pt x="85" y="53"/>
                  </a:lnTo>
                  <a:lnTo>
                    <a:pt x="104" y="40"/>
                  </a:lnTo>
                  <a:lnTo>
                    <a:pt x="123" y="28"/>
                  </a:lnTo>
                  <a:lnTo>
                    <a:pt x="143" y="18"/>
                  </a:lnTo>
                  <a:lnTo>
                    <a:pt x="155" y="13"/>
                  </a:lnTo>
                  <a:lnTo>
                    <a:pt x="165" y="10"/>
                  </a:lnTo>
                  <a:lnTo>
                    <a:pt x="176" y="7"/>
                  </a:lnTo>
                  <a:lnTo>
                    <a:pt x="188" y="4"/>
                  </a:lnTo>
                  <a:lnTo>
                    <a:pt x="200" y="2"/>
                  </a:lnTo>
                  <a:lnTo>
                    <a:pt x="211" y="1"/>
                  </a:lnTo>
                  <a:lnTo>
                    <a:pt x="224" y="0"/>
                  </a:lnTo>
                  <a:lnTo>
                    <a:pt x="236" y="0"/>
                  </a:lnTo>
                  <a:lnTo>
                    <a:pt x="249" y="0"/>
                  </a:lnTo>
                  <a:lnTo>
                    <a:pt x="260" y="1"/>
                  </a:lnTo>
                  <a:lnTo>
                    <a:pt x="273" y="2"/>
                  </a:lnTo>
                  <a:lnTo>
                    <a:pt x="284" y="4"/>
                  </a:lnTo>
                  <a:lnTo>
                    <a:pt x="297" y="7"/>
                  </a:lnTo>
                  <a:lnTo>
                    <a:pt x="307" y="10"/>
                  </a:lnTo>
                  <a:lnTo>
                    <a:pt x="318" y="13"/>
                  </a:lnTo>
                  <a:lnTo>
                    <a:pt x="329" y="18"/>
                  </a:lnTo>
                  <a:lnTo>
                    <a:pt x="350" y="28"/>
                  </a:lnTo>
                  <a:lnTo>
                    <a:pt x="369" y="41"/>
                  </a:lnTo>
                  <a:lnTo>
                    <a:pt x="387" y="54"/>
                  </a:lnTo>
                  <a:lnTo>
                    <a:pt x="404" y="69"/>
                  </a:lnTo>
                  <a:lnTo>
                    <a:pt x="419" y="86"/>
                  </a:lnTo>
                  <a:lnTo>
                    <a:pt x="433" y="106"/>
                  </a:lnTo>
                  <a:lnTo>
                    <a:pt x="445" y="125"/>
                  </a:lnTo>
                  <a:lnTo>
                    <a:pt x="454" y="145"/>
                  </a:lnTo>
                  <a:lnTo>
                    <a:pt x="459" y="157"/>
                  </a:lnTo>
                  <a:lnTo>
                    <a:pt x="462" y="167"/>
                  </a:lnTo>
                  <a:lnTo>
                    <a:pt x="466" y="178"/>
                  </a:lnTo>
                  <a:lnTo>
                    <a:pt x="468" y="191"/>
                  </a:lnTo>
                  <a:lnTo>
                    <a:pt x="470" y="202"/>
                  </a:lnTo>
                  <a:lnTo>
                    <a:pt x="471" y="214"/>
                  </a:lnTo>
                  <a:lnTo>
                    <a:pt x="472" y="226"/>
                  </a:lnTo>
                  <a:lnTo>
                    <a:pt x="472" y="239"/>
                  </a:lnTo>
                  <a:lnTo>
                    <a:pt x="472" y="258"/>
                  </a:lnTo>
                  <a:lnTo>
                    <a:pt x="469" y="277"/>
                  </a:lnTo>
                  <a:lnTo>
                    <a:pt x="464" y="297"/>
                  </a:lnTo>
                  <a:lnTo>
                    <a:pt x="459" y="314"/>
                  </a:lnTo>
                  <a:lnTo>
                    <a:pt x="453" y="329"/>
                  </a:lnTo>
                  <a:lnTo>
                    <a:pt x="446" y="343"/>
                  </a:lnTo>
                  <a:lnTo>
                    <a:pt x="441" y="355"/>
                  </a:lnTo>
                  <a:lnTo>
                    <a:pt x="435" y="36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AU">
                <a:solidFill>
                  <a:prstClr val="black"/>
                </a:solidFill>
              </a:endParaRPr>
            </a:p>
          </p:txBody>
        </p:sp>
      </p:grpSp>
      <p:pic>
        <p:nvPicPr>
          <p:cNvPr id="21" name="Picture 20" descr="real world.png"/>
          <p:cNvPicPr>
            <a:picLocks noChangeAspect="1"/>
          </p:cNvPicPr>
          <p:nvPr userDrawn="1"/>
        </p:nvPicPr>
        <p:blipFill>
          <a:blip r:embed="rId2" cstate="print"/>
          <a:srcRect r="17093"/>
          <a:stretch>
            <a:fillRect/>
          </a:stretch>
        </p:blipFill>
        <p:spPr>
          <a:xfrm>
            <a:off x="284338" y="6030442"/>
            <a:ext cx="1448477" cy="277615"/>
          </a:xfrm>
          <a:prstGeom prst="rect">
            <a:avLst/>
          </a:prstGeom>
        </p:spPr>
      </p:pic>
      <p:sp>
        <p:nvSpPr>
          <p:cNvPr id="3" name="Subtitle 2"/>
          <p:cNvSpPr>
            <a:spLocks noGrp="1"/>
          </p:cNvSpPr>
          <p:nvPr userDrawn="1">
            <p:ph type="subTitle" idx="1"/>
          </p:nvPr>
        </p:nvSpPr>
        <p:spPr>
          <a:xfrm>
            <a:off x="729448" y="4787468"/>
            <a:ext cx="5317252" cy="977852"/>
          </a:xfrm>
        </p:spPr>
        <p:txBody>
          <a:bodyPr>
            <a:normAutofit/>
          </a:bodyPr>
          <a:lstStyle>
            <a:lvl1pPr marL="0" indent="0" algn="l">
              <a:buNone/>
              <a:defRPr sz="190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AU" dirty="0"/>
          </a:p>
        </p:txBody>
      </p:sp>
    </p:spTree>
    <p:extLst>
      <p:ext uri="{BB962C8B-B14F-4D97-AF65-F5344CB8AC3E}">
        <p14:creationId xmlns:p14="http://schemas.microsoft.com/office/powerpoint/2010/main" val="2036507506"/>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auto">
          <a:xfrm>
            <a:off x="0" y="5946775"/>
            <a:ext cx="9144000" cy="911225"/>
          </a:xfrm>
          <a:prstGeom prst="rect">
            <a:avLst/>
          </a:prstGeom>
          <a:solidFill>
            <a:srgbClr val="B2B2B2"/>
          </a:solidFill>
          <a:ln w="9525">
            <a:noFill/>
            <a:miter lim="800000"/>
            <a:headEnd/>
            <a:tailEnd/>
          </a:ln>
          <a:effectLst/>
        </p:spPr>
        <p:txBody>
          <a:bodyPr wrap="none" anchor="ctr"/>
          <a:lstStyle/>
          <a:p>
            <a:pPr>
              <a:defRPr/>
            </a:pPr>
            <a:endParaRPr lang="en-AU">
              <a:solidFill>
                <a:srgbClr val="000000"/>
              </a:solidFill>
            </a:endParaRPr>
          </a:p>
        </p:txBody>
      </p:sp>
      <p:sp>
        <p:nvSpPr>
          <p:cNvPr id="5" name="Text Box 5"/>
          <p:cNvSpPr txBox="1">
            <a:spLocks noChangeArrowheads="1"/>
          </p:cNvSpPr>
          <p:nvPr/>
        </p:nvSpPr>
        <p:spPr bwMode="auto">
          <a:xfrm>
            <a:off x="809625" y="6564313"/>
            <a:ext cx="2014538" cy="214312"/>
          </a:xfrm>
          <a:prstGeom prst="rect">
            <a:avLst/>
          </a:prstGeom>
          <a:noFill/>
          <a:ln w="9525">
            <a:noFill/>
            <a:miter lim="800000"/>
            <a:headEnd/>
            <a:tailEnd/>
          </a:ln>
          <a:effectLst/>
        </p:spPr>
        <p:txBody>
          <a:bodyPr wrap="none">
            <a:spAutoFit/>
          </a:bodyPr>
          <a:lstStyle/>
          <a:p>
            <a:pPr algn="l">
              <a:defRPr/>
            </a:pPr>
            <a:r>
              <a:rPr lang="en-US" sz="800" i="0">
                <a:solidFill>
                  <a:srgbClr val="103566"/>
                </a:solidFill>
              </a:rPr>
              <a:t>Queensland University of Technology</a:t>
            </a:r>
          </a:p>
        </p:txBody>
      </p:sp>
      <p:pic>
        <p:nvPicPr>
          <p:cNvPr id="6" name="Picture 6" descr="QUTlogo2955"/>
          <p:cNvPicPr>
            <a:picLocks noChangeAspect="1" noChangeArrowheads="1"/>
          </p:cNvPicPr>
          <p:nvPr/>
        </p:nvPicPr>
        <p:blipFill>
          <a:blip r:embed="rId2" cstate="print"/>
          <a:srcRect r="77751" b="27792"/>
          <a:stretch>
            <a:fillRect/>
          </a:stretch>
        </p:blipFill>
        <p:spPr bwMode="auto">
          <a:xfrm>
            <a:off x="769938" y="6143625"/>
            <a:ext cx="442912" cy="438150"/>
          </a:xfrm>
          <a:prstGeom prst="rect">
            <a:avLst/>
          </a:prstGeom>
          <a:noFill/>
          <a:ln w="9525">
            <a:noFill/>
            <a:miter lim="800000"/>
            <a:headEnd/>
            <a:tailEnd/>
          </a:ln>
        </p:spPr>
      </p:pic>
      <p:sp>
        <p:nvSpPr>
          <p:cNvPr id="7" name="Text Box 7"/>
          <p:cNvSpPr txBox="1">
            <a:spLocks noChangeArrowheads="1"/>
          </p:cNvSpPr>
          <p:nvPr/>
        </p:nvSpPr>
        <p:spPr bwMode="auto">
          <a:xfrm>
            <a:off x="7431088" y="6351588"/>
            <a:ext cx="1556836" cy="230832"/>
          </a:xfrm>
          <a:prstGeom prst="rect">
            <a:avLst/>
          </a:prstGeom>
          <a:noFill/>
          <a:ln w="9525">
            <a:noFill/>
            <a:miter lim="800000"/>
            <a:headEnd/>
            <a:tailEnd/>
          </a:ln>
          <a:effectLst/>
        </p:spPr>
        <p:txBody>
          <a:bodyPr wrap="none">
            <a:spAutoFit/>
          </a:bodyPr>
          <a:lstStyle/>
          <a:p>
            <a:pPr algn="l">
              <a:defRPr/>
            </a:pPr>
            <a:r>
              <a:rPr lang="en-AU" sz="900" b="0" i="0" dirty="0">
                <a:solidFill>
                  <a:srgbClr val="103566"/>
                </a:solidFill>
              </a:rPr>
              <a:t>CRICOS No. </a:t>
            </a:r>
            <a:r>
              <a:rPr lang="en-AU" sz="900" b="0" i="0" dirty="0" smtClean="0">
                <a:solidFill>
                  <a:srgbClr val="103566"/>
                </a:solidFill>
              </a:rPr>
              <a:t>00213J     </a:t>
            </a:r>
            <a:fld id="{80A2077A-65E6-420E-96DE-CEFA9D528B60}" type="slidenum">
              <a:rPr lang="en-AU" sz="900" b="0" i="0" smtClean="0">
                <a:solidFill>
                  <a:srgbClr val="103566"/>
                </a:solidFill>
              </a:rPr>
              <a:t>‹#›</a:t>
            </a:fld>
            <a:endParaRPr lang="en-AU" sz="900" b="0" i="0" dirty="0">
              <a:solidFill>
                <a:srgbClr val="103566"/>
              </a:solidFill>
            </a:endParaRPr>
          </a:p>
        </p:txBody>
      </p:sp>
      <p:sp>
        <p:nvSpPr>
          <p:cNvPr id="121858" name="Rectangle 2"/>
          <p:cNvSpPr>
            <a:spLocks noGrp="1" noChangeArrowheads="1"/>
          </p:cNvSpPr>
          <p:nvPr>
            <p:ph type="ctrTitle"/>
          </p:nvPr>
        </p:nvSpPr>
        <p:spPr>
          <a:xfrm>
            <a:off x="685800" y="1196975"/>
            <a:ext cx="7772400" cy="1470025"/>
          </a:xfrm>
        </p:spPr>
        <p:txBody>
          <a:bodyPr/>
          <a:lstStyle>
            <a:lvl1pPr>
              <a:defRPr sz="3600"/>
            </a:lvl1pPr>
          </a:lstStyle>
          <a:p>
            <a:r>
              <a:rPr lang="en-AU"/>
              <a:t>Click to edit Master title style</a:t>
            </a:r>
          </a:p>
        </p:txBody>
      </p:sp>
      <p:sp>
        <p:nvSpPr>
          <p:cNvPr id="121859" name="Rectangle 3"/>
          <p:cNvSpPr>
            <a:spLocks noGrp="1" noChangeArrowheads="1"/>
          </p:cNvSpPr>
          <p:nvPr>
            <p:ph type="subTitle" idx="1"/>
          </p:nvPr>
        </p:nvSpPr>
        <p:spPr>
          <a:xfrm>
            <a:off x="1371600" y="3573463"/>
            <a:ext cx="6400800" cy="1752600"/>
          </a:xfrm>
        </p:spPr>
        <p:txBody>
          <a:bodyPr/>
          <a:lstStyle>
            <a:lvl1pPr marL="0" indent="0" algn="ctr">
              <a:buFontTx/>
              <a:buNone/>
              <a:defRPr/>
            </a:lvl1pPr>
          </a:lstStyle>
          <a:p>
            <a:r>
              <a:rPr lang="en-AU"/>
              <a:t>Click to edit Master subtitle style</a:t>
            </a:r>
          </a:p>
        </p:txBody>
      </p:sp>
    </p:spTree>
    <p:extLst>
      <p:ext uri="{BB962C8B-B14F-4D97-AF65-F5344CB8AC3E}">
        <p14:creationId xmlns:p14="http://schemas.microsoft.com/office/powerpoint/2010/main" val="236017022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69700631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6317388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28775"/>
            <a:ext cx="4038600" cy="3989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28775"/>
            <a:ext cx="4038600" cy="3989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3543449741"/>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154715794"/>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Tree>
    <p:extLst>
      <p:ext uri="{BB962C8B-B14F-4D97-AF65-F5344CB8AC3E}">
        <p14:creationId xmlns:p14="http://schemas.microsoft.com/office/powerpoint/2010/main" val="941665778"/>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7947794"/>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3824538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17575998"/>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2579051531"/>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343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343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386500528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28775"/>
            <a:ext cx="4038600" cy="3989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28775"/>
            <a:ext cx="4038600" cy="3989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smtClean="0"/>
              <a:t>Click to edit Master title style</a:t>
            </a:r>
          </a:p>
        </p:txBody>
      </p:sp>
      <p:sp>
        <p:nvSpPr>
          <p:cNvPr id="1027" name="Rectangle 3"/>
          <p:cNvSpPr>
            <a:spLocks noGrp="1" noChangeArrowheads="1"/>
          </p:cNvSpPr>
          <p:nvPr>
            <p:ph type="body" idx="1"/>
          </p:nvPr>
        </p:nvSpPr>
        <p:spPr bwMode="auto">
          <a:xfrm>
            <a:off x="457200" y="1628775"/>
            <a:ext cx="8229600" cy="3989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20836" name="Rectangle 4"/>
          <p:cNvSpPr>
            <a:spLocks noChangeArrowheads="1"/>
          </p:cNvSpPr>
          <p:nvPr/>
        </p:nvSpPr>
        <p:spPr bwMode="auto">
          <a:xfrm>
            <a:off x="0" y="6022975"/>
            <a:ext cx="9144000" cy="835025"/>
          </a:xfrm>
          <a:prstGeom prst="rect">
            <a:avLst/>
          </a:prstGeom>
          <a:solidFill>
            <a:srgbClr val="B2B2B2"/>
          </a:solidFill>
          <a:ln w="9525">
            <a:noFill/>
            <a:miter lim="800000"/>
            <a:headEnd/>
            <a:tailEnd/>
          </a:ln>
          <a:effectLst/>
        </p:spPr>
        <p:txBody>
          <a:bodyPr wrap="none" anchor="ctr"/>
          <a:lstStyle/>
          <a:p>
            <a:pPr>
              <a:defRPr/>
            </a:pPr>
            <a:endParaRPr lang="en-AU"/>
          </a:p>
        </p:txBody>
      </p:sp>
      <p:pic>
        <p:nvPicPr>
          <p:cNvPr id="1029" name="Picture 5" descr="QUTlogo2955"/>
          <p:cNvPicPr>
            <a:picLocks noChangeAspect="1" noChangeArrowheads="1"/>
          </p:cNvPicPr>
          <p:nvPr/>
        </p:nvPicPr>
        <p:blipFill>
          <a:blip r:embed="rId14" cstate="print"/>
          <a:srcRect r="77751" b="27792"/>
          <a:stretch>
            <a:fillRect/>
          </a:stretch>
        </p:blipFill>
        <p:spPr bwMode="auto">
          <a:xfrm>
            <a:off x="820738" y="6221413"/>
            <a:ext cx="430212" cy="425450"/>
          </a:xfrm>
          <a:prstGeom prst="rect">
            <a:avLst/>
          </a:prstGeom>
          <a:noFill/>
          <a:ln w="9525">
            <a:noFill/>
            <a:miter lim="800000"/>
            <a:headEnd/>
            <a:tailEnd/>
          </a:ln>
        </p:spPr>
      </p:pic>
      <p:sp>
        <p:nvSpPr>
          <p:cNvPr id="120838" name="Text Box 6"/>
          <p:cNvSpPr txBox="1">
            <a:spLocks noChangeArrowheads="1"/>
          </p:cNvSpPr>
          <p:nvPr/>
        </p:nvSpPr>
        <p:spPr bwMode="auto">
          <a:xfrm>
            <a:off x="7169150" y="6351588"/>
            <a:ext cx="1620957" cy="230832"/>
          </a:xfrm>
          <a:prstGeom prst="rect">
            <a:avLst/>
          </a:prstGeom>
          <a:noFill/>
          <a:ln w="9525">
            <a:noFill/>
            <a:miter lim="800000"/>
            <a:headEnd/>
            <a:tailEnd/>
          </a:ln>
          <a:effectLst/>
        </p:spPr>
        <p:txBody>
          <a:bodyPr wrap="none">
            <a:spAutoFit/>
          </a:bodyPr>
          <a:lstStyle/>
          <a:p>
            <a:pPr algn="l">
              <a:defRPr/>
            </a:pPr>
            <a:r>
              <a:rPr lang="en-AU" sz="900" b="0" i="0" dirty="0">
                <a:solidFill>
                  <a:srgbClr val="103566"/>
                </a:solidFill>
              </a:rPr>
              <a:t>CRICOS No. </a:t>
            </a:r>
            <a:r>
              <a:rPr lang="en-AU" sz="900" b="0" i="0" dirty="0" smtClean="0">
                <a:solidFill>
                  <a:srgbClr val="103566"/>
                </a:solidFill>
              </a:rPr>
              <a:t>00213J       </a:t>
            </a:r>
            <a:fld id="{6F978E97-4E63-4E37-870E-8010E0134E33}" type="slidenum">
              <a:rPr lang="en-AU" sz="900" b="0" i="0" smtClean="0">
                <a:solidFill>
                  <a:srgbClr val="103566"/>
                </a:solidFill>
              </a:rPr>
              <a:t>‹#›</a:t>
            </a:fld>
            <a:endParaRPr lang="en-AU" sz="900" b="0" i="0" dirty="0">
              <a:solidFill>
                <a:srgbClr val="103566"/>
              </a:solidFill>
            </a:endParaRPr>
          </a:p>
        </p:txBody>
      </p:sp>
      <p:sp>
        <p:nvSpPr>
          <p:cNvPr id="120839" name="Text Box 7"/>
          <p:cNvSpPr txBox="1">
            <a:spLocks noChangeArrowheads="1"/>
          </p:cNvSpPr>
          <p:nvPr/>
        </p:nvSpPr>
        <p:spPr bwMode="auto">
          <a:xfrm>
            <a:off x="1377950" y="6303963"/>
            <a:ext cx="1430338" cy="260350"/>
          </a:xfrm>
          <a:prstGeom prst="rect">
            <a:avLst/>
          </a:prstGeom>
          <a:noFill/>
          <a:ln w="9525">
            <a:noFill/>
            <a:miter lim="800000"/>
            <a:headEnd/>
            <a:tailEnd/>
          </a:ln>
          <a:effectLst/>
        </p:spPr>
        <p:txBody>
          <a:bodyPr wrap="none">
            <a:spAutoFit/>
          </a:bodyPr>
          <a:lstStyle/>
          <a:p>
            <a:pPr algn="l">
              <a:defRPr/>
            </a:pPr>
            <a:r>
              <a:rPr lang="en-US" sz="1100" i="0">
                <a:solidFill>
                  <a:schemeClr val="bg1"/>
                </a:solidFill>
              </a:rPr>
              <a:t>a university for the</a:t>
            </a:r>
            <a:endParaRPr lang="en-US" b="0" i="0">
              <a:solidFill>
                <a:schemeClr val="bg1"/>
              </a:solidFill>
            </a:endParaRPr>
          </a:p>
        </p:txBody>
      </p:sp>
      <p:sp>
        <p:nvSpPr>
          <p:cNvPr id="120840" name="Text Box 8"/>
          <p:cNvSpPr txBox="1">
            <a:spLocks noChangeArrowheads="1"/>
          </p:cNvSpPr>
          <p:nvPr/>
        </p:nvSpPr>
        <p:spPr bwMode="auto">
          <a:xfrm>
            <a:off x="3184525" y="6362700"/>
            <a:ext cx="555625" cy="260350"/>
          </a:xfrm>
          <a:prstGeom prst="rect">
            <a:avLst/>
          </a:prstGeom>
          <a:noFill/>
          <a:ln w="9525">
            <a:noFill/>
            <a:miter lim="800000"/>
            <a:headEnd/>
            <a:tailEnd/>
          </a:ln>
          <a:effectLst/>
        </p:spPr>
        <p:txBody>
          <a:bodyPr wrap="none">
            <a:spAutoFit/>
          </a:bodyPr>
          <a:lstStyle/>
          <a:p>
            <a:pPr algn="l">
              <a:defRPr/>
            </a:pPr>
            <a:r>
              <a:rPr lang="en-US" sz="1100" i="0">
                <a:solidFill>
                  <a:schemeClr val="bg1"/>
                </a:solidFill>
              </a:rPr>
              <a:t>world</a:t>
            </a:r>
            <a:endParaRPr lang="en-US" b="0" i="0">
              <a:solidFill>
                <a:schemeClr val="bg1"/>
              </a:solidFill>
            </a:endParaRPr>
          </a:p>
        </p:txBody>
      </p:sp>
      <p:sp>
        <p:nvSpPr>
          <p:cNvPr id="120841" name="Text Box 9"/>
          <p:cNvSpPr txBox="1">
            <a:spLocks noChangeArrowheads="1"/>
          </p:cNvSpPr>
          <p:nvPr/>
        </p:nvSpPr>
        <p:spPr bwMode="auto">
          <a:xfrm>
            <a:off x="2674938" y="6254750"/>
            <a:ext cx="635000" cy="396875"/>
          </a:xfrm>
          <a:prstGeom prst="rect">
            <a:avLst/>
          </a:prstGeom>
          <a:noFill/>
          <a:ln w="9525">
            <a:noFill/>
            <a:miter lim="800000"/>
            <a:headEnd/>
            <a:tailEnd/>
          </a:ln>
          <a:effectLst/>
        </p:spPr>
        <p:txBody>
          <a:bodyPr wrap="none">
            <a:spAutoFit/>
          </a:bodyPr>
          <a:lstStyle/>
          <a:p>
            <a:pPr algn="l">
              <a:defRPr/>
            </a:pPr>
            <a:r>
              <a:rPr lang="en-US" sz="2000" i="0">
                <a:solidFill>
                  <a:schemeClr val="bg1"/>
                </a:solidFill>
              </a:rPr>
              <a:t>real</a:t>
            </a:r>
            <a:endParaRPr lang="en-US" b="0" i="0">
              <a:solidFill>
                <a:schemeClr val="bg1"/>
              </a:solidFill>
            </a:endParaRPr>
          </a:p>
        </p:txBody>
      </p:sp>
      <p:sp>
        <p:nvSpPr>
          <p:cNvPr id="120842" name="Text Box 10"/>
          <p:cNvSpPr txBox="1">
            <a:spLocks noChangeArrowheads="1"/>
          </p:cNvSpPr>
          <p:nvPr/>
        </p:nvSpPr>
        <p:spPr bwMode="auto">
          <a:xfrm>
            <a:off x="3698875" y="6276975"/>
            <a:ext cx="192088" cy="168275"/>
          </a:xfrm>
          <a:prstGeom prst="rect">
            <a:avLst/>
          </a:prstGeom>
          <a:noFill/>
          <a:ln w="9525">
            <a:noFill/>
            <a:miter lim="800000"/>
            <a:headEnd/>
            <a:tailEnd/>
          </a:ln>
          <a:effectLst/>
        </p:spPr>
        <p:txBody>
          <a:bodyPr>
            <a:spAutoFit/>
          </a:bodyPr>
          <a:lstStyle/>
          <a:p>
            <a:pPr algn="l">
              <a:defRPr/>
            </a:pPr>
            <a:r>
              <a:rPr lang="en-US" sz="500" i="0">
                <a:solidFill>
                  <a:schemeClr val="bg1"/>
                </a:solidFill>
              </a:rPr>
              <a:t>R</a:t>
            </a:r>
          </a:p>
        </p:txBody>
      </p:sp>
      <p:sp>
        <p:nvSpPr>
          <p:cNvPr id="120843" name="Oval 11"/>
          <p:cNvSpPr>
            <a:spLocks noChangeArrowheads="1"/>
          </p:cNvSpPr>
          <p:nvPr/>
        </p:nvSpPr>
        <p:spPr bwMode="auto">
          <a:xfrm>
            <a:off x="3765550" y="6313488"/>
            <a:ext cx="93663" cy="93662"/>
          </a:xfrm>
          <a:prstGeom prst="ellipse">
            <a:avLst/>
          </a:prstGeom>
          <a:noFill/>
          <a:ln w="9525">
            <a:solidFill>
              <a:schemeClr val="bg1"/>
            </a:solidFill>
            <a:round/>
            <a:headEnd/>
            <a:tailEnd/>
          </a:ln>
          <a:effectLst/>
        </p:spPr>
        <p:txBody>
          <a:bodyPr wrap="none" anchor="ctr"/>
          <a:lstStyle/>
          <a:p>
            <a:pPr algn="ctr">
              <a:defRPr/>
            </a:pPr>
            <a:endParaRPr lang="en-US" b="0" i="0"/>
          </a:p>
        </p:txBody>
      </p:sp>
    </p:spTree>
  </p:cSld>
  <p:clrMap bg1="lt1" tx1="dk1" bg2="lt2" tx2="dk2" accent1="accent1" accent2="accent2" accent3="accent3" accent4="accent4" accent5="accent5" accent6="accent6" hlink="hlink" folHlink="folHlink"/>
  <p:sldLayoutIdLst>
    <p:sldLayoutId id="2147483726"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42" r:id="rId12"/>
  </p:sldLayoutIdLst>
  <p:transition spd="med">
    <p:fade/>
  </p:transition>
  <p:timing>
    <p:tnLst>
      <p:par>
        <p:cTn id="1" dur="indefinite" restart="never" nodeType="tmRoot"/>
      </p:par>
    </p:tnLst>
  </p:timing>
  <p:hf hdr="0" dt="0"/>
  <p:txStyles>
    <p:titleStyle>
      <a:lvl1pPr algn="ctr" rtl="0" eaLnBrk="0" fontAlgn="base" hangingPunct="0">
        <a:spcBef>
          <a:spcPct val="0"/>
        </a:spcBef>
        <a:spcAft>
          <a:spcPct val="0"/>
        </a:spcAft>
        <a:defRPr sz="3200" b="1">
          <a:solidFill>
            <a:srgbClr val="103566"/>
          </a:solidFill>
          <a:latin typeface="+mj-lt"/>
          <a:ea typeface="+mj-ea"/>
          <a:cs typeface="+mj-cs"/>
        </a:defRPr>
      </a:lvl1pPr>
      <a:lvl2pPr algn="ctr" rtl="0" eaLnBrk="0" fontAlgn="base" hangingPunct="0">
        <a:spcBef>
          <a:spcPct val="0"/>
        </a:spcBef>
        <a:spcAft>
          <a:spcPct val="0"/>
        </a:spcAft>
        <a:defRPr sz="3200" b="1">
          <a:solidFill>
            <a:srgbClr val="103566"/>
          </a:solidFill>
          <a:latin typeface="Arial" charset="0"/>
        </a:defRPr>
      </a:lvl2pPr>
      <a:lvl3pPr algn="ctr" rtl="0" eaLnBrk="0" fontAlgn="base" hangingPunct="0">
        <a:spcBef>
          <a:spcPct val="0"/>
        </a:spcBef>
        <a:spcAft>
          <a:spcPct val="0"/>
        </a:spcAft>
        <a:defRPr sz="3200" b="1">
          <a:solidFill>
            <a:srgbClr val="103566"/>
          </a:solidFill>
          <a:latin typeface="Arial" charset="0"/>
        </a:defRPr>
      </a:lvl3pPr>
      <a:lvl4pPr algn="ctr" rtl="0" eaLnBrk="0" fontAlgn="base" hangingPunct="0">
        <a:spcBef>
          <a:spcPct val="0"/>
        </a:spcBef>
        <a:spcAft>
          <a:spcPct val="0"/>
        </a:spcAft>
        <a:defRPr sz="3200" b="1">
          <a:solidFill>
            <a:srgbClr val="103566"/>
          </a:solidFill>
          <a:latin typeface="Arial" charset="0"/>
        </a:defRPr>
      </a:lvl4pPr>
      <a:lvl5pPr algn="ctr" rtl="0" eaLnBrk="0" fontAlgn="base" hangingPunct="0">
        <a:spcBef>
          <a:spcPct val="0"/>
        </a:spcBef>
        <a:spcAft>
          <a:spcPct val="0"/>
        </a:spcAft>
        <a:defRPr sz="3200" b="1">
          <a:solidFill>
            <a:srgbClr val="103566"/>
          </a:solidFill>
          <a:latin typeface="Arial" charset="0"/>
        </a:defRPr>
      </a:lvl5pPr>
      <a:lvl6pPr marL="457200" algn="ctr" rtl="0" fontAlgn="base">
        <a:spcBef>
          <a:spcPct val="0"/>
        </a:spcBef>
        <a:spcAft>
          <a:spcPct val="0"/>
        </a:spcAft>
        <a:defRPr sz="3200" b="1">
          <a:solidFill>
            <a:srgbClr val="103566"/>
          </a:solidFill>
          <a:latin typeface="Arial" charset="0"/>
        </a:defRPr>
      </a:lvl6pPr>
      <a:lvl7pPr marL="914400" algn="ctr" rtl="0" fontAlgn="base">
        <a:spcBef>
          <a:spcPct val="0"/>
        </a:spcBef>
        <a:spcAft>
          <a:spcPct val="0"/>
        </a:spcAft>
        <a:defRPr sz="3200" b="1">
          <a:solidFill>
            <a:srgbClr val="103566"/>
          </a:solidFill>
          <a:latin typeface="Arial" charset="0"/>
        </a:defRPr>
      </a:lvl7pPr>
      <a:lvl8pPr marL="1371600" algn="ctr" rtl="0" fontAlgn="base">
        <a:spcBef>
          <a:spcPct val="0"/>
        </a:spcBef>
        <a:spcAft>
          <a:spcPct val="0"/>
        </a:spcAft>
        <a:defRPr sz="3200" b="1">
          <a:solidFill>
            <a:srgbClr val="103566"/>
          </a:solidFill>
          <a:latin typeface="Arial" charset="0"/>
        </a:defRPr>
      </a:lvl8pPr>
      <a:lvl9pPr marL="1828800" algn="ctr" rtl="0" fontAlgn="base">
        <a:spcBef>
          <a:spcPct val="0"/>
        </a:spcBef>
        <a:spcAft>
          <a:spcPct val="0"/>
        </a:spcAft>
        <a:defRPr sz="3200" b="1">
          <a:solidFill>
            <a:srgbClr val="103566"/>
          </a:solidFill>
          <a:latin typeface="Arial" charset="0"/>
        </a:defRPr>
      </a:lvl9pPr>
    </p:titleStyle>
    <p:bodyStyle>
      <a:lvl1pPr marL="342900" indent="-342900" algn="l" rtl="0" eaLnBrk="0" fontAlgn="base" hangingPunct="0">
        <a:spcBef>
          <a:spcPct val="20000"/>
        </a:spcBef>
        <a:spcAft>
          <a:spcPct val="0"/>
        </a:spcAft>
        <a:buClr>
          <a:srgbClr val="B1B1B1"/>
        </a:buClr>
        <a:buChar char="•"/>
        <a:defRPr sz="2800">
          <a:solidFill>
            <a:srgbClr val="103566"/>
          </a:solidFill>
          <a:latin typeface="+mn-lt"/>
          <a:ea typeface="+mn-ea"/>
          <a:cs typeface="+mn-cs"/>
        </a:defRPr>
      </a:lvl1pPr>
      <a:lvl2pPr marL="742950" indent="-285750" algn="l" rtl="0" eaLnBrk="0" fontAlgn="base" hangingPunct="0">
        <a:spcBef>
          <a:spcPct val="20000"/>
        </a:spcBef>
        <a:spcAft>
          <a:spcPct val="0"/>
        </a:spcAft>
        <a:buClr>
          <a:srgbClr val="B1B1B1"/>
        </a:buClr>
        <a:buChar char="–"/>
        <a:defRPr sz="2400">
          <a:solidFill>
            <a:srgbClr val="103566"/>
          </a:solidFill>
          <a:latin typeface="+mn-lt"/>
        </a:defRPr>
      </a:lvl2pPr>
      <a:lvl3pPr marL="1143000" indent="-228600" algn="l" rtl="0" eaLnBrk="0" fontAlgn="base" hangingPunct="0">
        <a:spcBef>
          <a:spcPct val="20000"/>
        </a:spcBef>
        <a:spcAft>
          <a:spcPct val="0"/>
        </a:spcAft>
        <a:buClr>
          <a:srgbClr val="B1B1B1"/>
        </a:buClr>
        <a:buChar char="•"/>
        <a:defRPr sz="2000">
          <a:solidFill>
            <a:srgbClr val="103566"/>
          </a:solidFill>
          <a:latin typeface="+mn-lt"/>
        </a:defRPr>
      </a:lvl3pPr>
      <a:lvl4pPr marL="1600200" indent="-228600" algn="l" rtl="0" eaLnBrk="0" fontAlgn="base" hangingPunct="0">
        <a:spcBef>
          <a:spcPct val="20000"/>
        </a:spcBef>
        <a:spcAft>
          <a:spcPct val="0"/>
        </a:spcAft>
        <a:buClr>
          <a:srgbClr val="B1B1B1"/>
        </a:buClr>
        <a:buChar char="–"/>
        <a:defRPr>
          <a:solidFill>
            <a:srgbClr val="103566"/>
          </a:solidFill>
          <a:latin typeface="+mn-lt"/>
        </a:defRPr>
      </a:lvl4pPr>
      <a:lvl5pPr marL="2057400" indent="-228600" algn="l" rtl="0" eaLnBrk="0" fontAlgn="base" hangingPunct="0">
        <a:spcBef>
          <a:spcPct val="20000"/>
        </a:spcBef>
        <a:spcAft>
          <a:spcPct val="0"/>
        </a:spcAft>
        <a:buClr>
          <a:srgbClr val="B1B1B1"/>
        </a:buClr>
        <a:buChar char="»"/>
        <a:defRPr sz="1600">
          <a:solidFill>
            <a:srgbClr val="103566"/>
          </a:solidFill>
          <a:latin typeface="+mn-lt"/>
        </a:defRPr>
      </a:lvl5pPr>
      <a:lvl6pPr marL="2514600" indent="-228600" algn="l" rtl="0" fontAlgn="base">
        <a:spcBef>
          <a:spcPct val="20000"/>
        </a:spcBef>
        <a:spcAft>
          <a:spcPct val="0"/>
        </a:spcAft>
        <a:buClr>
          <a:srgbClr val="B1B1B1"/>
        </a:buClr>
        <a:buChar char="»"/>
        <a:defRPr sz="1600">
          <a:solidFill>
            <a:srgbClr val="103566"/>
          </a:solidFill>
          <a:latin typeface="+mn-lt"/>
        </a:defRPr>
      </a:lvl6pPr>
      <a:lvl7pPr marL="2971800" indent="-228600" algn="l" rtl="0" fontAlgn="base">
        <a:spcBef>
          <a:spcPct val="20000"/>
        </a:spcBef>
        <a:spcAft>
          <a:spcPct val="0"/>
        </a:spcAft>
        <a:buClr>
          <a:srgbClr val="B1B1B1"/>
        </a:buClr>
        <a:buChar char="»"/>
        <a:defRPr sz="1600">
          <a:solidFill>
            <a:srgbClr val="103566"/>
          </a:solidFill>
          <a:latin typeface="+mn-lt"/>
        </a:defRPr>
      </a:lvl7pPr>
      <a:lvl8pPr marL="3429000" indent="-228600" algn="l" rtl="0" fontAlgn="base">
        <a:spcBef>
          <a:spcPct val="20000"/>
        </a:spcBef>
        <a:spcAft>
          <a:spcPct val="0"/>
        </a:spcAft>
        <a:buClr>
          <a:srgbClr val="B1B1B1"/>
        </a:buClr>
        <a:buChar char="»"/>
        <a:defRPr sz="1600">
          <a:solidFill>
            <a:srgbClr val="103566"/>
          </a:solidFill>
          <a:latin typeface="+mn-lt"/>
        </a:defRPr>
      </a:lvl8pPr>
      <a:lvl9pPr marL="3886200" indent="-228600" algn="l" rtl="0" fontAlgn="base">
        <a:spcBef>
          <a:spcPct val="20000"/>
        </a:spcBef>
        <a:spcAft>
          <a:spcPct val="0"/>
        </a:spcAft>
        <a:buClr>
          <a:srgbClr val="B1B1B1"/>
        </a:buClr>
        <a:buChar char="»"/>
        <a:defRPr sz="1600">
          <a:solidFill>
            <a:srgbClr val="1035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smtClean="0"/>
              <a:t>Click to edit Master title style</a:t>
            </a:r>
          </a:p>
        </p:txBody>
      </p:sp>
      <p:sp>
        <p:nvSpPr>
          <p:cNvPr id="1027" name="Rectangle 3"/>
          <p:cNvSpPr>
            <a:spLocks noGrp="1" noChangeArrowheads="1"/>
          </p:cNvSpPr>
          <p:nvPr>
            <p:ph type="body" idx="1"/>
          </p:nvPr>
        </p:nvSpPr>
        <p:spPr bwMode="auto">
          <a:xfrm>
            <a:off x="457200" y="1628775"/>
            <a:ext cx="8229600" cy="3989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20836" name="Rectangle 4"/>
          <p:cNvSpPr>
            <a:spLocks noChangeArrowheads="1"/>
          </p:cNvSpPr>
          <p:nvPr/>
        </p:nvSpPr>
        <p:spPr bwMode="auto">
          <a:xfrm>
            <a:off x="0" y="6022975"/>
            <a:ext cx="9144000" cy="835025"/>
          </a:xfrm>
          <a:prstGeom prst="rect">
            <a:avLst/>
          </a:prstGeom>
          <a:solidFill>
            <a:srgbClr val="B2B2B2"/>
          </a:solidFill>
          <a:ln w="9525">
            <a:noFill/>
            <a:miter lim="800000"/>
            <a:headEnd/>
            <a:tailEnd/>
          </a:ln>
          <a:effectLst/>
        </p:spPr>
        <p:txBody>
          <a:bodyPr wrap="none" anchor="ctr"/>
          <a:lstStyle/>
          <a:p>
            <a:pPr>
              <a:defRPr/>
            </a:pPr>
            <a:endParaRPr lang="en-AU">
              <a:solidFill>
                <a:srgbClr val="000000"/>
              </a:solidFill>
            </a:endParaRPr>
          </a:p>
        </p:txBody>
      </p:sp>
      <p:pic>
        <p:nvPicPr>
          <p:cNvPr id="1029" name="Picture 5" descr="QUTlogo2955"/>
          <p:cNvPicPr>
            <a:picLocks noChangeAspect="1" noChangeArrowheads="1"/>
          </p:cNvPicPr>
          <p:nvPr/>
        </p:nvPicPr>
        <p:blipFill>
          <a:blip r:embed="rId14" cstate="print"/>
          <a:srcRect r="77751" b="27792"/>
          <a:stretch>
            <a:fillRect/>
          </a:stretch>
        </p:blipFill>
        <p:spPr bwMode="auto">
          <a:xfrm>
            <a:off x="820738" y="6221413"/>
            <a:ext cx="430212" cy="425450"/>
          </a:xfrm>
          <a:prstGeom prst="rect">
            <a:avLst/>
          </a:prstGeom>
          <a:noFill/>
          <a:ln w="9525">
            <a:noFill/>
            <a:miter lim="800000"/>
            <a:headEnd/>
            <a:tailEnd/>
          </a:ln>
        </p:spPr>
      </p:pic>
      <p:sp>
        <p:nvSpPr>
          <p:cNvPr id="120838" name="Text Box 6"/>
          <p:cNvSpPr txBox="1">
            <a:spLocks noChangeArrowheads="1"/>
          </p:cNvSpPr>
          <p:nvPr/>
        </p:nvSpPr>
        <p:spPr bwMode="auto">
          <a:xfrm>
            <a:off x="7169150" y="6351588"/>
            <a:ext cx="1588897" cy="230832"/>
          </a:xfrm>
          <a:prstGeom prst="rect">
            <a:avLst/>
          </a:prstGeom>
          <a:noFill/>
          <a:ln w="9525">
            <a:noFill/>
            <a:miter lim="800000"/>
            <a:headEnd/>
            <a:tailEnd/>
          </a:ln>
          <a:effectLst/>
        </p:spPr>
        <p:txBody>
          <a:bodyPr wrap="none">
            <a:spAutoFit/>
          </a:bodyPr>
          <a:lstStyle/>
          <a:p>
            <a:pPr algn="l">
              <a:defRPr/>
            </a:pPr>
            <a:r>
              <a:rPr lang="en-AU" sz="900" b="0" i="0" dirty="0">
                <a:solidFill>
                  <a:srgbClr val="103566"/>
                </a:solidFill>
              </a:rPr>
              <a:t>CRICOS No. </a:t>
            </a:r>
            <a:r>
              <a:rPr lang="en-AU" sz="900" b="0" i="0" dirty="0" smtClean="0">
                <a:solidFill>
                  <a:srgbClr val="103566"/>
                </a:solidFill>
              </a:rPr>
              <a:t>00213J      </a:t>
            </a:r>
            <a:fld id="{063E36F5-E79D-4884-AEB0-EE6F6561E5BF}" type="slidenum">
              <a:rPr lang="en-AU" sz="900" b="0" i="0" smtClean="0">
                <a:solidFill>
                  <a:srgbClr val="103566"/>
                </a:solidFill>
              </a:rPr>
              <a:t>‹#›</a:t>
            </a:fld>
            <a:endParaRPr lang="en-AU" sz="900" b="0" i="0" dirty="0">
              <a:solidFill>
                <a:srgbClr val="103566"/>
              </a:solidFill>
            </a:endParaRPr>
          </a:p>
        </p:txBody>
      </p:sp>
      <p:sp>
        <p:nvSpPr>
          <p:cNvPr id="120839" name="Text Box 7"/>
          <p:cNvSpPr txBox="1">
            <a:spLocks noChangeArrowheads="1"/>
          </p:cNvSpPr>
          <p:nvPr/>
        </p:nvSpPr>
        <p:spPr bwMode="auto">
          <a:xfrm>
            <a:off x="1377950" y="6303963"/>
            <a:ext cx="1430338" cy="260350"/>
          </a:xfrm>
          <a:prstGeom prst="rect">
            <a:avLst/>
          </a:prstGeom>
          <a:noFill/>
          <a:ln w="9525">
            <a:noFill/>
            <a:miter lim="800000"/>
            <a:headEnd/>
            <a:tailEnd/>
          </a:ln>
          <a:effectLst/>
        </p:spPr>
        <p:txBody>
          <a:bodyPr wrap="none">
            <a:spAutoFit/>
          </a:bodyPr>
          <a:lstStyle/>
          <a:p>
            <a:pPr algn="l">
              <a:defRPr/>
            </a:pPr>
            <a:r>
              <a:rPr lang="en-US" sz="1100" i="0">
                <a:solidFill>
                  <a:srgbClr val="FFFFFF"/>
                </a:solidFill>
              </a:rPr>
              <a:t>a university for the</a:t>
            </a:r>
            <a:endParaRPr lang="en-US" b="0" i="0">
              <a:solidFill>
                <a:srgbClr val="FFFFFF"/>
              </a:solidFill>
            </a:endParaRPr>
          </a:p>
        </p:txBody>
      </p:sp>
      <p:sp>
        <p:nvSpPr>
          <p:cNvPr id="120840" name="Text Box 8"/>
          <p:cNvSpPr txBox="1">
            <a:spLocks noChangeArrowheads="1"/>
          </p:cNvSpPr>
          <p:nvPr/>
        </p:nvSpPr>
        <p:spPr bwMode="auto">
          <a:xfrm>
            <a:off x="3184525" y="6362700"/>
            <a:ext cx="555625" cy="260350"/>
          </a:xfrm>
          <a:prstGeom prst="rect">
            <a:avLst/>
          </a:prstGeom>
          <a:noFill/>
          <a:ln w="9525">
            <a:noFill/>
            <a:miter lim="800000"/>
            <a:headEnd/>
            <a:tailEnd/>
          </a:ln>
          <a:effectLst/>
        </p:spPr>
        <p:txBody>
          <a:bodyPr wrap="none">
            <a:spAutoFit/>
          </a:bodyPr>
          <a:lstStyle/>
          <a:p>
            <a:pPr algn="l">
              <a:defRPr/>
            </a:pPr>
            <a:r>
              <a:rPr lang="en-US" sz="1100" i="0">
                <a:solidFill>
                  <a:srgbClr val="FFFFFF"/>
                </a:solidFill>
              </a:rPr>
              <a:t>world</a:t>
            </a:r>
            <a:endParaRPr lang="en-US" b="0" i="0">
              <a:solidFill>
                <a:srgbClr val="FFFFFF"/>
              </a:solidFill>
            </a:endParaRPr>
          </a:p>
        </p:txBody>
      </p:sp>
      <p:sp>
        <p:nvSpPr>
          <p:cNvPr id="120841" name="Text Box 9"/>
          <p:cNvSpPr txBox="1">
            <a:spLocks noChangeArrowheads="1"/>
          </p:cNvSpPr>
          <p:nvPr/>
        </p:nvSpPr>
        <p:spPr bwMode="auto">
          <a:xfrm>
            <a:off x="2674938" y="6254750"/>
            <a:ext cx="635000" cy="396875"/>
          </a:xfrm>
          <a:prstGeom prst="rect">
            <a:avLst/>
          </a:prstGeom>
          <a:noFill/>
          <a:ln w="9525">
            <a:noFill/>
            <a:miter lim="800000"/>
            <a:headEnd/>
            <a:tailEnd/>
          </a:ln>
          <a:effectLst/>
        </p:spPr>
        <p:txBody>
          <a:bodyPr wrap="none">
            <a:spAutoFit/>
          </a:bodyPr>
          <a:lstStyle/>
          <a:p>
            <a:pPr algn="l">
              <a:defRPr/>
            </a:pPr>
            <a:r>
              <a:rPr lang="en-US" sz="2000" i="0">
                <a:solidFill>
                  <a:srgbClr val="FFFFFF"/>
                </a:solidFill>
              </a:rPr>
              <a:t>real</a:t>
            </a:r>
            <a:endParaRPr lang="en-US" b="0" i="0">
              <a:solidFill>
                <a:srgbClr val="FFFFFF"/>
              </a:solidFill>
            </a:endParaRPr>
          </a:p>
        </p:txBody>
      </p:sp>
      <p:sp>
        <p:nvSpPr>
          <p:cNvPr id="120842" name="Text Box 10"/>
          <p:cNvSpPr txBox="1">
            <a:spLocks noChangeArrowheads="1"/>
          </p:cNvSpPr>
          <p:nvPr/>
        </p:nvSpPr>
        <p:spPr bwMode="auto">
          <a:xfrm>
            <a:off x="3698875" y="6276975"/>
            <a:ext cx="192088" cy="168275"/>
          </a:xfrm>
          <a:prstGeom prst="rect">
            <a:avLst/>
          </a:prstGeom>
          <a:noFill/>
          <a:ln w="9525">
            <a:noFill/>
            <a:miter lim="800000"/>
            <a:headEnd/>
            <a:tailEnd/>
          </a:ln>
          <a:effectLst/>
        </p:spPr>
        <p:txBody>
          <a:bodyPr>
            <a:spAutoFit/>
          </a:bodyPr>
          <a:lstStyle/>
          <a:p>
            <a:pPr algn="l">
              <a:defRPr/>
            </a:pPr>
            <a:r>
              <a:rPr lang="en-US" sz="500" i="0">
                <a:solidFill>
                  <a:srgbClr val="FFFFFF"/>
                </a:solidFill>
              </a:rPr>
              <a:t>R</a:t>
            </a:r>
          </a:p>
        </p:txBody>
      </p:sp>
      <p:sp>
        <p:nvSpPr>
          <p:cNvPr id="120843" name="Oval 11"/>
          <p:cNvSpPr>
            <a:spLocks noChangeArrowheads="1"/>
          </p:cNvSpPr>
          <p:nvPr/>
        </p:nvSpPr>
        <p:spPr bwMode="auto">
          <a:xfrm>
            <a:off x="3765550" y="6313488"/>
            <a:ext cx="93663" cy="93662"/>
          </a:xfrm>
          <a:prstGeom prst="ellipse">
            <a:avLst/>
          </a:prstGeom>
          <a:noFill/>
          <a:ln w="9525">
            <a:solidFill>
              <a:schemeClr val="bg1"/>
            </a:solidFill>
            <a:round/>
            <a:headEnd/>
            <a:tailEnd/>
          </a:ln>
          <a:effectLst/>
        </p:spPr>
        <p:txBody>
          <a:bodyPr wrap="none" anchor="ctr"/>
          <a:lstStyle/>
          <a:p>
            <a:pPr algn="ctr">
              <a:defRPr/>
            </a:pPr>
            <a:endParaRPr lang="en-US" b="0" i="0">
              <a:solidFill>
                <a:srgbClr val="000000"/>
              </a:solidFill>
            </a:endParaRPr>
          </a:p>
        </p:txBody>
      </p:sp>
    </p:spTree>
    <p:extLst>
      <p:ext uri="{BB962C8B-B14F-4D97-AF65-F5344CB8AC3E}">
        <p14:creationId xmlns:p14="http://schemas.microsoft.com/office/powerpoint/2010/main" val="4174916846"/>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Lst>
  <p:transition spd="med">
    <p:fade/>
  </p:transition>
  <p:timing>
    <p:tnLst>
      <p:par>
        <p:cTn id="1" dur="indefinite" restart="never" nodeType="tmRoot"/>
      </p:par>
    </p:tnLst>
  </p:timing>
  <p:hf hdr="0" dt="0"/>
  <p:txStyles>
    <p:titleStyle>
      <a:lvl1pPr algn="ctr" rtl="0" eaLnBrk="0" fontAlgn="base" hangingPunct="0">
        <a:spcBef>
          <a:spcPct val="0"/>
        </a:spcBef>
        <a:spcAft>
          <a:spcPct val="0"/>
        </a:spcAft>
        <a:defRPr sz="3200" b="1">
          <a:solidFill>
            <a:srgbClr val="103566"/>
          </a:solidFill>
          <a:latin typeface="+mj-lt"/>
          <a:ea typeface="+mj-ea"/>
          <a:cs typeface="+mj-cs"/>
        </a:defRPr>
      </a:lvl1pPr>
      <a:lvl2pPr algn="ctr" rtl="0" eaLnBrk="0" fontAlgn="base" hangingPunct="0">
        <a:spcBef>
          <a:spcPct val="0"/>
        </a:spcBef>
        <a:spcAft>
          <a:spcPct val="0"/>
        </a:spcAft>
        <a:defRPr sz="3200" b="1">
          <a:solidFill>
            <a:srgbClr val="103566"/>
          </a:solidFill>
          <a:latin typeface="Arial" charset="0"/>
        </a:defRPr>
      </a:lvl2pPr>
      <a:lvl3pPr algn="ctr" rtl="0" eaLnBrk="0" fontAlgn="base" hangingPunct="0">
        <a:spcBef>
          <a:spcPct val="0"/>
        </a:spcBef>
        <a:spcAft>
          <a:spcPct val="0"/>
        </a:spcAft>
        <a:defRPr sz="3200" b="1">
          <a:solidFill>
            <a:srgbClr val="103566"/>
          </a:solidFill>
          <a:latin typeface="Arial" charset="0"/>
        </a:defRPr>
      </a:lvl3pPr>
      <a:lvl4pPr algn="ctr" rtl="0" eaLnBrk="0" fontAlgn="base" hangingPunct="0">
        <a:spcBef>
          <a:spcPct val="0"/>
        </a:spcBef>
        <a:spcAft>
          <a:spcPct val="0"/>
        </a:spcAft>
        <a:defRPr sz="3200" b="1">
          <a:solidFill>
            <a:srgbClr val="103566"/>
          </a:solidFill>
          <a:latin typeface="Arial" charset="0"/>
        </a:defRPr>
      </a:lvl4pPr>
      <a:lvl5pPr algn="ctr" rtl="0" eaLnBrk="0" fontAlgn="base" hangingPunct="0">
        <a:spcBef>
          <a:spcPct val="0"/>
        </a:spcBef>
        <a:spcAft>
          <a:spcPct val="0"/>
        </a:spcAft>
        <a:defRPr sz="3200" b="1">
          <a:solidFill>
            <a:srgbClr val="103566"/>
          </a:solidFill>
          <a:latin typeface="Arial" charset="0"/>
        </a:defRPr>
      </a:lvl5pPr>
      <a:lvl6pPr marL="457200" algn="ctr" rtl="0" fontAlgn="base">
        <a:spcBef>
          <a:spcPct val="0"/>
        </a:spcBef>
        <a:spcAft>
          <a:spcPct val="0"/>
        </a:spcAft>
        <a:defRPr sz="3200" b="1">
          <a:solidFill>
            <a:srgbClr val="103566"/>
          </a:solidFill>
          <a:latin typeface="Arial" charset="0"/>
        </a:defRPr>
      </a:lvl6pPr>
      <a:lvl7pPr marL="914400" algn="ctr" rtl="0" fontAlgn="base">
        <a:spcBef>
          <a:spcPct val="0"/>
        </a:spcBef>
        <a:spcAft>
          <a:spcPct val="0"/>
        </a:spcAft>
        <a:defRPr sz="3200" b="1">
          <a:solidFill>
            <a:srgbClr val="103566"/>
          </a:solidFill>
          <a:latin typeface="Arial" charset="0"/>
        </a:defRPr>
      </a:lvl7pPr>
      <a:lvl8pPr marL="1371600" algn="ctr" rtl="0" fontAlgn="base">
        <a:spcBef>
          <a:spcPct val="0"/>
        </a:spcBef>
        <a:spcAft>
          <a:spcPct val="0"/>
        </a:spcAft>
        <a:defRPr sz="3200" b="1">
          <a:solidFill>
            <a:srgbClr val="103566"/>
          </a:solidFill>
          <a:latin typeface="Arial" charset="0"/>
        </a:defRPr>
      </a:lvl8pPr>
      <a:lvl9pPr marL="1828800" algn="ctr" rtl="0" fontAlgn="base">
        <a:spcBef>
          <a:spcPct val="0"/>
        </a:spcBef>
        <a:spcAft>
          <a:spcPct val="0"/>
        </a:spcAft>
        <a:defRPr sz="3200" b="1">
          <a:solidFill>
            <a:srgbClr val="103566"/>
          </a:solidFill>
          <a:latin typeface="Arial" charset="0"/>
        </a:defRPr>
      </a:lvl9pPr>
    </p:titleStyle>
    <p:bodyStyle>
      <a:lvl1pPr marL="342900" indent="-342900" algn="l" rtl="0" eaLnBrk="0" fontAlgn="base" hangingPunct="0">
        <a:spcBef>
          <a:spcPct val="20000"/>
        </a:spcBef>
        <a:spcAft>
          <a:spcPct val="0"/>
        </a:spcAft>
        <a:buClr>
          <a:srgbClr val="B1B1B1"/>
        </a:buClr>
        <a:buChar char="•"/>
        <a:defRPr sz="2800">
          <a:solidFill>
            <a:srgbClr val="103566"/>
          </a:solidFill>
          <a:latin typeface="+mn-lt"/>
          <a:ea typeface="+mn-ea"/>
          <a:cs typeface="+mn-cs"/>
        </a:defRPr>
      </a:lvl1pPr>
      <a:lvl2pPr marL="742950" indent="-285750" algn="l" rtl="0" eaLnBrk="0" fontAlgn="base" hangingPunct="0">
        <a:spcBef>
          <a:spcPct val="20000"/>
        </a:spcBef>
        <a:spcAft>
          <a:spcPct val="0"/>
        </a:spcAft>
        <a:buClr>
          <a:srgbClr val="B1B1B1"/>
        </a:buClr>
        <a:buChar char="–"/>
        <a:defRPr sz="2400">
          <a:solidFill>
            <a:srgbClr val="103566"/>
          </a:solidFill>
          <a:latin typeface="+mn-lt"/>
        </a:defRPr>
      </a:lvl2pPr>
      <a:lvl3pPr marL="1143000" indent="-228600" algn="l" rtl="0" eaLnBrk="0" fontAlgn="base" hangingPunct="0">
        <a:spcBef>
          <a:spcPct val="20000"/>
        </a:spcBef>
        <a:spcAft>
          <a:spcPct val="0"/>
        </a:spcAft>
        <a:buClr>
          <a:srgbClr val="B1B1B1"/>
        </a:buClr>
        <a:buChar char="•"/>
        <a:defRPr sz="2000">
          <a:solidFill>
            <a:srgbClr val="103566"/>
          </a:solidFill>
          <a:latin typeface="+mn-lt"/>
        </a:defRPr>
      </a:lvl3pPr>
      <a:lvl4pPr marL="1600200" indent="-228600" algn="l" rtl="0" eaLnBrk="0" fontAlgn="base" hangingPunct="0">
        <a:spcBef>
          <a:spcPct val="20000"/>
        </a:spcBef>
        <a:spcAft>
          <a:spcPct val="0"/>
        </a:spcAft>
        <a:buClr>
          <a:srgbClr val="B1B1B1"/>
        </a:buClr>
        <a:buChar char="–"/>
        <a:defRPr>
          <a:solidFill>
            <a:srgbClr val="103566"/>
          </a:solidFill>
          <a:latin typeface="+mn-lt"/>
        </a:defRPr>
      </a:lvl4pPr>
      <a:lvl5pPr marL="2057400" indent="-228600" algn="l" rtl="0" eaLnBrk="0" fontAlgn="base" hangingPunct="0">
        <a:spcBef>
          <a:spcPct val="20000"/>
        </a:spcBef>
        <a:spcAft>
          <a:spcPct val="0"/>
        </a:spcAft>
        <a:buClr>
          <a:srgbClr val="B1B1B1"/>
        </a:buClr>
        <a:buChar char="»"/>
        <a:defRPr sz="1600">
          <a:solidFill>
            <a:srgbClr val="103566"/>
          </a:solidFill>
          <a:latin typeface="+mn-lt"/>
        </a:defRPr>
      </a:lvl5pPr>
      <a:lvl6pPr marL="2514600" indent="-228600" algn="l" rtl="0" fontAlgn="base">
        <a:spcBef>
          <a:spcPct val="20000"/>
        </a:spcBef>
        <a:spcAft>
          <a:spcPct val="0"/>
        </a:spcAft>
        <a:buClr>
          <a:srgbClr val="B1B1B1"/>
        </a:buClr>
        <a:buChar char="»"/>
        <a:defRPr sz="1600">
          <a:solidFill>
            <a:srgbClr val="103566"/>
          </a:solidFill>
          <a:latin typeface="+mn-lt"/>
        </a:defRPr>
      </a:lvl6pPr>
      <a:lvl7pPr marL="2971800" indent="-228600" algn="l" rtl="0" fontAlgn="base">
        <a:spcBef>
          <a:spcPct val="20000"/>
        </a:spcBef>
        <a:spcAft>
          <a:spcPct val="0"/>
        </a:spcAft>
        <a:buClr>
          <a:srgbClr val="B1B1B1"/>
        </a:buClr>
        <a:buChar char="»"/>
        <a:defRPr sz="1600">
          <a:solidFill>
            <a:srgbClr val="103566"/>
          </a:solidFill>
          <a:latin typeface="+mn-lt"/>
        </a:defRPr>
      </a:lvl7pPr>
      <a:lvl8pPr marL="3429000" indent="-228600" algn="l" rtl="0" fontAlgn="base">
        <a:spcBef>
          <a:spcPct val="20000"/>
        </a:spcBef>
        <a:spcAft>
          <a:spcPct val="0"/>
        </a:spcAft>
        <a:buClr>
          <a:srgbClr val="B1B1B1"/>
        </a:buClr>
        <a:buChar char="»"/>
        <a:defRPr sz="1600">
          <a:solidFill>
            <a:srgbClr val="103566"/>
          </a:solidFill>
          <a:latin typeface="+mn-lt"/>
        </a:defRPr>
      </a:lvl8pPr>
      <a:lvl9pPr marL="3886200" indent="-228600" algn="l" rtl="0" fontAlgn="base">
        <a:spcBef>
          <a:spcPct val="20000"/>
        </a:spcBef>
        <a:spcAft>
          <a:spcPct val="0"/>
        </a:spcAft>
        <a:buClr>
          <a:srgbClr val="B1B1B1"/>
        </a:buClr>
        <a:buChar char="»"/>
        <a:defRPr sz="1600">
          <a:solidFill>
            <a:srgbClr val="1035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 Id="rId5" Type="http://schemas.openxmlformats.org/officeDocument/2006/relationships/hyperlink" Target="https://becker.wustl.edu/impact-assessment" TargetMode="Externa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hyperlink" Target="https://maths.anu.edu.au/files/AGM_Council_reps_2016.pdf" TargetMode="External"/><Relationship Id="rId2" Type="http://schemas.openxmlformats.org/officeDocument/2006/relationships/slideLayout" Target="../slideLayouts/slideLayout20.xml"/><Relationship Id="rId1" Type="http://schemas.openxmlformats.org/officeDocument/2006/relationships/themeOverride" Target="../theme/themeOverride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epsrc.ukri.org/newsevents/pubs/puremathsengagementworkshopreport/"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hyperlink" Target="https://arxiv.org/pdf/1808.05053" TargetMode="External"/><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hyperlink" Target="https://en.wikiquote.org/wiki/Alfred_Korzybski#Science_and_Sanity_.281933.29"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9.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hyperlink" Target="http://www.arc.gov.au/sites/default/files/filedepot/Public/ARC/consultation_papers/ARC_Engagement_and_Impact_Consultation_Paper.pdf" TargetMode="External"/><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hyperlink" Target="https://becker.wustl.edu/impact-assessment/model" TargetMode="External"/><Relationship Id="rId7" Type="http://schemas.openxmlformats.org/officeDocument/2006/relationships/hyperlink" Target="http://apo.org.au/resource/where-evidence-realising-value-grey-literature-public-policy-and-practice" TargetMode="External"/><Relationship Id="rId2" Type="http://schemas.openxmlformats.org/officeDocument/2006/relationships/notesSlide" Target="../notesSlides/notesSlide14.xml"/><Relationship Id="rId1" Type="http://schemas.openxmlformats.org/officeDocument/2006/relationships/slideLayout" Target="../slideLayouts/slideLayout17.xml"/><Relationship Id="rId6" Type="http://schemas.openxmlformats.org/officeDocument/2006/relationships/hyperlink" Target="http://greynet.org/home.html" TargetMode="External"/><Relationship Id="rId5" Type="http://schemas.openxmlformats.org/officeDocument/2006/relationships/hyperlink" Target="https://becker.wustl.edu/sites/default/files/becker_model-reference.pdf" TargetMode="External"/><Relationship Id="rId4" Type="http://schemas.openxmlformats.org/officeDocument/2006/relationships/hyperlink" Target="https://epsrc.ukri.org/newsevents/pubs/puremathsengagementworkshopreport/"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hyperlink" Target="2.%09Law%20Category%20in%20the%20Scimago%20lists%20479%20journals.%20The%20ERA%20journal%20list%20(2015%20data)%20lists%201165%20journal%20under%201801%20code%20(Law).%20The%20overlap%20between%20both%20lists%20sums%20to%20only%20128%20journals."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archive.org/web/" TargetMode="External"/><Relationship Id="rId3" Type="http://schemas.openxmlformats.org/officeDocument/2006/relationships/hyperlink" Target="http://search.informit.com.au.ezp01.library.qut.edu.au/search" TargetMode="External"/><Relationship Id="rId7" Type="http://schemas.openxmlformats.org/officeDocument/2006/relationships/hyperlink" Target="https://www.library.qut.edu.au/search/delivery/docdel/" TargetMode="External"/><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hyperlink" Target="http://apo.org.au/" TargetMode="External"/><Relationship Id="rId5" Type="http://schemas.openxmlformats.org/officeDocument/2006/relationships/hyperlink" Target="https://www.lens.org/" TargetMode="External"/><Relationship Id="rId10" Type="http://schemas.openxmlformats.org/officeDocument/2006/relationships/hyperlink" Target="http://trove.nla.gov.au/" TargetMode="External"/><Relationship Id="rId4" Type="http://schemas.openxmlformats.org/officeDocument/2006/relationships/hyperlink" Target="http://libguides.library.qut.edu.au/az.php?t=137" TargetMode="External"/><Relationship Id="rId9" Type="http://schemas.openxmlformats.org/officeDocument/2006/relationships/hyperlink" Target="http://pandora.nla.gov.au/"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hyperlink" Target="https://www.altmetric.com/explorer/outputs?q=Smith-Miles&amp;scope=all" TargetMode="External"/><Relationship Id="rId2" Type="http://schemas.openxmlformats.org/officeDocument/2006/relationships/hyperlink" Target="http://altmetrics.org/about/" TargetMode="External"/><Relationship Id="rId1" Type="http://schemas.openxmlformats.org/officeDocument/2006/relationships/slideLayout" Target="../slideLayouts/slideLayout20.xml"/><Relationship Id="rId5" Type="http://schemas.openxmlformats.org/officeDocument/2006/relationships/image" Target="../media/image38.pn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blogs.lse.ac.uk/impactofsocialsciences/2012/04/19/blog-tweeting-papers-worth-it/"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hyperlink" Target="https://www.library.qut.edu.au/about/contact/liaisonlibrarians.js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hyperlink" Target="https://www.fasttrackimpact.com/single-post/2015/9/4/Inspiration-or-trap-Should-you-be-tracking-the-impact-of-your-research" TargetMode="External"/><Relationship Id="rId2" Type="http://schemas.openxmlformats.org/officeDocument/2006/relationships/image" Target="../media/image11.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7664" y="836712"/>
            <a:ext cx="7200800" cy="1200606"/>
          </a:xfrm>
        </p:spPr>
        <p:txBody>
          <a:bodyPr>
            <a:noAutofit/>
          </a:bodyPr>
          <a:lstStyle/>
          <a:p>
            <a:r>
              <a:rPr lang="en-US" sz="2800" dirty="0">
                <a:solidFill>
                  <a:schemeClr val="accent2">
                    <a:lumMod val="75000"/>
                  </a:schemeClr>
                </a:solidFill>
                <a:latin typeface="Century Gothic" pitchFamily="34" charset="0"/>
                <a:ea typeface="Arial Unicode MS" pitchFamily="34" charset="-128"/>
                <a:cs typeface="Arial Unicode MS" pitchFamily="34" charset="-128"/>
              </a:rPr>
              <a:t>Measuring influence of research beyond academia: </a:t>
            </a:r>
            <a:r>
              <a:rPr lang="en-US" sz="2800" dirty="0" smtClean="0">
                <a:solidFill>
                  <a:schemeClr val="accent2">
                    <a:lumMod val="75000"/>
                  </a:schemeClr>
                </a:solidFill>
                <a:latin typeface="Century Gothic" pitchFamily="34" charset="0"/>
                <a:ea typeface="Arial Unicode MS" pitchFamily="34" charset="-128"/>
                <a:cs typeface="Arial Unicode MS" pitchFamily="34" charset="-128"/>
              </a:rPr>
              <a:t/>
            </a:r>
            <a:br>
              <a:rPr lang="en-US" sz="2800" dirty="0" smtClean="0">
                <a:solidFill>
                  <a:schemeClr val="accent2">
                    <a:lumMod val="75000"/>
                  </a:schemeClr>
                </a:solidFill>
                <a:latin typeface="Century Gothic" pitchFamily="34" charset="0"/>
                <a:ea typeface="Arial Unicode MS" pitchFamily="34" charset="-128"/>
                <a:cs typeface="Arial Unicode MS" pitchFamily="34" charset="-128"/>
              </a:rPr>
            </a:br>
            <a:r>
              <a:rPr lang="en-US" sz="2800" dirty="0" smtClean="0">
                <a:solidFill>
                  <a:schemeClr val="accent2">
                    <a:lumMod val="75000"/>
                  </a:schemeClr>
                </a:solidFill>
                <a:latin typeface="Century Gothic" pitchFamily="34" charset="0"/>
                <a:ea typeface="Arial Unicode MS" pitchFamily="34" charset="-128"/>
                <a:cs typeface="Arial Unicode MS" pitchFamily="34" charset="-128"/>
              </a:rPr>
              <a:t>Finding </a:t>
            </a:r>
            <a:r>
              <a:rPr lang="en-US" sz="2800" dirty="0">
                <a:solidFill>
                  <a:schemeClr val="accent2">
                    <a:lumMod val="75000"/>
                  </a:schemeClr>
                </a:solidFill>
                <a:latin typeface="Century Gothic" pitchFamily="34" charset="0"/>
                <a:ea typeface="Arial Unicode MS" pitchFamily="34" charset="-128"/>
                <a:cs typeface="Arial Unicode MS" pitchFamily="34" charset="-128"/>
              </a:rPr>
              <a:t>evidence of and enhancing research engagement and </a:t>
            </a:r>
            <a:r>
              <a:rPr lang="en-US" sz="2800" dirty="0" smtClean="0">
                <a:solidFill>
                  <a:schemeClr val="accent2">
                    <a:lumMod val="75000"/>
                  </a:schemeClr>
                </a:solidFill>
                <a:latin typeface="Century Gothic" pitchFamily="34" charset="0"/>
                <a:ea typeface="Arial Unicode MS" pitchFamily="34" charset="-128"/>
                <a:cs typeface="Arial Unicode MS" pitchFamily="34" charset="-128"/>
              </a:rPr>
              <a:t>impact</a:t>
            </a:r>
            <a:endParaRPr lang="en-AU" sz="2800" dirty="0"/>
          </a:p>
        </p:txBody>
      </p:sp>
      <p:sp>
        <p:nvSpPr>
          <p:cNvPr id="3" name="Subtitle 2"/>
          <p:cNvSpPr>
            <a:spLocks noGrp="1"/>
          </p:cNvSpPr>
          <p:nvPr>
            <p:ph type="subTitle" idx="1"/>
          </p:nvPr>
        </p:nvSpPr>
        <p:spPr>
          <a:xfrm>
            <a:off x="611560" y="4293096"/>
            <a:ext cx="5317252" cy="936104"/>
          </a:xfrm>
        </p:spPr>
        <p:txBody>
          <a:bodyPr>
            <a:normAutofit/>
          </a:bodyPr>
          <a:lstStyle/>
          <a:p>
            <a:pPr eaLnBrk="1" hangingPunct="1"/>
            <a:r>
              <a:rPr lang="en-AU" sz="2000" i="1" dirty="0"/>
              <a:t>Dr </a:t>
            </a:r>
            <a:r>
              <a:rPr lang="en-AU" sz="2000" i="1" dirty="0" smtClean="0"/>
              <a:t>Quentin </a:t>
            </a:r>
            <a:r>
              <a:rPr lang="en-AU" sz="2000" i="1" dirty="0" smtClean="0"/>
              <a:t>Pope</a:t>
            </a:r>
            <a:endParaRPr lang="en-AU" sz="2000" i="1" dirty="0"/>
          </a:p>
        </p:txBody>
      </p:sp>
    </p:spTree>
    <p:extLst>
      <p:ext uri="{BB962C8B-B14F-4D97-AF65-F5344CB8AC3E}">
        <p14:creationId xmlns:p14="http://schemas.microsoft.com/office/powerpoint/2010/main" val="1488179938"/>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2110" y="1268761"/>
            <a:ext cx="4295122" cy="4709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4882" r="3540"/>
          <a:stretch/>
        </p:blipFill>
        <p:spPr bwMode="auto">
          <a:xfrm>
            <a:off x="-4564" y="1268761"/>
            <a:ext cx="4836673" cy="4438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260648"/>
            <a:ext cx="5762203" cy="830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51520" y="5641560"/>
            <a:ext cx="6048672" cy="246221"/>
          </a:xfrm>
          <a:prstGeom prst="rect">
            <a:avLst/>
          </a:prstGeom>
        </p:spPr>
        <p:txBody>
          <a:bodyPr wrap="square">
            <a:spAutoFit/>
          </a:bodyPr>
          <a:lstStyle/>
          <a:p>
            <a:pPr algn="l"/>
            <a:r>
              <a:rPr lang="en-AU" sz="1000" b="0" i="0" dirty="0">
                <a:solidFill>
                  <a:srgbClr val="000000"/>
                </a:solidFill>
                <a:latin typeface="Arial"/>
                <a:hlinkClick r:id="rId5"/>
              </a:rPr>
              <a:t>https://becker.wustl.edu/impact-assessment</a:t>
            </a:r>
            <a:endParaRPr lang="en-AU" sz="1000" b="0" i="0" dirty="0">
              <a:solidFill>
                <a:srgbClr val="000000"/>
              </a:solidFill>
              <a:latin typeface="Arial"/>
            </a:endParaRPr>
          </a:p>
        </p:txBody>
      </p:sp>
    </p:spTree>
    <p:extLst>
      <p:ext uri="{BB962C8B-B14F-4D97-AF65-F5344CB8AC3E}">
        <p14:creationId xmlns:p14="http://schemas.microsoft.com/office/powerpoint/2010/main" val="3729823063"/>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827584" y="5826868"/>
            <a:ext cx="5472608" cy="246221"/>
          </a:xfrm>
          <a:prstGeom prst="rect">
            <a:avLst/>
          </a:prstGeom>
        </p:spPr>
        <p:txBody>
          <a:bodyPr wrap="square">
            <a:spAutoFit/>
          </a:bodyPr>
          <a:lstStyle/>
          <a:p>
            <a:r>
              <a:rPr lang="en-AU" sz="1000" b="0" i="0" dirty="0" smtClean="0">
                <a:solidFill>
                  <a:srgbClr val="000000"/>
                </a:solidFill>
                <a:latin typeface="Arial"/>
                <a:hlinkClick r:id="rId4"/>
              </a:rPr>
              <a:t>https://epsrc.ukri.org/newsevents/pubs/puremathsengagementworkshopreport/</a:t>
            </a:r>
            <a:endParaRPr lang="en-AU" sz="1000" b="0" i="0" dirty="0">
              <a:solidFill>
                <a:srgbClr val="000000"/>
              </a:solidFill>
              <a:latin typeface="Arial"/>
            </a:endParaRPr>
          </a:p>
        </p:txBody>
      </p:sp>
      <p:pic>
        <p:nvPicPr>
          <p:cNvPr id="3" name="Picture 2"/>
          <p:cNvPicPr>
            <a:picLocks noChangeAspect="1"/>
          </p:cNvPicPr>
          <p:nvPr/>
        </p:nvPicPr>
        <p:blipFill rotWithShape="1">
          <a:blip r:embed="rId5"/>
          <a:srcRect b="23333"/>
          <a:stretch/>
        </p:blipFill>
        <p:spPr>
          <a:xfrm>
            <a:off x="827584" y="764704"/>
            <a:ext cx="5877584" cy="1872208"/>
          </a:xfrm>
          <a:prstGeom prst="rect">
            <a:avLst/>
          </a:prstGeom>
          <a:ln w="25400">
            <a:solidFill>
              <a:schemeClr val="bg1">
                <a:lumMod val="50000"/>
              </a:schemeClr>
            </a:solidFill>
          </a:ln>
        </p:spPr>
      </p:pic>
      <p:pic>
        <p:nvPicPr>
          <p:cNvPr id="4" name="Picture 3"/>
          <p:cNvPicPr>
            <a:picLocks noChangeAspect="1"/>
          </p:cNvPicPr>
          <p:nvPr/>
        </p:nvPicPr>
        <p:blipFill>
          <a:blip r:embed="rId6"/>
          <a:stretch>
            <a:fillRect/>
          </a:stretch>
        </p:blipFill>
        <p:spPr>
          <a:xfrm>
            <a:off x="827584" y="3588429"/>
            <a:ext cx="5877584" cy="1286922"/>
          </a:xfrm>
          <a:prstGeom prst="rect">
            <a:avLst/>
          </a:prstGeom>
          <a:ln w="25400">
            <a:solidFill>
              <a:schemeClr val="bg1">
                <a:lumMod val="50000"/>
              </a:schemeClr>
            </a:solidFill>
          </a:ln>
        </p:spPr>
      </p:pic>
      <p:sp>
        <p:nvSpPr>
          <p:cNvPr id="5" name="Rectangle 4"/>
          <p:cNvSpPr/>
          <p:nvPr/>
        </p:nvSpPr>
        <p:spPr>
          <a:xfrm>
            <a:off x="971600" y="6073089"/>
            <a:ext cx="4283968" cy="246221"/>
          </a:xfrm>
          <a:prstGeom prst="rect">
            <a:avLst/>
          </a:prstGeom>
        </p:spPr>
        <p:txBody>
          <a:bodyPr wrap="square">
            <a:spAutoFit/>
          </a:bodyPr>
          <a:lstStyle/>
          <a:p>
            <a:r>
              <a:rPr lang="en-AU" sz="1000" b="0" i="0" dirty="0">
                <a:solidFill>
                  <a:srgbClr val="000000"/>
                </a:solidFill>
                <a:latin typeface="Arial"/>
                <a:hlinkClick r:id="rId7"/>
              </a:rPr>
              <a:t>https://maths.anu.edu.au/files/AGM_Council_reps_2016.pdf</a:t>
            </a:r>
            <a:endParaRPr lang="en-AU" sz="1000" b="0" i="0" dirty="0">
              <a:solidFill>
                <a:srgbClr val="000000"/>
              </a:solidFill>
              <a:latin typeface="Arial"/>
            </a:endParaRPr>
          </a:p>
        </p:txBody>
      </p:sp>
    </p:spTree>
    <p:extLst>
      <p:ext uri="{BB962C8B-B14F-4D97-AF65-F5344CB8AC3E}">
        <p14:creationId xmlns:p14="http://schemas.microsoft.com/office/powerpoint/2010/main" val="23006895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3" name="Picture 2"/>
          <p:cNvPicPr>
            <a:picLocks noChangeAspect="1"/>
          </p:cNvPicPr>
          <p:nvPr/>
        </p:nvPicPr>
        <p:blipFill>
          <a:blip r:embed="rId2"/>
          <a:stretch>
            <a:fillRect/>
          </a:stretch>
        </p:blipFill>
        <p:spPr>
          <a:xfrm>
            <a:off x="251335" y="116632"/>
            <a:ext cx="8641330" cy="6410350"/>
          </a:xfrm>
          <a:prstGeom prst="rect">
            <a:avLst/>
          </a:prstGeom>
          <a:ln w="25400">
            <a:noFill/>
          </a:ln>
        </p:spPr>
      </p:pic>
    </p:spTree>
    <p:extLst>
      <p:ext uri="{BB962C8B-B14F-4D97-AF65-F5344CB8AC3E}">
        <p14:creationId xmlns:p14="http://schemas.microsoft.com/office/powerpoint/2010/main" val="943739558"/>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4623272" cy="3528392"/>
          </a:xfrm>
          <a:prstGeom prst="rect">
            <a:avLst/>
          </a:prstGeom>
        </p:spPr>
      </p:pic>
      <p:pic>
        <p:nvPicPr>
          <p:cNvPr id="3" name="Picture 2"/>
          <p:cNvPicPr>
            <a:picLocks noChangeAspect="1"/>
          </p:cNvPicPr>
          <p:nvPr/>
        </p:nvPicPr>
        <p:blipFill>
          <a:blip r:embed="rId3"/>
          <a:stretch>
            <a:fillRect/>
          </a:stretch>
        </p:blipFill>
        <p:spPr>
          <a:xfrm>
            <a:off x="1907704" y="1880829"/>
            <a:ext cx="6407646" cy="2812979"/>
          </a:xfrm>
          <a:prstGeom prst="rect">
            <a:avLst/>
          </a:prstGeom>
          <a:ln w="25400">
            <a:solidFill>
              <a:schemeClr val="tx1">
                <a:lumMod val="50000"/>
                <a:lumOff val="50000"/>
              </a:schemeClr>
            </a:solidFill>
          </a:ln>
        </p:spPr>
      </p:pic>
      <p:pic>
        <p:nvPicPr>
          <p:cNvPr id="4" name="Picture 3"/>
          <p:cNvPicPr>
            <a:picLocks noChangeAspect="1"/>
          </p:cNvPicPr>
          <p:nvPr/>
        </p:nvPicPr>
        <p:blipFill>
          <a:blip r:embed="rId4"/>
          <a:stretch>
            <a:fillRect/>
          </a:stretch>
        </p:blipFill>
        <p:spPr>
          <a:xfrm>
            <a:off x="3707904" y="3029195"/>
            <a:ext cx="5253088" cy="3659346"/>
          </a:xfrm>
          <a:prstGeom prst="rect">
            <a:avLst/>
          </a:prstGeom>
          <a:ln w="25400">
            <a:solidFill>
              <a:schemeClr val="tx1">
                <a:lumMod val="50000"/>
                <a:lumOff val="50000"/>
              </a:schemeClr>
            </a:solidFill>
          </a:ln>
        </p:spPr>
      </p:pic>
    </p:spTree>
    <p:extLst>
      <p:ext uri="{BB962C8B-B14F-4D97-AF65-F5344CB8AC3E}">
        <p14:creationId xmlns:p14="http://schemas.microsoft.com/office/powerpoint/2010/main" val="1279345969"/>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5576" y="-249222"/>
            <a:ext cx="8229600" cy="1143000"/>
          </a:xfrm>
        </p:spPr>
        <p:txBody>
          <a:bodyPr/>
          <a:lstStyle/>
          <a:p>
            <a:pPr algn="l"/>
            <a:r>
              <a:rPr lang="en-AU" dirty="0" smtClean="0"/>
              <a:t>Research output: Underpinning research</a:t>
            </a:r>
            <a:endParaRPr lang="en-AU" dirty="0"/>
          </a:p>
        </p:txBody>
      </p:sp>
      <p:sp>
        <p:nvSpPr>
          <p:cNvPr id="3" name="Content Placeholder 2"/>
          <p:cNvSpPr>
            <a:spLocks noGrp="1"/>
          </p:cNvSpPr>
          <p:nvPr>
            <p:ph idx="1"/>
          </p:nvPr>
        </p:nvSpPr>
        <p:spPr>
          <a:xfrm>
            <a:off x="467544" y="692696"/>
            <a:ext cx="8229600" cy="3989388"/>
          </a:xfrm>
        </p:spPr>
        <p:txBody>
          <a:bodyPr/>
          <a:lstStyle/>
          <a:p>
            <a:pPr marL="355600" lvl="2" indent="-177800"/>
            <a:r>
              <a:rPr lang="en-GB" b="1" dirty="0" smtClean="0"/>
              <a:t>Books</a:t>
            </a:r>
            <a:r>
              <a:rPr lang="en-GB" b="1" dirty="0"/>
              <a:t>, edited works, parts of books, special </a:t>
            </a:r>
            <a:r>
              <a:rPr lang="en-GB" b="1" dirty="0" smtClean="0"/>
              <a:t>issues </a:t>
            </a:r>
            <a:endParaRPr lang="en-AU" b="1" dirty="0"/>
          </a:p>
          <a:p>
            <a:pPr marL="355600" lvl="2" indent="-177800"/>
            <a:r>
              <a:rPr lang="en-GB" b="1" dirty="0"/>
              <a:t>Journal articles (including web-based), including articles in supplements of </a:t>
            </a:r>
            <a:r>
              <a:rPr lang="en-GB" b="1" dirty="0" smtClean="0"/>
              <a:t>journals </a:t>
            </a:r>
            <a:endParaRPr lang="en-AU" b="1" dirty="0"/>
          </a:p>
          <a:p>
            <a:pPr marL="355600" lvl="2" indent="-177800"/>
            <a:r>
              <a:rPr lang="en-GB" dirty="0" smtClean="0"/>
              <a:t>Digital </a:t>
            </a:r>
            <a:r>
              <a:rPr lang="en-GB" dirty="0"/>
              <a:t>artefacts such as data sets, multi-use data sets, archives, software, film and other non-print media, web content such as interactive </a:t>
            </a:r>
            <a:r>
              <a:rPr lang="en-GB" dirty="0" smtClean="0"/>
              <a:t>tools </a:t>
            </a:r>
            <a:endParaRPr lang="en-AU" dirty="0"/>
          </a:p>
          <a:p>
            <a:pPr marL="355600" lvl="2" indent="-177800"/>
            <a:r>
              <a:rPr lang="en-GB" dirty="0"/>
              <a:t>Temporary artefacts, such as </a:t>
            </a:r>
            <a:r>
              <a:rPr lang="en-GB" dirty="0" smtClean="0"/>
              <a:t>exhibitions</a:t>
            </a:r>
            <a:endParaRPr lang="en-AU" dirty="0"/>
          </a:p>
          <a:p>
            <a:pPr marL="355600" lvl="2" indent="-177800"/>
            <a:r>
              <a:rPr lang="en-GB" dirty="0"/>
              <a:t>Other </a:t>
            </a:r>
            <a:r>
              <a:rPr lang="en-GB" dirty="0" smtClean="0"/>
              <a:t>paper- or web-based </a:t>
            </a:r>
            <a:r>
              <a:rPr lang="en-GB" dirty="0"/>
              <a:t>outputs such as: case </a:t>
            </a:r>
            <a:r>
              <a:rPr lang="en-GB" dirty="0" smtClean="0"/>
              <a:t>notes; conference papers; monographs; multilateral </a:t>
            </a:r>
            <a:r>
              <a:rPr lang="en-GB" dirty="0"/>
              <a:t>and international agencies’ research </a:t>
            </a:r>
            <a:r>
              <a:rPr lang="en-GB" dirty="0" smtClean="0"/>
              <a:t>reports; </a:t>
            </a:r>
            <a:r>
              <a:rPr lang="en-GB" dirty="0"/>
              <a:t>outputs from projects commissioned by all levels of government, industry and other research funding bodies; policy evaluations/reports/commissioned reports; primary data reports; publications of development donors; published maps; patents; critical review </a:t>
            </a:r>
            <a:r>
              <a:rPr lang="en-GB" dirty="0" smtClean="0"/>
              <a:t>articles; </a:t>
            </a:r>
            <a:r>
              <a:rPr lang="en-GB" dirty="0"/>
              <a:t>teaching, curriculum and assessment materials and textbooks (including those for training and/or for practice) where they embody original research; working </a:t>
            </a:r>
            <a:r>
              <a:rPr lang="en-GB" dirty="0" smtClean="0"/>
              <a:t>papers</a:t>
            </a:r>
            <a:endParaRPr lang="en-AU" dirty="0"/>
          </a:p>
          <a:p>
            <a:endParaRPr lang="en-AU" dirty="0"/>
          </a:p>
        </p:txBody>
      </p:sp>
    </p:spTree>
    <p:extLst>
      <p:ext uri="{BB962C8B-B14F-4D97-AF65-F5344CB8AC3E}">
        <p14:creationId xmlns:p14="http://schemas.microsoft.com/office/powerpoint/2010/main" val="345176632"/>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8229600" cy="986284"/>
          </a:xfrm>
        </p:spPr>
        <p:txBody>
          <a:bodyPr/>
          <a:lstStyle/>
          <a:p>
            <a:r>
              <a:rPr lang="en-AU" dirty="0" smtClean="0"/>
              <a:t>Generations of impact metrics</a:t>
            </a:r>
            <a:endParaRPr lang="en-AU" dirty="0"/>
          </a:p>
        </p:txBody>
      </p:sp>
      <p:graphicFrame>
        <p:nvGraphicFramePr>
          <p:cNvPr id="4" name="Content Placeholder 3"/>
          <p:cNvGraphicFramePr>
            <a:graphicFrameLocks noGrp="1"/>
          </p:cNvGraphicFramePr>
          <p:nvPr>
            <p:ph idx="1"/>
            <p:extLst/>
          </p:nvPr>
        </p:nvGraphicFramePr>
        <p:xfrm>
          <a:off x="1763688" y="1340768"/>
          <a:ext cx="6048672" cy="25301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8"/>
          <p:cNvSpPr txBox="1">
            <a:spLocks/>
          </p:cNvSpPr>
          <p:nvPr/>
        </p:nvSpPr>
        <p:spPr bwMode="auto">
          <a:xfrm>
            <a:off x="1907704" y="4005064"/>
            <a:ext cx="7329510" cy="22611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B1B1B1"/>
              </a:buClr>
              <a:buChar char="•"/>
              <a:defRPr sz="2800">
                <a:solidFill>
                  <a:srgbClr val="103566"/>
                </a:solidFill>
                <a:latin typeface="+mn-lt"/>
                <a:ea typeface="+mn-ea"/>
                <a:cs typeface="+mn-cs"/>
              </a:defRPr>
            </a:lvl1pPr>
            <a:lvl2pPr marL="742950" indent="-285750" algn="l" rtl="0" eaLnBrk="0" fontAlgn="base" hangingPunct="0">
              <a:spcBef>
                <a:spcPct val="20000"/>
              </a:spcBef>
              <a:spcAft>
                <a:spcPct val="0"/>
              </a:spcAft>
              <a:buClr>
                <a:srgbClr val="B1B1B1"/>
              </a:buClr>
              <a:buChar char="–"/>
              <a:defRPr sz="2400">
                <a:solidFill>
                  <a:srgbClr val="103566"/>
                </a:solidFill>
                <a:latin typeface="+mn-lt"/>
              </a:defRPr>
            </a:lvl2pPr>
            <a:lvl3pPr marL="1143000" indent="-228600" algn="l" rtl="0" eaLnBrk="0" fontAlgn="base" hangingPunct="0">
              <a:spcBef>
                <a:spcPct val="20000"/>
              </a:spcBef>
              <a:spcAft>
                <a:spcPct val="0"/>
              </a:spcAft>
              <a:buClr>
                <a:srgbClr val="B1B1B1"/>
              </a:buClr>
              <a:buChar char="•"/>
              <a:defRPr sz="2000">
                <a:solidFill>
                  <a:srgbClr val="103566"/>
                </a:solidFill>
                <a:latin typeface="+mn-lt"/>
              </a:defRPr>
            </a:lvl3pPr>
            <a:lvl4pPr marL="1600200" indent="-228600" algn="l" rtl="0" eaLnBrk="0" fontAlgn="base" hangingPunct="0">
              <a:spcBef>
                <a:spcPct val="20000"/>
              </a:spcBef>
              <a:spcAft>
                <a:spcPct val="0"/>
              </a:spcAft>
              <a:buClr>
                <a:srgbClr val="B1B1B1"/>
              </a:buClr>
              <a:buChar char="–"/>
              <a:defRPr>
                <a:solidFill>
                  <a:srgbClr val="103566"/>
                </a:solidFill>
                <a:latin typeface="+mn-lt"/>
              </a:defRPr>
            </a:lvl4pPr>
            <a:lvl5pPr marL="2057400" indent="-228600" algn="l" rtl="0" eaLnBrk="0" fontAlgn="base" hangingPunct="0">
              <a:spcBef>
                <a:spcPct val="20000"/>
              </a:spcBef>
              <a:spcAft>
                <a:spcPct val="0"/>
              </a:spcAft>
              <a:buClr>
                <a:srgbClr val="B1B1B1"/>
              </a:buClr>
              <a:buChar char="»"/>
              <a:defRPr sz="1600">
                <a:solidFill>
                  <a:srgbClr val="103566"/>
                </a:solidFill>
                <a:latin typeface="+mn-lt"/>
              </a:defRPr>
            </a:lvl5pPr>
            <a:lvl6pPr marL="2514600" indent="-228600" algn="l" rtl="0" fontAlgn="base">
              <a:spcBef>
                <a:spcPct val="20000"/>
              </a:spcBef>
              <a:spcAft>
                <a:spcPct val="0"/>
              </a:spcAft>
              <a:buClr>
                <a:srgbClr val="B1B1B1"/>
              </a:buClr>
              <a:buChar char="»"/>
              <a:defRPr sz="1600">
                <a:solidFill>
                  <a:srgbClr val="103566"/>
                </a:solidFill>
                <a:latin typeface="+mn-lt"/>
              </a:defRPr>
            </a:lvl6pPr>
            <a:lvl7pPr marL="2971800" indent="-228600" algn="l" rtl="0" fontAlgn="base">
              <a:spcBef>
                <a:spcPct val="20000"/>
              </a:spcBef>
              <a:spcAft>
                <a:spcPct val="0"/>
              </a:spcAft>
              <a:buClr>
                <a:srgbClr val="B1B1B1"/>
              </a:buClr>
              <a:buChar char="»"/>
              <a:defRPr sz="1600">
                <a:solidFill>
                  <a:srgbClr val="103566"/>
                </a:solidFill>
                <a:latin typeface="+mn-lt"/>
              </a:defRPr>
            </a:lvl7pPr>
            <a:lvl8pPr marL="3429000" indent="-228600" algn="l" rtl="0" fontAlgn="base">
              <a:spcBef>
                <a:spcPct val="20000"/>
              </a:spcBef>
              <a:spcAft>
                <a:spcPct val="0"/>
              </a:spcAft>
              <a:buClr>
                <a:srgbClr val="B1B1B1"/>
              </a:buClr>
              <a:buChar char="»"/>
              <a:defRPr sz="1600">
                <a:solidFill>
                  <a:srgbClr val="103566"/>
                </a:solidFill>
                <a:latin typeface="+mn-lt"/>
              </a:defRPr>
            </a:lvl8pPr>
            <a:lvl9pPr marL="3886200" indent="-228600" algn="l" rtl="0" fontAlgn="base">
              <a:spcBef>
                <a:spcPct val="20000"/>
              </a:spcBef>
              <a:spcAft>
                <a:spcPct val="0"/>
              </a:spcAft>
              <a:buClr>
                <a:srgbClr val="B1B1B1"/>
              </a:buClr>
              <a:buChar char="»"/>
              <a:defRPr sz="1600">
                <a:solidFill>
                  <a:srgbClr val="103566"/>
                </a:solidFill>
                <a:latin typeface="+mn-lt"/>
              </a:defRPr>
            </a:lvl9pPr>
          </a:lstStyle>
          <a:p>
            <a:pPr>
              <a:buFontTx/>
              <a:buNone/>
            </a:pPr>
            <a:endParaRPr lang="en-AU" sz="2400" b="0" i="0" kern="0" dirty="0" smtClean="0"/>
          </a:p>
          <a:p>
            <a:r>
              <a:rPr lang="en-AU" sz="2400" b="0" i="0" kern="0" dirty="0" smtClean="0"/>
              <a:t>Often metrics based (</a:t>
            </a:r>
            <a:r>
              <a:rPr lang="en-AU" sz="2400" b="0" i="0" kern="0" dirty="0" err="1" smtClean="0"/>
              <a:t>bibliometrics</a:t>
            </a:r>
            <a:r>
              <a:rPr lang="en-AU" sz="2400" b="0" i="0" kern="0" dirty="0" smtClean="0"/>
              <a:t>)</a:t>
            </a:r>
          </a:p>
          <a:p>
            <a:r>
              <a:rPr lang="en-AU" sz="2400" b="0" i="0" kern="0" dirty="0" smtClean="0"/>
              <a:t>Important to triangulate</a:t>
            </a:r>
            <a:endParaRPr lang="en-AU" sz="2400" b="0" kern="0" dirty="0" smtClean="0"/>
          </a:p>
          <a:p>
            <a:r>
              <a:rPr lang="en-AU" sz="2400" b="0" i="0" kern="0" dirty="0" smtClean="0"/>
              <a:t>Discipline/Subject specific </a:t>
            </a:r>
          </a:p>
          <a:p>
            <a:pPr>
              <a:buFontTx/>
              <a:buNone/>
            </a:pPr>
            <a:endParaRPr lang="en-AU" sz="2400" b="0" i="0" kern="0" dirty="0" smtClean="0"/>
          </a:p>
        </p:txBody>
      </p:sp>
    </p:spTree>
    <p:extLst>
      <p:ext uri="{BB962C8B-B14F-4D97-AF65-F5344CB8AC3E}">
        <p14:creationId xmlns:p14="http://schemas.microsoft.com/office/powerpoint/2010/main" val="3587543860"/>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67544" y="188640"/>
            <a:ext cx="8229600" cy="1143000"/>
          </a:xfrm>
        </p:spPr>
        <p:txBody>
          <a:bodyPr/>
          <a:lstStyle/>
          <a:p>
            <a:r>
              <a:rPr lang="en-AU" sz="3200" dirty="0" smtClean="0"/>
              <a:t>Tools/Databases for Measuring and Interpreting Citation Impact</a:t>
            </a:r>
            <a:endParaRPr lang="en-GB" sz="3200" dirty="0"/>
          </a:p>
        </p:txBody>
      </p:sp>
      <p:sp>
        <p:nvSpPr>
          <p:cNvPr id="5" name="Text Placeholder 4"/>
          <p:cNvSpPr>
            <a:spLocks noGrp="1"/>
          </p:cNvSpPr>
          <p:nvPr>
            <p:ph idx="1"/>
          </p:nvPr>
        </p:nvSpPr>
        <p:spPr>
          <a:xfrm>
            <a:off x="611560" y="1331640"/>
            <a:ext cx="8229600" cy="4464496"/>
          </a:xfrm>
        </p:spPr>
        <p:txBody>
          <a:bodyPr/>
          <a:lstStyle/>
          <a:p>
            <a:r>
              <a:rPr lang="en-AU" sz="2000" dirty="0" smtClean="0"/>
              <a:t>Google (incl.  Domain-specific search)</a:t>
            </a:r>
          </a:p>
          <a:p>
            <a:r>
              <a:rPr lang="en-AU" sz="2000" b="1" dirty="0" smtClean="0"/>
              <a:t>Google Scholar</a:t>
            </a:r>
          </a:p>
          <a:p>
            <a:r>
              <a:rPr lang="en-AU" sz="2000" dirty="0" smtClean="0"/>
              <a:t>Scopus</a:t>
            </a:r>
          </a:p>
          <a:p>
            <a:r>
              <a:rPr lang="en-AU" sz="2000" dirty="0" smtClean="0"/>
              <a:t>Web of Science</a:t>
            </a:r>
          </a:p>
          <a:p>
            <a:r>
              <a:rPr lang="en-AU" sz="2000" dirty="0" err="1" smtClean="0"/>
              <a:t>MathSciNet</a:t>
            </a:r>
            <a:endParaRPr lang="en-AU" sz="1600" dirty="0" smtClean="0"/>
          </a:p>
          <a:p>
            <a:r>
              <a:rPr lang="en-AU" sz="2000" dirty="0" smtClean="0"/>
              <a:t>Subject </a:t>
            </a:r>
            <a:r>
              <a:rPr lang="en-AU" sz="2000" dirty="0"/>
              <a:t>specific </a:t>
            </a:r>
            <a:r>
              <a:rPr lang="en-AU" sz="2000" dirty="0" smtClean="0"/>
              <a:t>databases — applied mathematics</a:t>
            </a:r>
          </a:p>
          <a:p>
            <a:endParaRPr lang="en-AU" sz="2000" b="1" dirty="0"/>
          </a:p>
          <a:p>
            <a:r>
              <a:rPr lang="en-AU" sz="2400" b="1" dirty="0" smtClean="0"/>
              <a:t>Explain the data: sources, scope, limits, benchmarking criteria </a:t>
            </a:r>
            <a:r>
              <a:rPr lang="en-AU" sz="2400" b="1" dirty="0" err="1" smtClean="0"/>
              <a:t>etc</a:t>
            </a:r>
            <a:r>
              <a:rPr lang="en-AU" sz="2400" b="1" dirty="0" smtClean="0"/>
              <a:t> </a:t>
            </a:r>
          </a:p>
          <a:p>
            <a:endParaRPr lang="en-AU" sz="2400" b="1" dirty="0" smtClean="0"/>
          </a:p>
          <a:p>
            <a:r>
              <a:rPr lang="en-AU" sz="2400" b="1" dirty="0" smtClean="0"/>
              <a:t>Consider citation analysis as a portal of discovery for wider impact</a:t>
            </a:r>
            <a:endParaRPr lang="en-AU" sz="1600" b="1" dirty="0"/>
          </a:p>
        </p:txBody>
      </p:sp>
    </p:spTree>
    <p:extLst>
      <p:ext uri="{BB962C8B-B14F-4D97-AF65-F5344CB8AC3E}">
        <p14:creationId xmlns:p14="http://schemas.microsoft.com/office/powerpoint/2010/main" val="3223316900"/>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rgbClr val="F2F2F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1520" y="0"/>
            <a:ext cx="8601075" cy="6029325"/>
          </a:xfrm>
          <a:prstGeom prst="rect">
            <a:avLst/>
          </a:prstGeom>
        </p:spPr>
      </p:pic>
      <p:sp>
        <p:nvSpPr>
          <p:cNvPr id="3" name="Rectangle 2"/>
          <p:cNvSpPr/>
          <p:nvPr/>
        </p:nvSpPr>
        <p:spPr bwMode="auto">
          <a:xfrm>
            <a:off x="2627784" y="3573016"/>
            <a:ext cx="6224811" cy="288032"/>
          </a:xfrm>
          <a:prstGeom prst="rect">
            <a:avLst/>
          </a:prstGeom>
          <a:noFill/>
          <a:ln w="38100"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AU" sz="1800" b="1" i="1"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286618608"/>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rgbClr val="F2F2F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780"/>
          <a:stretch/>
        </p:blipFill>
        <p:spPr>
          <a:xfrm>
            <a:off x="395536" y="1628800"/>
            <a:ext cx="8280920" cy="2850916"/>
          </a:xfrm>
          <a:prstGeom prst="rect">
            <a:avLst/>
          </a:prstGeom>
        </p:spPr>
      </p:pic>
      <p:sp>
        <p:nvSpPr>
          <p:cNvPr id="3" name="Rectangle 2"/>
          <p:cNvSpPr/>
          <p:nvPr/>
        </p:nvSpPr>
        <p:spPr bwMode="auto">
          <a:xfrm>
            <a:off x="2555776" y="3717032"/>
            <a:ext cx="5940551" cy="216024"/>
          </a:xfrm>
          <a:prstGeom prst="rect">
            <a:avLst/>
          </a:prstGeom>
          <a:noFill/>
          <a:ln w="38100"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AU" sz="1800" b="1" i="1" u="none" strike="noStrike" cap="none" normalizeH="0" baseline="0" smtClean="0">
              <a:ln>
                <a:noFill/>
              </a:ln>
              <a:solidFill>
                <a:schemeClr val="tx1"/>
              </a:solidFill>
              <a:effectLst/>
              <a:latin typeface="Arial" charset="0"/>
            </a:endParaRPr>
          </a:p>
        </p:txBody>
      </p:sp>
      <p:sp>
        <p:nvSpPr>
          <p:cNvPr id="5" name="Title 1"/>
          <p:cNvSpPr txBox="1">
            <a:spLocks/>
          </p:cNvSpPr>
          <p:nvPr/>
        </p:nvSpPr>
        <p:spPr>
          <a:xfrm>
            <a:off x="229869" y="260648"/>
            <a:ext cx="8612254" cy="990600"/>
          </a:xfrm>
          <a:prstGeom prst="rect">
            <a:avLst/>
          </a:prstGeom>
        </p:spPr>
        <p:txBody>
          <a:bodyPr/>
          <a:lstStyle>
            <a:lvl1pPr algn="ctr" rtl="0" eaLnBrk="0" fontAlgn="base" hangingPunct="0">
              <a:spcBef>
                <a:spcPct val="0"/>
              </a:spcBef>
              <a:spcAft>
                <a:spcPct val="0"/>
              </a:spcAft>
              <a:defRPr sz="3200" b="1">
                <a:solidFill>
                  <a:srgbClr val="103566"/>
                </a:solidFill>
                <a:latin typeface="+mj-lt"/>
                <a:ea typeface="+mj-ea"/>
                <a:cs typeface="+mj-cs"/>
              </a:defRPr>
            </a:lvl1pPr>
            <a:lvl2pPr algn="ctr" rtl="0" eaLnBrk="0" fontAlgn="base" hangingPunct="0">
              <a:spcBef>
                <a:spcPct val="0"/>
              </a:spcBef>
              <a:spcAft>
                <a:spcPct val="0"/>
              </a:spcAft>
              <a:defRPr sz="3200" b="1">
                <a:solidFill>
                  <a:srgbClr val="103566"/>
                </a:solidFill>
                <a:latin typeface="Arial" charset="0"/>
              </a:defRPr>
            </a:lvl2pPr>
            <a:lvl3pPr algn="ctr" rtl="0" eaLnBrk="0" fontAlgn="base" hangingPunct="0">
              <a:spcBef>
                <a:spcPct val="0"/>
              </a:spcBef>
              <a:spcAft>
                <a:spcPct val="0"/>
              </a:spcAft>
              <a:defRPr sz="3200" b="1">
                <a:solidFill>
                  <a:srgbClr val="103566"/>
                </a:solidFill>
                <a:latin typeface="Arial" charset="0"/>
              </a:defRPr>
            </a:lvl3pPr>
            <a:lvl4pPr algn="ctr" rtl="0" eaLnBrk="0" fontAlgn="base" hangingPunct="0">
              <a:spcBef>
                <a:spcPct val="0"/>
              </a:spcBef>
              <a:spcAft>
                <a:spcPct val="0"/>
              </a:spcAft>
              <a:defRPr sz="3200" b="1">
                <a:solidFill>
                  <a:srgbClr val="103566"/>
                </a:solidFill>
                <a:latin typeface="Arial" charset="0"/>
              </a:defRPr>
            </a:lvl4pPr>
            <a:lvl5pPr algn="ctr" rtl="0" eaLnBrk="0" fontAlgn="base" hangingPunct="0">
              <a:spcBef>
                <a:spcPct val="0"/>
              </a:spcBef>
              <a:spcAft>
                <a:spcPct val="0"/>
              </a:spcAft>
              <a:defRPr sz="3200" b="1">
                <a:solidFill>
                  <a:srgbClr val="103566"/>
                </a:solidFill>
                <a:latin typeface="Arial" charset="0"/>
              </a:defRPr>
            </a:lvl5pPr>
            <a:lvl6pPr marL="457200" algn="ctr" rtl="0" fontAlgn="base">
              <a:spcBef>
                <a:spcPct val="0"/>
              </a:spcBef>
              <a:spcAft>
                <a:spcPct val="0"/>
              </a:spcAft>
              <a:defRPr sz="3200" b="1">
                <a:solidFill>
                  <a:srgbClr val="103566"/>
                </a:solidFill>
                <a:latin typeface="Arial" charset="0"/>
              </a:defRPr>
            </a:lvl6pPr>
            <a:lvl7pPr marL="914400" algn="ctr" rtl="0" fontAlgn="base">
              <a:spcBef>
                <a:spcPct val="0"/>
              </a:spcBef>
              <a:spcAft>
                <a:spcPct val="0"/>
              </a:spcAft>
              <a:defRPr sz="3200" b="1">
                <a:solidFill>
                  <a:srgbClr val="103566"/>
                </a:solidFill>
                <a:latin typeface="Arial" charset="0"/>
              </a:defRPr>
            </a:lvl7pPr>
            <a:lvl8pPr marL="1371600" algn="ctr" rtl="0" fontAlgn="base">
              <a:spcBef>
                <a:spcPct val="0"/>
              </a:spcBef>
              <a:spcAft>
                <a:spcPct val="0"/>
              </a:spcAft>
              <a:defRPr sz="3200" b="1">
                <a:solidFill>
                  <a:srgbClr val="103566"/>
                </a:solidFill>
                <a:latin typeface="Arial" charset="0"/>
              </a:defRPr>
            </a:lvl8pPr>
            <a:lvl9pPr marL="1828800" algn="ctr" rtl="0" fontAlgn="base">
              <a:spcBef>
                <a:spcPct val="0"/>
              </a:spcBef>
              <a:spcAft>
                <a:spcPct val="0"/>
              </a:spcAft>
              <a:defRPr sz="3200" b="1">
                <a:solidFill>
                  <a:srgbClr val="103566"/>
                </a:solidFill>
                <a:latin typeface="Arial" charset="0"/>
              </a:defRPr>
            </a:lvl9pPr>
          </a:lstStyle>
          <a:p>
            <a:r>
              <a:rPr lang="en-AU" i="0" kern="0" dirty="0" smtClean="0"/>
              <a:t>Benchmarking: example</a:t>
            </a:r>
            <a:endParaRPr lang="en-AU" i="0" kern="0" dirty="0"/>
          </a:p>
        </p:txBody>
      </p:sp>
    </p:spTree>
    <p:extLst>
      <p:ext uri="{BB962C8B-B14F-4D97-AF65-F5344CB8AC3E}">
        <p14:creationId xmlns:p14="http://schemas.microsoft.com/office/powerpoint/2010/main" val="2172567752"/>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Coverage and discoverability of citations </a:t>
            </a:r>
            <a:endParaRPr lang="en-AU" dirty="0"/>
          </a:p>
        </p:txBody>
      </p:sp>
      <p:sp>
        <p:nvSpPr>
          <p:cNvPr id="5" name="Rectangle 4"/>
          <p:cNvSpPr/>
          <p:nvPr/>
        </p:nvSpPr>
        <p:spPr>
          <a:xfrm>
            <a:off x="971600" y="5733256"/>
            <a:ext cx="2332497" cy="276999"/>
          </a:xfrm>
          <a:prstGeom prst="rect">
            <a:avLst/>
          </a:prstGeom>
        </p:spPr>
        <p:txBody>
          <a:bodyPr wrap="none">
            <a:spAutoFit/>
          </a:bodyPr>
          <a:lstStyle/>
          <a:p>
            <a:r>
              <a:rPr lang="en-AU" sz="1200" b="0" i="0" dirty="0">
                <a:solidFill>
                  <a:srgbClr val="000000"/>
                </a:solidFill>
                <a:latin typeface="Arial"/>
                <a:hlinkClick r:id="rId3"/>
              </a:rPr>
              <a:t>https://arxiv.org/pdf/1808.05053</a:t>
            </a:r>
            <a:endParaRPr lang="en-AU" sz="1200" b="0" i="0" dirty="0">
              <a:solidFill>
                <a:srgbClr val="000000"/>
              </a:solidFill>
              <a:latin typeface="Arial"/>
            </a:endParaRPr>
          </a:p>
        </p:txBody>
      </p:sp>
      <p:grpSp>
        <p:nvGrpSpPr>
          <p:cNvPr id="6" name="Group 5"/>
          <p:cNvGrpSpPr/>
          <p:nvPr/>
        </p:nvGrpSpPr>
        <p:grpSpPr>
          <a:xfrm>
            <a:off x="971600" y="1628800"/>
            <a:ext cx="6873489" cy="3371916"/>
            <a:chOff x="827584" y="1628734"/>
            <a:chExt cx="6873489" cy="3371916"/>
          </a:xfrm>
        </p:grpSpPr>
        <p:pic>
          <p:nvPicPr>
            <p:cNvPr id="4" name="Picture 3"/>
            <p:cNvPicPr>
              <a:picLocks noChangeAspect="1"/>
            </p:cNvPicPr>
            <p:nvPr/>
          </p:nvPicPr>
          <p:blipFill>
            <a:blip r:embed="rId4"/>
            <a:stretch>
              <a:fillRect/>
            </a:stretch>
          </p:blipFill>
          <p:spPr>
            <a:xfrm>
              <a:off x="957373" y="1628800"/>
              <a:ext cx="6743700" cy="3371850"/>
            </a:xfrm>
            <a:prstGeom prst="rect">
              <a:avLst/>
            </a:prstGeom>
          </p:spPr>
        </p:pic>
        <p:sp>
          <p:nvSpPr>
            <p:cNvPr id="3" name="Rectangle 2"/>
            <p:cNvSpPr/>
            <p:nvPr/>
          </p:nvSpPr>
          <p:spPr bwMode="auto">
            <a:xfrm>
              <a:off x="827584" y="1628734"/>
              <a:ext cx="968833" cy="28157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AU" sz="1800" b="1" i="1"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3124733966"/>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a:t>
            </a:r>
            <a:r>
              <a:rPr lang="en-AU" dirty="0" smtClean="0"/>
              <a:t>intention of this minutes…</a:t>
            </a:r>
            <a:endParaRPr lang="en-AU" dirty="0"/>
          </a:p>
        </p:txBody>
      </p:sp>
      <p:sp>
        <p:nvSpPr>
          <p:cNvPr id="4" name="AutoShape 2" descr="Displaying photo 5.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 name="AutoShape 4" descr="Displaying photo 5.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 name="Rectangle 5"/>
          <p:cNvSpPr>
            <a:spLocks noChangeArrowheads="1"/>
          </p:cNvSpPr>
          <p:nvPr/>
        </p:nvSpPr>
        <p:spPr bwMode="auto">
          <a:xfrm>
            <a:off x="2555776" y="4149080"/>
            <a:ext cx="482453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ts val="600"/>
              </a:spcBef>
              <a:spcAft>
                <a:spcPts val="1200"/>
              </a:spcAft>
              <a:buClrTx/>
              <a:buSzTx/>
              <a:buFontTx/>
              <a:buNone/>
              <a:tabLst>
                <a:tab pos="1079500" algn="l"/>
              </a:tabLst>
            </a:pPr>
            <a:r>
              <a:rPr kumimoji="0" lang="en-US" altLang="en-US" sz="1600" i="0" u="sng" strike="noStrike" cap="none" normalizeH="0" baseline="0" dirty="0" smtClean="0">
                <a:ln>
                  <a:noFill/>
                </a:ln>
                <a:solidFill>
                  <a:schemeClr val="tx1"/>
                </a:solidFill>
                <a:effectLst/>
                <a:latin typeface="Arial" charset="0"/>
                <a:cs typeface="Arial" charset="0"/>
              </a:rPr>
              <a:t>A map </a:t>
            </a:r>
            <a:r>
              <a:rPr kumimoji="0" lang="en-US" altLang="en-US" sz="1600" i="1" u="sng" strike="noStrike" cap="none" normalizeH="0" baseline="0" dirty="0" smtClean="0">
                <a:ln>
                  <a:noFill/>
                </a:ln>
                <a:solidFill>
                  <a:schemeClr val="tx1"/>
                </a:solidFill>
                <a:effectLst/>
                <a:latin typeface="Arial" charset="0"/>
                <a:cs typeface="Arial" charset="0"/>
              </a:rPr>
              <a:t>is not</a:t>
            </a:r>
            <a:r>
              <a:rPr kumimoji="0" lang="en-US" altLang="en-US" sz="1600" i="0" u="sng" strike="noStrike" cap="none" normalizeH="0" baseline="0" dirty="0" smtClean="0">
                <a:ln>
                  <a:noFill/>
                </a:ln>
                <a:solidFill>
                  <a:schemeClr val="tx1"/>
                </a:solidFill>
                <a:effectLst/>
                <a:latin typeface="Arial" charset="0"/>
                <a:cs typeface="Arial" charset="0"/>
              </a:rPr>
              <a:t> the territory </a:t>
            </a:r>
            <a:r>
              <a:rPr kumimoji="0" lang="en-US" altLang="en-US" sz="1600" b="0" i="0" u="none" strike="noStrike" cap="none" normalizeH="0" baseline="0" dirty="0" smtClean="0">
                <a:ln>
                  <a:noFill/>
                </a:ln>
                <a:solidFill>
                  <a:schemeClr val="tx1"/>
                </a:solidFill>
                <a:effectLst/>
                <a:latin typeface="Arial" charset="0"/>
                <a:cs typeface="Arial" charset="0"/>
              </a:rPr>
              <a:t>it represents, but, if correct, it has a </a:t>
            </a:r>
            <a:r>
              <a:rPr kumimoji="0" lang="en-US" altLang="en-US" sz="1600" b="0" i="1" u="none" strike="noStrike" cap="none" normalizeH="0" baseline="0" dirty="0" smtClean="0">
                <a:ln>
                  <a:noFill/>
                </a:ln>
                <a:solidFill>
                  <a:schemeClr val="tx1"/>
                </a:solidFill>
                <a:effectLst/>
                <a:latin typeface="Arial" charset="0"/>
                <a:cs typeface="Arial" charset="0"/>
              </a:rPr>
              <a:t>similar structure</a:t>
            </a:r>
            <a:r>
              <a:rPr kumimoji="0" lang="en-US" altLang="en-US" sz="1600" b="0" i="0" u="none" strike="noStrike" cap="none" normalizeH="0" baseline="0" dirty="0" smtClean="0">
                <a:ln>
                  <a:noFill/>
                </a:ln>
                <a:solidFill>
                  <a:schemeClr val="tx1"/>
                </a:solidFill>
                <a:effectLst/>
                <a:latin typeface="Arial" charset="0"/>
                <a:cs typeface="Arial" charset="0"/>
              </a:rPr>
              <a:t> to the territory, which accounts for its usefulness.</a:t>
            </a:r>
          </a:p>
          <a:p>
            <a:pPr marL="0" marR="0" lvl="0" indent="0" algn="l" defTabSz="914400" rtl="0" eaLnBrk="0" fontAlgn="base" latinLnBrk="0" hangingPunct="0">
              <a:lnSpc>
                <a:spcPct val="100000"/>
              </a:lnSpc>
              <a:spcBef>
                <a:spcPct val="0"/>
              </a:spcBef>
              <a:spcAft>
                <a:spcPts val="1200"/>
              </a:spcAft>
              <a:buClrTx/>
              <a:buSzTx/>
              <a:buFontTx/>
              <a:buNone/>
              <a:tabLst/>
            </a:pPr>
            <a:r>
              <a:rPr kumimoji="0" lang="en-US" altLang="en-US" sz="1400" b="0" i="1" u="none" strike="noStrike" cap="none" normalizeH="0" baseline="0" dirty="0" smtClean="0">
                <a:ln>
                  <a:noFill/>
                </a:ln>
                <a:solidFill>
                  <a:schemeClr val="tx1"/>
                </a:solidFill>
                <a:effectLst/>
                <a:latin typeface="Arial" charset="0"/>
                <a:cs typeface="Arial" charset="0"/>
              </a:rPr>
              <a:t>— Alfred Korzybski, </a:t>
            </a:r>
            <a:r>
              <a:rPr kumimoji="0" lang="en-US" altLang="en-US" sz="1400" b="0" i="1" u="none" strike="noStrike" cap="none" normalizeH="0" baseline="0" dirty="0" smtClean="0">
                <a:ln>
                  <a:noFill/>
                </a:ln>
                <a:solidFill>
                  <a:schemeClr val="tx1"/>
                </a:solidFill>
                <a:effectLst/>
                <a:latin typeface="Arial" charset="0"/>
                <a:cs typeface="Arial" charset="0"/>
                <a:hlinkClick r:id="rId3" tooltip="wikiquote:Alfred Korzybski"/>
              </a:rPr>
              <a:t>Science and Sanity</a:t>
            </a:r>
            <a:r>
              <a:rPr kumimoji="0" lang="en-US" altLang="en-US" sz="1400" b="0" i="1" u="none" strike="noStrike" cap="none" normalizeH="0" baseline="0" dirty="0" smtClean="0">
                <a:ln>
                  <a:noFill/>
                </a:ln>
                <a:solidFill>
                  <a:schemeClr val="tx1"/>
                </a:solidFill>
                <a:effectLst/>
                <a:latin typeface="Arial" charset="0"/>
                <a:cs typeface="Arial" charset="0"/>
              </a:rPr>
              <a:t> (1933, p. 58)</a:t>
            </a:r>
            <a:endParaRPr kumimoji="0" lang="en-US" altLang="en-US" sz="1400" b="0" i="0" u="none" strike="noStrike" cap="none" normalizeH="0" baseline="0" dirty="0" smtClean="0">
              <a:ln>
                <a:noFill/>
              </a:ln>
              <a:solidFill>
                <a:schemeClr val="tx1"/>
              </a:solidFill>
              <a:effectLst/>
              <a:latin typeface="Arial" charset="0"/>
              <a:cs typeface="Arial" charset="0"/>
            </a:endParaRPr>
          </a:p>
        </p:txBody>
      </p:sp>
      <p:sp>
        <p:nvSpPr>
          <p:cNvPr id="3" name="Rectangle 2"/>
          <p:cNvSpPr/>
          <p:nvPr/>
        </p:nvSpPr>
        <p:spPr>
          <a:xfrm>
            <a:off x="1619672" y="3284984"/>
            <a:ext cx="6398368" cy="584775"/>
          </a:xfrm>
          <a:prstGeom prst="rect">
            <a:avLst/>
          </a:prstGeom>
        </p:spPr>
        <p:txBody>
          <a:bodyPr wrap="square">
            <a:spAutoFit/>
          </a:bodyPr>
          <a:lstStyle/>
          <a:p>
            <a:pPr algn="l"/>
            <a:endParaRPr lang="en-US" altLang="en-US" sz="1600" b="0" i="0" dirty="0">
              <a:cs typeface="Arial" charset="0"/>
            </a:endParaRPr>
          </a:p>
          <a:p>
            <a:pPr algn="l"/>
            <a:r>
              <a:rPr lang="en-US" altLang="en-US" sz="1600" b="0" i="0" dirty="0">
                <a:cs typeface="Arial" charset="0"/>
              </a:rPr>
              <a:t>Maps are tools for the production of meaning (portals of discovery)</a:t>
            </a:r>
            <a:endParaRPr lang="en-AU" altLang="en-US" sz="1600" b="0" i="0" dirty="0">
              <a:cs typeface="Arial" charset="0"/>
            </a:endParaRPr>
          </a:p>
        </p:txBody>
      </p:sp>
      <p:sp>
        <p:nvSpPr>
          <p:cNvPr id="6" name="TextBox 5"/>
          <p:cNvSpPr txBox="1"/>
          <p:nvPr/>
        </p:nvSpPr>
        <p:spPr>
          <a:xfrm>
            <a:off x="1840868" y="1658813"/>
            <a:ext cx="5462264" cy="461665"/>
          </a:xfrm>
          <a:prstGeom prst="rect">
            <a:avLst/>
          </a:prstGeom>
          <a:noFill/>
        </p:spPr>
        <p:txBody>
          <a:bodyPr wrap="square" rtlCol="0">
            <a:spAutoFit/>
          </a:bodyPr>
          <a:lstStyle/>
          <a:p>
            <a:pPr algn="l"/>
            <a:r>
              <a:rPr lang="en-AU" sz="2400" i="0" dirty="0" smtClean="0">
                <a:solidFill>
                  <a:srgbClr val="103566"/>
                </a:solidFill>
                <a:latin typeface="+mj-lt"/>
                <a:ea typeface="+mj-ea"/>
                <a:cs typeface="+mj-cs"/>
              </a:rPr>
              <a:t>Map the sources to corroborate E&amp;I</a:t>
            </a:r>
          </a:p>
        </p:txBody>
      </p:sp>
    </p:spTree>
    <p:extLst>
      <p:ext uri="{BB962C8B-B14F-4D97-AF65-F5344CB8AC3E}">
        <p14:creationId xmlns:p14="http://schemas.microsoft.com/office/powerpoint/2010/main" val="1233519221"/>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showMasterSp="0" show="0">
  <p:cSld>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4325" y="-49422"/>
            <a:ext cx="8612254" cy="990600"/>
          </a:xfrm>
        </p:spPr>
        <p:txBody>
          <a:bodyPr/>
          <a:lstStyle/>
          <a:p>
            <a:r>
              <a:rPr lang="en-AU" dirty="0" smtClean="0"/>
              <a:t>Reporting citation metrics: example</a:t>
            </a:r>
            <a:endParaRPr lang="en-AU" dirty="0"/>
          </a:p>
        </p:txBody>
      </p:sp>
      <p:sp>
        <p:nvSpPr>
          <p:cNvPr id="18" name="TextBox 17"/>
          <p:cNvSpPr txBox="1"/>
          <p:nvPr/>
        </p:nvSpPr>
        <p:spPr>
          <a:xfrm>
            <a:off x="539552" y="4704828"/>
            <a:ext cx="7560840" cy="1323439"/>
          </a:xfrm>
          <a:prstGeom prst="rect">
            <a:avLst/>
          </a:prstGeom>
          <a:solidFill>
            <a:srgbClr val="FFFFCC"/>
          </a:solidFill>
        </p:spPr>
        <p:txBody>
          <a:bodyPr wrap="square" rtlCol="0">
            <a:spAutoFit/>
          </a:bodyPr>
          <a:lstStyle/>
          <a:p>
            <a:pPr algn="l"/>
            <a:r>
              <a:rPr lang="en-AU" sz="1600" dirty="0" smtClean="0"/>
              <a:t>Out of 17 publications indexed in Web of Science (ranging from 2007-2015), </a:t>
            </a:r>
            <a:r>
              <a:rPr lang="en-AU" sz="1600" dirty="0" smtClean="0">
                <a:solidFill>
                  <a:schemeClr val="accent2">
                    <a:lumMod val="75000"/>
                  </a:schemeClr>
                </a:solidFill>
              </a:rPr>
              <a:t>an </a:t>
            </a:r>
            <a:r>
              <a:rPr lang="en-AU" sz="1600" i="1" dirty="0" smtClean="0">
                <a:solidFill>
                  <a:schemeClr val="accent2">
                    <a:lumMod val="75000"/>
                  </a:schemeClr>
                </a:solidFill>
              </a:rPr>
              <a:t>h-</a:t>
            </a:r>
            <a:r>
              <a:rPr lang="en-AU" sz="1600" dirty="0" smtClean="0">
                <a:solidFill>
                  <a:schemeClr val="accent2">
                    <a:lumMod val="75000"/>
                  </a:schemeClr>
                </a:solidFill>
              </a:rPr>
              <a:t>index of 12 was obtained (Web of Science, February 17, 2015).  </a:t>
            </a:r>
          </a:p>
          <a:p>
            <a:pPr algn="l"/>
            <a:endParaRPr lang="en-AU" sz="1600" dirty="0" smtClean="0"/>
          </a:p>
          <a:p>
            <a:pPr algn="l"/>
            <a:r>
              <a:rPr lang="en-AU" sz="1600" dirty="0" smtClean="0"/>
              <a:t>There are another five publications not indexed in Web of Science, one of which received 101 citations on Google Scholar (verified February 17, 2015).</a:t>
            </a:r>
            <a:endParaRPr lang="en-AU" sz="1600" dirty="0"/>
          </a:p>
        </p:txBody>
      </p:sp>
      <p:sp>
        <p:nvSpPr>
          <p:cNvPr id="4" name="Rectangle 3"/>
          <p:cNvSpPr/>
          <p:nvPr/>
        </p:nvSpPr>
        <p:spPr>
          <a:xfrm>
            <a:off x="539553" y="6104732"/>
            <a:ext cx="7560839" cy="830997"/>
          </a:xfrm>
          <a:prstGeom prst="rect">
            <a:avLst/>
          </a:prstGeom>
          <a:solidFill>
            <a:schemeClr val="bg1">
              <a:lumMod val="75000"/>
            </a:schemeClr>
          </a:solidFill>
        </p:spPr>
        <p:txBody>
          <a:bodyPr wrap="square">
            <a:spAutoFit/>
          </a:bodyPr>
          <a:lstStyle/>
          <a:p>
            <a:pPr algn="l"/>
            <a:r>
              <a:rPr lang="en-AU" sz="1600" dirty="0"/>
              <a:t>Total citations </a:t>
            </a:r>
            <a:r>
              <a:rPr lang="en-AU" sz="1600" dirty="0" smtClean="0"/>
              <a:t>501, average </a:t>
            </a:r>
            <a:r>
              <a:rPr lang="en-AU" sz="1600" dirty="0"/>
              <a:t>citations per item </a:t>
            </a:r>
            <a:r>
              <a:rPr lang="en-AU" sz="1600" dirty="0" smtClean="0"/>
              <a:t>29.41, </a:t>
            </a:r>
            <a:r>
              <a:rPr lang="en-AU" sz="1600" dirty="0"/>
              <a:t>h-index </a:t>
            </a:r>
            <a:r>
              <a:rPr lang="en-AU" sz="1600" dirty="0" smtClean="0"/>
              <a:t>12, 4 </a:t>
            </a:r>
            <a:r>
              <a:rPr lang="en-AU" sz="1600" dirty="0"/>
              <a:t>papers with &gt;50 citations; </a:t>
            </a:r>
            <a:r>
              <a:rPr lang="en-AU" sz="1600" dirty="0" smtClean="0"/>
              <a:t>2 with </a:t>
            </a:r>
            <a:r>
              <a:rPr lang="en-AU" sz="1600" dirty="0"/>
              <a:t>&gt;</a:t>
            </a:r>
            <a:r>
              <a:rPr lang="en-AU" sz="1600" dirty="0" smtClean="0"/>
              <a:t>100 </a:t>
            </a:r>
            <a:r>
              <a:rPr lang="en-AU" sz="1600" dirty="0"/>
              <a:t>(Scopus ranging </a:t>
            </a:r>
            <a:r>
              <a:rPr lang="en-AU" sz="1600" dirty="0" smtClean="0"/>
              <a:t>2007-2015, </a:t>
            </a:r>
            <a:r>
              <a:rPr lang="en-AU" sz="1600" dirty="0"/>
              <a:t>sourced </a:t>
            </a:r>
            <a:r>
              <a:rPr lang="en-AU" sz="1600" dirty="0" smtClean="0"/>
              <a:t>February 17, 2016).</a:t>
            </a:r>
            <a:endParaRPr lang="en-AU" sz="1600" dirty="0"/>
          </a:p>
        </p:txBody>
      </p:sp>
      <p:sp>
        <p:nvSpPr>
          <p:cNvPr id="3" name="Rectangle 2"/>
          <p:cNvSpPr/>
          <p:nvPr/>
        </p:nvSpPr>
        <p:spPr>
          <a:xfrm>
            <a:off x="323528" y="992645"/>
            <a:ext cx="8352928" cy="2062103"/>
          </a:xfrm>
          <a:prstGeom prst="rect">
            <a:avLst/>
          </a:prstGeom>
        </p:spPr>
        <p:txBody>
          <a:bodyPr wrap="square">
            <a:spAutoFit/>
          </a:bodyPr>
          <a:lstStyle/>
          <a:p>
            <a:pPr algn="l"/>
            <a:r>
              <a:rPr lang="en-AU" sz="1600" i="0" dirty="0">
                <a:solidFill>
                  <a:srgbClr val="103566"/>
                </a:solidFill>
                <a:latin typeface="+mn-lt"/>
              </a:rPr>
              <a:t>Reference.   [JIF: </a:t>
            </a:r>
            <a:r>
              <a:rPr lang="en-AU" sz="1600" i="0" dirty="0" err="1">
                <a:solidFill>
                  <a:srgbClr val="103566"/>
                </a:solidFill>
                <a:latin typeface="+mn-lt"/>
              </a:rPr>
              <a:t>xx.x</a:t>
            </a:r>
            <a:r>
              <a:rPr lang="en-AU" sz="1600" i="0" dirty="0">
                <a:solidFill>
                  <a:srgbClr val="103566"/>
                </a:solidFill>
                <a:latin typeface="+mn-lt"/>
              </a:rPr>
              <a:t>; Ranked a (of b) in Subject Category; Citations: y; </a:t>
            </a:r>
            <a:r>
              <a:rPr lang="en-AU" sz="1600" i="0" dirty="0" err="1">
                <a:solidFill>
                  <a:srgbClr val="103566"/>
                </a:solidFill>
                <a:latin typeface="+mn-lt"/>
              </a:rPr>
              <a:t>Scimago</a:t>
            </a:r>
            <a:r>
              <a:rPr lang="en-AU" sz="1600" i="0" dirty="0">
                <a:solidFill>
                  <a:srgbClr val="103566"/>
                </a:solidFill>
                <a:latin typeface="+mn-lt"/>
              </a:rPr>
              <a:t>: </a:t>
            </a:r>
            <a:r>
              <a:rPr lang="en-AU" sz="1600" i="0" dirty="0" err="1">
                <a:solidFill>
                  <a:srgbClr val="103566"/>
                </a:solidFill>
                <a:latin typeface="+mn-lt"/>
              </a:rPr>
              <a:t>xx.x</a:t>
            </a:r>
            <a:r>
              <a:rPr lang="en-AU" sz="1600" i="0" dirty="0">
                <a:solidFill>
                  <a:srgbClr val="103566"/>
                </a:solidFill>
                <a:latin typeface="+mn-lt"/>
              </a:rPr>
              <a:t>; Ranked a (of b) in Subject Category; Citations: y (percentile)]</a:t>
            </a:r>
          </a:p>
          <a:p>
            <a:pPr algn="l"/>
            <a:endParaRPr lang="en-AU" sz="1200" b="0" i="0" dirty="0"/>
          </a:p>
          <a:p>
            <a:pPr algn="l"/>
            <a:r>
              <a:rPr lang="en-AU" sz="1200" b="0" i="0" dirty="0"/>
              <a:t>For example, below </a:t>
            </a:r>
            <a:r>
              <a:rPr lang="en-AU" sz="1200" b="0" i="0" dirty="0" smtClean="0"/>
              <a:t>is an example </a:t>
            </a:r>
            <a:r>
              <a:rPr lang="en-AU" sz="1200" b="0" i="0" dirty="0"/>
              <a:t>from a list of </a:t>
            </a:r>
            <a:r>
              <a:rPr lang="en-AU" sz="1200" b="0" i="0" dirty="0" smtClean="0"/>
              <a:t>publication </a:t>
            </a:r>
            <a:r>
              <a:rPr lang="en-AU" sz="1200" b="0" i="0" dirty="0"/>
              <a:t>taken directly from </a:t>
            </a:r>
            <a:r>
              <a:rPr lang="en-AU" sz="1200" b="0" i="0" dirty="0" smtClean="0"/>
              <a:t>a job application</a:t>
            </a:r>
            <a:r>
              <a:rPr lang="en-AU" sz="1200" b="0" i="0" dirty="0"/>
              <a:t>:</a:t>
            </a:r>
          </a:p>
          <a:p>
            <a:pPr algn="l"/>
            <a:r>
              <a:rPr lang="en-AU" sz="1200" b="0" i="0" dirty="0"/>
              <a:t>Xu ZH, Ward S, Chen C, </a:t>
            </a:r>
            <a:r>
              <a:rPr lang="en-AU" sz="1200" b="0" i="0" dirty="0" err="1"/>
              <a:t>Blumfield</a:t>
            </a:r>
            <a:r>
              <a:rPr lang="en-AU" sz="1200" b="0" i="0" dirty="0"/>
              <a:t> TJ, Pope Q and Liu JH 2008 Soil carbon and nutrient pools, microbial properties and gross nitrogen transformations in adjacent natural forest and hoop pine plantations of subtropical Australia. Journal of Soils and Sediments, 8(2), 99-105.</a:t>
            </a:r>
          </a:p>
          <a:p>
            <a:pPr algn="l"/>
            <a:r>
              <a:rPr lang="en-AU" sz="1200" b="0" i="0" dirty="0"/>
              <a:t>[JIF: Ranked Q1 in Earth-Surface Processes, 68 citations; </a:t>
            </a:r>
            <a:r>
              <a:rPr lang="en-AU" sz="1200" b="0" i="0" dirty="0" err="1"/>
              <a:t>Scimago</a:t>
            </a:r>
            <a:r>
              <a:rPr lang="en-AU" sz="1200" b="0" i="0" dirty="0"/>
              <a:t>: Ranked Q1 in Environmental Sciences Category, 80 citations; Google Scholar: 99 </a:t>
            </a:r>
            <a:r>
              <a:rPr lang="en-AU" sz="1200" b="0" i="0" dirty="0" smtClean="0"/>
              <a:t>citations (5</a:t>
            </a:r>
            <a:r>
              <a:rPr lang="en-AU" sz="1200" b="0" i="0" baseline="30000" dirty="0" smtClean="0"/>
              <a:t>th</a:t>
            </a:r>
            <a:r>
              <a:rPr lang="en-AU" sz="1200" b="0" i="0" dirty="0" smtClean="0"/>
              <a:t> percentile Agricultural Sciences (Essential Science Indicators))]</a:t>
            </a:r>
            <a:endParaRPr lang="en-AU" sz="1200" b="0" i="0" dirty="0"/>
          </a:p>
          <a:p>
            <a:pPr algn="l"/>
            <a:endParaRPr lang="en-AU" sz="1200" b="0" i="0"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3438" y="3112924"/>
            <a:ext cx="1622698" cy="1409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13148"/>
          <a:stretch/>
        </p:blipFill>
        <p:spPr bwMode="auto">
          <a:xfrm>
            <a:off x="6079073" y="3110526"/>
            <a:ext cx="1517263" cy="1412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187624" y="3131213"/>
            <a:ext cx="2805576" cy="584775"/>
          </a:xfrm>
          <a:prstGeom prst="rect">
            <a:avLst/>
          </a:prstGeom>
        </p:spPr>
        <p:txBody>
          <a:bodyPr wrap="none">
            <a:spAutoFit/>
          </a:bodyPr>
          <a:lstStyle/>
          <a:p>
            <a:pPr algn="l"/>
            <a:r>
              <a:rPr lang="en-AU" sz="1600" i="0" dirty="0">
                <a:solidFill>
                  <a:srgbClr val="103566"/>
                </a:solidFill>
                <a:latin typeface="+mn-lt"/>
              </a:rPr>
              <a:t>Map of </a:t>
            </a:r>
            <a:r>
              <a:rPr lang="en-AU" sz="1600" i="0" dirty="0" smtClean="0">
                <a:solidFill>
                  <a:srgbClr val="103566"/>
                </a:solidFill>
                <a:latin typeface="+mn-lt"/>
              </a:rPr>
              <a:t>co-authors</a:t>
            </a:r>
          </a:p>
          <a:p>
            <a:pPr algn="l"/>
            <a:r>
              <a:rPr lang="en-AU" sz="1600" i="0" dirty="0" smtClean="0">
                <a:solidFill>
                  <a:srgbClr val="103566"/>
                </a:solidFill>
                <a:latin typeface="+mn-lt"/>
              </a:rPr>
              <a:t>Example: Prof </a:t>
            </a:r>
            <a:r>
              <a:rPr lang="en-AU" sz="1600" i="0" dirty="0">
                <a:solidFill>
                  <a:srgbClr val="103566"/>
                </a:solidFill>
                <a:latin typeface="+mn-lt"/>
              </a:rPr>
              <a:t>D </a:t>
            </a:r>
            <a:r>
              <a:rPr lang="en-AU" sz="1600" i="0" dirty="0" smtClean="0">
                <a:solidFill>
                  <a:srgbClr val="103566"/>
                </a:solidFill>
                <a:latin typeface="+mn-lt"/>
              </a:rPr>
              <a:t>Kavanagh</a:t>
            </a:r>
            <a:endParaRPr lang="en-AU" sz="1600" i="0" dirty="0"/>
          </a:p>
        </p:txBody>
      </p:sp>
    </p:spTree>
    <p:extLst>
      <p:ext uri="{BB962C8B-B14F-4D97-AF65-F5344CB8AC3E}">
        <p14:creationId xmlns:p14="http://schemas.microsoft.com/office/powerpoint/2010/main" val="100541505"/>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319" y="30947"/>
            <a:ext cx="8229600" cy="1143000"/>
          </a:xfrm>
        </p:spPr>
        <p:txBody>
          <a:bodyPr/>
          <a:lstStyle/>
          <a:p>
            <a:r>
              <a:rPr lang="en-AU" dirty="0" smtClean="0"/>
              <a:t>Example: importance of gathering information from various tools</a:t>
            </a:r>
            <a:endParaRPr lang="en-AU" dirty="0"/>
          </a:p>
        </p:txBody>
      </p:sp>
      <p:pic>
        <p:nvPicPr>
          <p:cNvPr id="3" name="Picture 2"/>
          <p:cNvPicPr>
            <a:picLocks noChangeAspect="1"/>
          </p:cNvPicPr>
          <p:nvPr/>
        </p:nvPicPr>
        <p:blipFill>
          <a:blip r:embed="rId3"/>
          <a:stretch>
            <a:fillRect/>
          </a:stretch>
        </p:blipFill>
        <p:spPr>
          <a:xfrm>
            <a:off x="539552" y="1291877"/>
            <a:ext cx="3672408" cy="2633873"/>
          </a:xfrm>
          <a:prstGeom prst="rect">
            <a:avLst/>
          </a:prstGeom>
          <a:ln w="25400">
            <a:solidFill>
              <a:schemeClr val="tx1">
                <a:lumMod val="50000"/>
                <a:lumOff val="50000"/>
              </a:schemeClr>
            </a:solidFill>
          </a:ln>
        </p:spPr>
      </p:pic>
      <p:pic>
        <p:nvPicPr>
          <p:cNvPr id="4" name="Picture 3"/>
          <p:cNvPicPr>
            <a:picLocks noChangeAspect="1"/>
          </p:cNvPicPr>
          <p:nvPr/>
        </p:nvPicPr>
        <p:blipFill rotWithShape="1">
          <a:blip r:embed="rId4"/>
          <a:srcRect r="7273"/>
          <a:stretch/>
        </p:blipFill>
        <p:spPr>
          <a:xfrm>
            <a:off x="539552" y="4060312"/>
            <a:ext cx="3672408" cy="1048735"/>
          </a:xfrm>
          <a:prstGeom prst="rect">
            <a:avLst/>
          </a:prstGeom>
          <a:ln w="25400">
            <a:solidFill>
              <a:schemeClr val="tx1">
                <a:lumMod val="50000"/>
                <a:lumOff val="50000"/>
              </a:schemeClr>
            </a:solidFill>
          </a:ln>
        </p:spPr>
      </p:pic>
      <p:pic>
        <p:nvPicPr>
          <p:cNvPr id="5" name="Picture 4"/>
          <p:cNvPicPr>
            <a:picLocks noChangeAspect="1"/>
          </p:cNvPicPr>
          <p:nvPr/>
        </p:nvPicPr>
        <p:blipFill>
          <a:blip r:embed="rId5"/>
          <a:stretch>
            <a:fillRect/>
          </a:stretch>
        </p:blipFill>
        <p:spPr>
          <a:xfrm>
            <a:off x="5292079" y="1283498"/>
            <a:ext cx="2932809" cy="1862061"/>
          </a:xfrm>
          <a:prstGeom prst="rect">
            <a:avLst/>
          </a:prstGeom>
          <a:ln w="25400">
            <a:solidFill>
              <a:schemeClr val="tx1">
                <a:lumMod val="50000"/>
                <a:lumOff val="50000"/>
              </a:schemeClr>
            </a:solidFill>
          </a:ln>
        </p:spPr>
      </p:pic>
      <p:pic>
        <p:nvPicPr>
          <p:cNvPr id="6" name="Picture 5"/>
          <p:cNvPicPr>
            <a:picLocks noChangeAspect="1"/>
          </p:cNvPicPr>
          <p:nvPr/>
        </p:nvPicPr>
        <p:blipFill>
          <a:blip r:embed="rId6"/>
          <a:stretch>
            <a:fillRect/>
          </a:stretch>
        </p:blipFill>
        <p:spPr>
          <a:xfrm>
            <a:off x="5309072" y="3226163"/>
            <a:ext cx="2915816" cy="1399174"/>
          </a:xfrm>
          <a:prstGeom prst="rect">
            <a:avLst/>
          </a:prstGeom>
          <a:ln w="25400">
            <a:solidFill>
              <a:schemeClr val="tx1">
                <a:lumMod val="50000"/>
                <a:lumOff val="50000"/>
              </a:schemeClr>
            </a:solidFill>
          </a:ln>
        </p:spPr>
      </p:pic>
      <p:pic>
        <p:nvPicPr>
          <p:cNvPr id="7" name="Picture 6"/>
          <p:cNvPicPr>
            <a:picLocks noChangeAspect="1"/>
          </p:cNvPicPr>
          <p:nvPr/>
        </p:nvPicPr>
        <p:blipFill>
          <a:blip r:embed="rId7"/>
          <a:stretch>
            <a:fillRect/>
          </a:stretch>
        </p:blipFill>
        <p:spPr>
          <a:xfrm>
            <a:off x="5309072" y="4725144"/>
            <a:ext cx="2958628" cy="1203826"/>
          </a:xfrm>
          <a:prstGeom prst="rect">
            <a:avLst/>
          </a:prstGeom>
          <a:ln w="25400">
            <a:solidFill>
              <a:schemeClr val="tx1">
                <a:lumMod val="50000"/>
                <a:lumOff val="50000"/>
              </a:schemeClr>
            </a:solidFill>
          </a:ln>
        </p:spPr>
      </p:pic>
      <p:sp>
        <p:nvSpPr>
          <p:cNvPr id="8" name="Hexagon 7"/>
          <p:cNvSpPr/>
          <p:nvPr/>
        </p:nvSpPr>
        <p:spPr bwMode="auto">
          <a:xfrm>
            <a:off x="725096" y="2269252"/>
            <a:ext cx="360040" cy="288032"/>
          </a:xfrm>
          <a:prstGeom prst="hexagon">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AU" sz="1800" b="1" i="1" u="none" strike="noStrike" cap="none" normalizeH="0" baseline="0" smtClean="0">
              <a:ln>
                <a:noFill/>
              </a:ln>
              <a:solidFill>
                <a:schemeClr val="tx1"/>
              </a:solidFill>
              <a:effectLst/>
              <a:latin typeface="Arial" charset="0"/>
            </a:endParaRPr>
          </a:p>
        </p:txBody>
      </p:sp>
      <p:sp>
        <p:nvSpPr>
          <p:cNvPr id="9" name="Hexagon 8"/>
          <p:cNvSpPr/>
          <p:nvPr/>
        </p:nvSpPr>
        <p:spPr bwMode="auto">
          <a:xfrm>
            <a:off x="1259632" y="4821015"/>
            <a:ext cx="360040" cy="288032"/>
          </a:xfrm>
          <a:prstGeom prst="hexagon">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AU" sz="1800" b="1" i="1" u="none" strike="noStrike" cap="none" normalizeH="0" baseline="0" smtClean="0">
              <a:ln>
                <a:noFill/>
              </a:ln>
              <a:solidFill>
                <a:schemeClr val="tx1"/>
              </a:solidFill>
              <a:effectLst/>
              <a:latin typeface="Arial" charset="0"/>
            </a:endParaRPr>
          </a:p>
        </p:txBody>
      </p:sp>
      <p:sp>
        <p:nvSpPr>
          <p:cNvPr id="10" name="Hexagon 9"/>
          <p:cNvSpPr/>
          <p:nvPr/>
        </p:nvSpPr>
        <p:spPr bwMode="auto">
          <a:xfrm>
            <a:off x="7092280" y="2417317"/>
            <a:ext cx="360040" cy="288032"/>
          </a:xfrm>
          <a:prstGeom prst="hexagon">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AU" sz="1800" b="1" i="1" u="none" strike="noStrike" cap="none" normalizeH="0" baseline="0" smtClean="0">
              <a:ln>
                <a:noFill/>
              </a:ln>
              <a:solidFill>
                <a:schemeClr val="tx1"/>
              </a:solidFill>
              <a:effectLst/>
              <a:latin typeface="Arial" charset="0"/>
            </a:endParaRPr>
          </a:p>
        </p:txBody>
      </p:sp>
      <p:sp>
        <p:nvSpPr>
          <p:cNvPr id="11" name="Hexagon 10"/>
          <p:cNvSpPr/>
          <p:nvPr/>
        </p:nvSpPr>
        <p:spPr bwMode="auto">
          <a:xfrm>
            <a:off x="5309072" y="4243193"/>
            <a:ext cx="360040" cy="288032"/>
          </a:xfrm>
          <a:prstGeom prst="hexagon">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AU" sz="1800" b="1" i="1"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553369857"/>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Cited by Industry entities</a:t>
            </a:r>
            <a:endParaRPr lang="en-AU" dirty="0"/>
          </a:p>
        </p:txBody>
      </p:sp>
      <p:pic>
        <p:nvPicPr>
          <p:cNvPr id="6" name="Picture 5"/>
          <p:cNvPicPr>
            <a:picLocks noChangeAspect="1"/>
          </p:cNvPicPr>
          <p:nvPr/>
        </p:nvPicPr>
        <p:blipFill>
          <a:blip r:embed="rId2"/>
          <a:stretch>
            <a:fillRect/>
          </a:stretch>
        </p:blipFill>
        <p:spPr>
          <a:xfrm>
            <a:off x="827584" y="1621940"/>
            <a:ext cx="4781550" cy="2362200"/>
          </a:xfrm>
          <a:prstGeom prst="rect">
            <a:avLst/>
          </a:prstGeom>
          <a:ln w="25400">
            <a:solidFill>
              <a:schemeClr val="tx1">
                <a:lumMod val="50000"/>
                <a:lumOff val="50000"/>
              </a:schemeClr>
            </a:solidFill>
          </a:ln>
        </p:spPr>
      </p:pic>
      <p:pic>
        <p:nvPicPr>
          <p:cNvPr id="7" name="Picture 6"/>
          <p:cNvPicPr>
            <a:picLocks noChangeAspect="1"/>
          </p:cNvPicPr>
          <p:nvPr/>
        </p:nvPicPr>
        <p:blipFill>
          <a:blip r:embed="rId3"/>
          <a:stretch>
            <a:fillRect/>
          </a:stretch>
        </p:blipFill>
        <p:spPr>
          <a:xfrm>
            <a:off x="807143" y="1700808"/>
            <a:ext cx="4801991" cy="256054"/>
          </a:xfrm>
          <a:prstGeom prst="rect">
            <a:avLst/>
          </a:prstGeom>
        </p:spPr>
      </p:pic>
      <p:pic>
        <p:nvPicPr>
          <p:cNvPr id="8" name="Picture 7"/>
          <p:cNvPicPr>
            <a:picLocks noChangeAspect="1"/>
          </p:cNvPicPr>
          <p:nvPr/>
        </p:nvPicPr>
        <p:blipFill>
          <a:blip r:embed="rId3"/>
          <a:stretch>
            <a:fillRect/>
          </a:stretch>
        </p:blipFill>
        <p:spPr>
          <a:xfrm>
            <a:off x="827584" y="3501008"/>
            <a:ext cx="4801991" cy="432048"/>
          </a:xfrm>
          <a:prstGeom prst="rect">
            <a:avLst/>
          </a:prstGeom>
        </p:spPr>
      </p:pic>
    </p:spTree>
    <p:extLst>
      <p:ext uri="{BB962C8B-B14F-4D97-AF65-F5344CB8AC3E}">
        <p14:creationId xmlns:p14="http://schemas.microsoft.com/office/powerpoint/2010/main" val="989239777"/>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116632"/>
            <a:ext cx="8229600" cy="1143000"/>
          </a:xfrm>
        </p:spPr>
        <p:txBody>
          <a:bodyPr/>
          <a:lstStyle/>
          <a:p>
            <a:r>
              <a:rPr lang="en-AU" dirty="0" smtClean="0"/>
              <a:t>Demonstrating multidisciplinarity</a:t>
            </a:r>
            <a:endParaRPr lang="en-AU" dirty="0"/>
          </a:p>
        </p:txBody>
      </p:sp>
      <p:pic>
        <p:nvPicPr>
          <p:cNvPr id="2" name="Picture 1"/>
          <p:cNvPicPr>
            <a:picLocks noChangeAspect="1"/>
          </p:cNvPicPr>
          <p:nvPr/>
        </p:nvPicPr>
        <p:blipFill>
          <a:blip r:embed="rId2"/>
          <a:stretch>
            <a:fillRect/>
          </a:stretch>
        </p:blipFill>
        <p:spPr>
          <a:xfrm>
            <a:off x="1403648" y="1700808"/>
            <a:ext cx="6037271" cy="3006513"/>
          </a:xfrm>
          <a:prstGeom prst="rect">
            <a:avLst/>
          </a:prstGeom>
        </p:spPr>
      </p:pic>
    </p:spTree>
    <p:extLst>
      <p:ext uri="{BB962C8B-B14F-4D97-AF65-F5344CB8AC3E}">
        <p14:creationId xmlns:p14="http://schemas.microsoft.com/office/powerpoint/2010/main" val="643576878"/>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4623272" cy="3528392"/>
          </a:xfrm>
          <a:prstGeom prst="rect">
            <a:avLst/>
          </a:prstGeom>
        </p:spPr>
      </p:pic>
      <p:pic>
        <p:nvPicPr>
          <p:cNvPr id="3" name="Picture 2"/>
          <p:cNvPicPr>
            <a:picLocks noChangeAspect="1"/>
          </p:cNvPicPr>
          <p:nvPr/>
        </p:nvPicPr>
        <p:blipFill>
          <a:blip r:embed="rId3"/>
          <a:stretch>
            <a:fillRect/>
          </a:stretch>
        </p:blipFill>
        <p:spPr>
          <a:xfrm>
            <a:off x="1907704" y="1880829"/>
            <a:ext cx="6407646" cy="2812979"/>
          </a:xfrm>
          <a:prstGeom prst="rect">
            <a:avLst/>
          </a:prstGeom>
          <a:ln w="25400">
            <a:solidFill>
              <a:schemeClr val="tx1">
                <a:lumMod val="50000"/>
                <a:lumOff val="50000"/>
              </a:schemeClr>
            </a:solidFill>
          </a:ln>
        </p:spPr>
      </p:pic>
      <p:pic>
        <p:nvPicPr>
          <p:cNvPr id="4" name="Picture 3"/>
          <p:cNvPicPr>
            <a:picLocks noChangeAspect="1"/>
          </p:cNvPicPr>
          <p:nvPr/>
        </p:nvPicPr>
        <p:blipFill>
          <a:blip r:embed="rId4"/>
          <a:stretch>
            <a:fillRect/>
          </a:stretch>
        </p:blipFill>
        <p:spPr>
          <a:xfrm>
            <a:off x="3707904" y="3029195"/>
            <a:ext cx="5253088" cy="3659346"/>
          </a:xfrm>
          <a:prstGeom prst="rect">
            <a:avLst/>
          </a:prstGeom>
          <a:ln w="25400">
            <a:solidFill>
              <a:schemeClr val="tx1">
                <a:lumMod val="50000"/>
                <a:lumOff val="50000"/>
              </a:schemeClr>
            </a:solidFill>
          </a:ln>
        </p:spPr>
      </p:pic>
    </p:spTree>
    <p:extLst>
      <p:ext uri="{BB962C8B-B14F-4D97-AF65-F5344CB8AC3E}">
        <p14:creationId xmlns:p14="http://schemas.microsoft.com/office/powerpoint/2010/main" val="236474193"/>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87513225"/>
              </p:ext>
            </p:extLst>
          </p:nvPr>
        </p:nvGraphicFramePr>
        <p:xfrm>
          <a:off x="1303178" y="563839"/>
          <a:ext cx="6955804" cy="5891806"/>
        </p:xfrm>
        <a:graphic>
          <a:graphicData uri="http://schemas.openxmlformats.org/drawingml/2006/table">
            <a:tbl>
              <a:tblPr firstRow="1" firstCol="1" bandRow="1">
                <a:tableStyleId>{5C22544A-7EE6-4342-B048-85BDC9FD1C3A}</a:tableStyleId>
              </a:tblPr>
              <a:tblGrid>
                <a:gridCol w="1811718">
                  <a:extLst>
                    <a:ext uri="{9D8B030D-6E8A-4147-A177-3AD203B41FA5}">
                      <a16:colId xmlns:a16="http://schemas.microsoft.com/office/drawing/2014/main" val="20000"/>
                    </a:ext>
                  </a:extLst>
                </a:gridCol>
                <a:gridCol w="5144086">
                  <a:extLst>
                    <a:ext uri="{9D8B030D-6E8A-4147-A177-3AD203B41FA5}">
                      <a16:colId xmlns:a16="http://schemas.microsoft.com/office/drawing/2014/main" val="20001"/>
                    </a:ext>
                  </a:extLst>
                </a:gridCol>
              </a:tblGrid>
              <a:tr h="407776">
                <a:tc>
                  <a:txBody>
                    <a:bodyPr/>
                    <a:lstStyle/>
                    <a:p>
                      <a:pPr algn="l">
                        <a:lnSpc>
                          <a:spcPct val="107000"/>
                        </a:lnSpc>
                        <a:spcAft>
                          <a:spcPts val="600"/>
                        </a:spcAft>
                      </a:pPr>
                      <a:r>
                        <a:rPr lang="en-AU" sz="1200" dirty="0">
                          <a:solidFill>
                            <a:srgbClr val="002060"/>
                          </a:solidFill>
                          <a:effectLst/>
                        </a:rPr>
                        <a:t>Publishing</a:t>
                      </a:r>
                      <a:endParaRPr lang="en-AU" sz="1200" dirty="0">
                        <a:solidFill>
                          <a:srgbClr val="002060"/>
                        </a:solidFill>
                        <a:effectLst/>
                        <a:latin typeface="Calibri"/>
                        <a:ea typeface="Calibri"/>
                        <a:cs typeface="Arial"/>
                      </a:endParaRPr>
                    </a:p>
                  </a:txBody>
                  <a:tcPr marL="54122" marR="54122" marT="0" marB="0"/>
                </a:tc>
                <a:tc>
                  <a:txBody>
                    <a:bodyPr/>
                    <a:lstStyle/>
                    <a:p>
                      <a:pPr algn="l">
                        <a:lnSpc>
                          <a:spcPct val="107000"/>
                        </a:lnSpc>
                        <a:spcAft>
                          <a:spcPts val="600"/>
                        </a:spcAft>
                      </a:pPr>
                      <a:r>
                        <a:rPr lang="en-AU" sz="1200" b="1" kern="1200" dirty="0">
                          <a:solidFill>
                            <a:srgbClr val="002060"/>
                          </a:solidFill>
                          <a:effectLst/>
                          <a:latin typeface="+mn-lt"/>
                          <a:ea typeface="+mn-ea"/>
                          <a:cs typeface="+mn-cs"/>
                        </a:rPr>
                        <a:t>Most traditional and widespread mode of transmission of knowledge; mostly limited to published papers</a:t>
                      </a:r>
                    </a:p>
                  </a:txBody>
                  <a:tcPr marL="54122" marR="54122" marT="0" marB="0"/>
                </a:tc>
                <a:extLst>
                  <a:ext uri="{0D108BD9-81ED-4DB2-BD59-A6C34878D82A}">
                    <a16:rowId xmlns:a16="http://schemas.microsoft.com/office/drawing/2014/main" val="10000"/>
                  </a:ext>
                </a:extLst>
              </a:tr>
              <a:tr h="529461">
                <a:tc>
                  <a:txBody>
                    <a:bodyPr/>
                    <a:lstStyle/>
                    <a:p>
                      <a:pPr algn="l">
                        <a:lnSpc>
                          <a:spcPct val="107000"/>
                        </a:lnSpc>
                        <a:spcAft>
                          <a:spcPts val="600"/>
                        </a:spcAft>
                      </a:pPr>
                      <a:r>
                        <a:rPr lang="en-AU" sz="1200" dirty="0">
                          <a:solidFill>
                            <a:srgbClr val="002060"/>
                          </a:solidFill>
                          <a:effectLst/>
                        </a:rPr>
                        <a:t>Conferencing, networking</a:t>
                      </a:r>
                      <a:endParaRPr lang="en-AU" sz="1200" dirty="0">
                        <a:solidFill>
                          <a:srgbClr val="002060"/>
                        </a:solidFill>
                        <a:effectLst/>
                        <a:latin typeface="Calibri"/>
                        <a:ea typeface="Calibri"/>
                        <a:cs typeface="Arial"/>
                      </a:endParaRPr>
                    </a:p>
                  </a:txBody>
                  <a:tcPr marL="54122" marR="54122" marT="0" marB="0"/>
                </a:tc>
                <a:tc>
                  <a:txBody>
                    <a:bodyPr/>
                    <a:lstStyle/>
                    <a:p>
                      <a:pPr algn="l">
                        <a:lnSpc>
                          <a:spcPct val="107000"/>
                        </a:lnSpc>
                        <a:spcAft>
                          <a:spcPts val="600"/>
                        </a:spcAft>
                      </a:pPr>
                      <a:r>
                        <a:rPr lang="en-AU" sz="1100" dirty="0">
                          <a:effectLst/>
                        </a:rPr>
                        <a:t>Professional conferences, informal relations, casual contact and conversations are among the channels ranked as most important by industry; important across sectors</a:t>
                      </a:r>
                      <a:endParaRPr lang="en-AU" sz="1100" dirty="0">
                        <a:effectLst/>
                        <a:latin typeface="Calibri"/>
                        <a:ea typeface="Calibri"/>
                        <a:cs typeface="Arial"/>
                      </a:endParaRPr>
                    </a:p>
                  </a:txBody>
                  <a:tcPr marL="54122" marR="54122" marT="0" marB="0"/>
                </a:tc>
                <a:extLst>
                  <a:ext uri="{0D108BD9-81ED-4DB2-BD59-A6C34878D82A}">
                    <a16:rowId xmlns:a16="http://schemas.microsoft.com/office/drawing/2014/main" val="10001"/>
                  </a:ext>
                </a:extLst>
              </a:tr>
              <a:tr h="1012257">
                <a:tc>
                  <a:txBody>
                    <a:bodyPr/>
                    <a:lstStyle/>
                    <a:p>
                      <a:pPr algn="l">
                        <a:lnSpc>
                          <a:spcPct val="107000"/>
                        </a:lnSpc>
                        <a:spcAft>
                          <a:spcPts val="600"/>
                        </a:spcAft>
                      </a:pPr>
                      <a:r>
                        <a:rPr lang="en-AU" sz="1200">
                          <a:solidFill>
                            <a:srgbClr val="002060"/>
                          </a:solidFill>
                          <a:effectLst/>
                        </a:rPr>
                        <a:t>Collaborative research and research partnerships</a:t>
                      </a:r>
                      <a:endParaRPr lang="en-AU" sz="1200">
                        <a:solidFill>
                          <a:srgbClr val="002060"/>
                        </a:solidFill>
                        <a:effectLst/>
                        <a:latin typeface="Calibri"/>
                        <a:ea typeface="Calibri"/>
                        <a:cs typeface="Arial"/>
                      </a:endParaRPr>
                    </a:p>
                  </a:txBody>
                  <a:tcPr marL="54122" marR="54122" marT="0" marB="0"/>
                </a:tc>
                <a:tc>
                  <a:txBody>
                    <a:bodyPr/>
                    <a:lstStyle/>
                    <a:p>
                      <a:pPr algn="l">
                        <a:lnSpc>
                          <a:spcPct val="107000"/>
                        </a:lnSpc>
                        <a:spcAft>
                          <a:spcPts val="600"/>
                        </a:spcAft>
                      </a:pPr>
                      <a:r>
                        <a:rPr lang="en-AU" sz="1100" dirty="0">
                          <a:effectLst/>
                        </a:rPr>
                        <a:t>Situations where scientists and private companies jointly commit resources and research efforts to  projects; research carried out jointly and may be co- funded (in relation to contract research); great variations (individual or institutional level); these range from small-scale projects to strategic partnerships with multiple members and stakeholders (i.e. public-private partnerships [P/PPs])</a:t>
                      </a:r>
                      <a:endParaRPr lang="en-AU" sz="1100" dirty="0">
                        <a:effectLst/>
                        <a:latin typeface="Calibri"/>
                        <a:ea typeface="Calibri"/>
                        <a:cs typeface="Arial"/>
                      </a:endParaRPr>
                    </a:p>
                  </a:txBody>
                  <a:tcPr marL="54122" marR="54122" marT="0" marB="0"/>
                </a:tc>
                <a:extLst>
                  <a:ext uri="{0D108BD9-81ED-4DB2-BD59-A6C34878D82A}">
                    <a16:rowId xmlns:a16="http://schemas.microsoft.com/office/drawing/2014/main" val="10002"/>
                  </a:ext>
                </a:extLst>
              </a:tr>
              <a:tr h="671994">
                <a:tc>
                  <a:txBody>
                    <a:bodyPr/>
                    <a:lstStyle/>
                    <a:p>
                      <a:pPr algn="l">
                        <a:lnSpc>
                          <a:spcPct val="107000"/>
                        </a:lnSpc>
                        <a:spcAft>
                          <a:spcPts val="600"/>
                        </a:spcAft>
                      </a:pPr>
                      <a:r>
                        <a:rPr lang="en-AU" sz="1200">
                          <a:solidFill>
                            <a:srgbClr val="002060"/>
                          </a:solidFill>
                          <a:effectLst/>
                        </a:rPr>
                        <a:t>Contract research</a:t>
                      </a:r>
                      <a:endParaRPr lang="en-AU" sz="1200">
                        <a:solidFill>
                          <a:srgbClr val="002060"/>
                        </a:solidFill>
                        <a:effectLst/>
                        <a:latin typeface="Calibri"/>
                        <a:ea typeface="Calibri"/>
                        <a:cs typeface="Arial"/>
                      </a:endParaRPr>
                    </a:p>
                  </a:txBody>
                  <a:tcPr marL="54122" marR="54122" marT="0" marB="0"/>
                </a:tc>
                <a:tc>
                  <a:txBody>
                    <a:bodyPr/>
                    <a:lstStyle/>
                    <a:p>
                      <a:pPr algn="l">
                        <a:lnSpc>
                          <a:spcPct val="107000"/>
                        </a:lnSpc>
                        <a:spcAft>
                          <a:spcPts val="600"/>
                        </a:spcAft>
                      </a:pPr>
                      <a:r>
                        <a:rPr lang="en-AU" sz="1100" dirty="0">
                          <a:effectLst/>
                        </a:rPr>
                        <a:t>Commissioned by a private firm to pursue a solution to a problem of interest; distinct from most types of consulting; involves creating new knowledge per the specifications or goals of client; usually more applied than collaborative research</a:t>
                      </a:r>
                      <a:endParaRPr lang="en-AU" sz="1100" dirty="0">
                        <a:effectLst/>
                        <a:latin typeface="Calibri"/>
                        <a:ea typeface="Calibri"/>
                        <a:cs typeface="Arial"/>
                      </a:endParaRPr>
                    </a:p>
                  </a:txBody>
                  <a:tcPr marL="54122" marR="54122" marT="0" marB="0"/>
                </a:tc>
                <a:extLst>
                  <a:ext uri="{0D108BD9-81ED-4DB2-BD59-A6C34878D82A}">
                    <a16:rowId xmlns:a16="http://schemas.microsoft.com/office/drawing/2014/main" val="10003"/>
                  </a:ext>
                </a:extLst>
              </a:tr>
              <a:tr h="888449">
                <a:tc>
                  <a:txBody>
                    <a:bodyPr/>
                    <a:lstStyle/>
                    <a:p>
                      <a:pPr algn="l">
                        <a:lnSpc>
                          <a:spcPct val="107000"/>
                        </a:lnSpc>
                        <a:spcAft>
                          <a:spcPts val="600"/>
                        </a:spcAft>
                      </a:pPr>
                      <a:r>
                        <a:rPr lang="en-AU" sz="1200">
                          <a:solidFill>
                            <a:srgbClr val="002060"/>
                          </a:solidFill>
                          <a:effectLst/>
                        </a:rPr>
                        <a:t>Academic consulting</a:t>
                      </a:r>
                      <a:endParaRPr lang="en-AU" sz="1200">
                        <a:solidFill>
                          <a:srgbClr val="002060"/>
                        </a:solidFill>
                        <a:effectLst/>
                        <a:latin typeface="Calibri"/>
                        <a:ea typeface="Calibri"/>
                        <a:cs typeface="Arial"/>
                      </a:endParaRPr>
                    </a:p>
                  </a:txBody>
                  <a:tcPr marL="54122" marR="54122" marT="0" marB="0"/>
                </a:tc>
                <a:tc>
                  <a:txBody>
                    <a:bodyPr/>
                    <a:lstStyle/>
                    <a:p>
                      <a:pPr algn="l">
                        <a:lnSpc>
                          <a:spcPct val="107000"/>
                        </a:lnSpc>
                        <a:spcAft>
                          <a:spcPts val="600"/>
                        </a:spcAft>
                      </a:pPr>
                      <a:r>
                        <a:rPr lang="en-AU" sz="1100" dirty="0">
                          <a:effectLst/>
                        </a:rPr>
                        <a:t>Research or advisory services provided by consulting researchers to industry clients; most widespread activities - yet least institutionalised-in which industry and academics engage; three different types: research-, opportunity - and commercialisation-driven consulting; important to industry, which usually does not compromise university missions</a:t>
                      </a:r>
                      <a:endParaRPr lang="en-AU" sz="1100" dirty="0">
                        <a:effectLst/>
                        <a:latin typeface="Calibri"/>
                        <a:ea typeface="Calibri"/>
                        <a:cs typeface="Arial"/>
                      </a:endParaRPr>
                    </a:p>
                  </a:txBody>
                  <a:tcPr marL="54122" marR="54122" marT="0" marB="0"/>
                </a:tc>
                <a:extLst>
                  <a:ext uri="{0D108BD9-81ED-4DB2-BD59-A6C34878D82A}">
                    <a16:rowId xmlns:a16="http://schemas.microsoft.com/office/drawing/2014/main" val="10004"/>
                  </a:ext>
                </a:extLst>
              </a:tr>
              <a:tr h="529461">
                <a:tc>
                  <a:txBody>
                    <a:bodyPr/>
                    <a:lstStyle/>
                    <a:p>
                      <a:pPr algn="l">
                        <a:lnSpc>
                          <a:spcPct val="107000"/>
                        </a:lnSpc>
                        <a:spcAft>
                          <a:spcPts val="600"/>
                        </a:spcAft>
                      </a:pPr>
                      <a:r>
                        <a:rPr lang="en-AU" sz="1200">
                          <a:solidFill>
                            <a:srgbClr val="002060"/>
                          </a:solidFill>
                          <a:effectLst/>
                        </a:rPr>
                        <a:t>Industry hiring, student placement</a:t>
                      </a:r>
                      <a:endParaRPr lang="en-AU" sz="1200">
                        <a:solidFill>
                          <a:srgbClr val="002060"/>
                        </a:solidFill>
                        <a:effectLst/>
                        <a:latin typeface="Calibri"/>
                        <a:ea typeface="Calibri"/>
                        <a:cs typeface="Arial"/>
                      </a:endParaRPr>
                    </a:p>
                  </a:txBody>
                  <a:tcPr marL="54122" marR="54122" marT="0" marB="0"/>
                </a:tc>
                <a:tc>
                  <a:txBody>
                    <a:bodyPr/>
                    <a:lstStyle/>
                    <a:p>
                      <a:pPr algn="l">
                        <a:lnSpc>
                          <a:spcPct val="107000"/>
                        </a:lnSpc>
                        <a:spcAft>
                          <a:spcPts val="600"/>
                        </a:spcAft>
                        <a:tabLst>
                          <a:tab pos="1104900" algn="l"/>
                        </a:tabLst>
                      </a:pPr>
                      <a:r>
                        <a:rPr lang="en-AU" sz="1100">
                          <a:effectLst/>
                        </a:rPr>
                        <a:t>Major motivations for firms to engage in industry-science linkages with main benefit for universities; occurs through (e.g.) joint supervision of theses, internships, or collaborative research</a:t>
                      </a:r>
                      <a:endParaRPr lang="en-AU" sz="1100">
                        <a:effectLst/>
                        <a:latin typeface="Calibri"/>
                        <a:ea typeface="Calibri"/>
                        <a:cs typeface="Arial"/>
                      </a:endParaRPr>
                    </a:p>
                  </a:txBody>
                  <a:tcPr marL="54122" marR="54122" marT="0" marB="0"/>
                </a:tc>
                <a:extLst>
                  <a:ext uri="{0D108BD9-81ED-4DB2-BD59-A6C34878D82A}">
                    <a16:rowId xmlns:a16="http://schemas.microsoft.com/office/drawing/2014/main" val="10005"/>
                  </a:ext>
                </a:extLst>
              </a:tr>
              <a:tr h="529461">
                <a:tc>
                  <a:txBody>
                    <a:bodyPr/>
                    <a:lstStyle/>
                    <a:p>
                      <a:pPr algn="l">
                        <a:lnSpc>
                          <a:spcPct val="107000"/>
                        </a:lnSpc>
                        <a:spcAft>
                          <a:spcPts val="600"/>
                        </a:spcAft>
                      </a:pPr>
                      <a:r>
                        <a:rPr lang="en-AU" sz="1200">
                          <a:solidFill>
                            <a:srgbClr val="002060"/>
                          </a:solidFill>
                          <a:effectLst/>
                        </a:rPr>
                        <a:t>Patenting and Licensing</a:t>
                      </a:r>
                      <a:endParaRPr lang="en-AU" sz="1200">
                        <a:solidFill>
                          <a:srgbClr val="002060"/>
                        </a:solidFill>
                        <a:effectLst/>
                        <a:latin typeface="Calibri"/>
                        <a:ea typeface="Calibri"/>
                        <a:cs typeface="Arial"/>
                      </a:endParaRPr>
                    </a:p>
                  </a:txBody>
                  <a:tcPr marL="54122" marR="54122" marT="0" marB="0"/>
                </a:tc>
                <a:tc>
                  <a:txBody>
                    <a:bodyPr/>
                    <a:lstStyle/>
                    <a:p>
                      <a:pPr algn="l">
                        <a:lnSpc>
                          <a:spcPct val="107000"/>
                        </a:lnSpc>
                        <a:spcAft>
                          <a:spcPts val="600"/>
                        </a:spcAft>
                      </a:pPr>
                      <a:r>
                        <a:rPr lang="en-AU" sz="1100">
                          <a:effectLst/>
                        </a:rPr>
                        <a:t>Ranked among the least important channels by both industry and researchers; substantial attention both in academic literature and among policy makers; little transfer of tacit knowledge</a:t>
                      </a:r>
                      <a:endParaRPr lang="en-AU" sz="1100">
                        <a:effectLst/>
                        <a:latin typeface="Calibri"/>
                        <a:ea typeface="Calibri"/>
                        <a:cs typeface="Arial"/>
                      </a:endParaRPr>
                    </a:p>
                  </a:txBody>
                  <a:tcPr marL="54122" marR="54122" marT="0" marB="0"/>
                </a:tc>
                <a:extLst>
                  <a:ext uri="{0D108BD9-81ED-4DB2-BD59-A6C34878D82A}">
                    <a16:rowId xmlns:a16="http://schemas.microsoft.com/office/drawing/2014/main" val="10006"/>
                  </a:ext>
                </a:extLst>
              </a:tr>
              <a:tr h="381799">
                <a:tc>
                  <a:txBody>
                    <a:bodyPr/>
                    <a:lstStyle/>
                    <a:p>
                      <a:pPr algn="l">
                        <a:lnSpc>
                          <a:spcPct val="107000"/>
                        </a:lnSpc>
                        <a:spcAft>
                          <a:spcPts val="600"/>
                        </a:spcAft>
                      </a:pPr>
                      <a:r>
                        <a:rPr lang="en-AU" sz="1200">
                          <a:solidFill>
                            <a:srgbClr val="002060"/>
                          </a:solidFill>
                          <a:effectLst/>
                        </a:rPr>
                        <a:t>Public research spin-offs</a:t>
                      </a:r>
                      <a:endParaRPr lang="en-AU" sz="1200">
                        <a:solidFill>
                          <a:srgbClr val="002060"/>
                        </a:solidFill>
                        <a:effectLst/>
                        <a:latin typeface="Calibri"/>
                        <a:ea typeface="Calibri"/>
                        <a:cs typeface="Arial"/>
                      </a:endParaRPr>
                    </a:p>
                  </a:txBody>
                  <a:tcPr marL="54122" marR="54122" marT="0" marB="0"/>
                </a:tc>
                <a:tc>
                  <a:txBody>
                    <a:bodyPr/>
                    <a:lstStyle/>
                    <a:p>
                      <a:pPr algn="l">
                        <a:lnSpc>
                          <a:spcPct val="107000"/>
                        </a:lnSpc>
                        <a:spcAft>
                          <a:spcPts val="600"/>
                        </a:spcAft>
                        <a:tabLst>
                          <a:tab pos="1104900" algn="l"/>
                        </a:tabLst>
                      </a:pPr>
                      <a:r>
                        <a:rPr lang="en-AU" sz="1100">
                          <a:effectLst/>
                        </a:rPr>
                        <a:t>Received substantial attention, although a rare form of spin-offs "entrepreneurship" compared to alumni and student start-ups</a:t>
                      </a:r>
                      <a:endParaRPr lang="en-AU" sz="1100">
                        <a:effectLst/>
                        <a:latin typeface="Calibri"/>
                        <a:ea typeface="Calibri"/>
                        <a:cs typeface="Arial"/>
                      </a:endParaRPr>
                    </a:p>
                  </a:txBody>
                  <a:tcPr marL="54122" marR="54122" marT="0" marB="0"/>
                </a:tc>
                <a:extLst>
                  <a:ext uri="{0D108BD9-81ED-4DB2-BD59-A6C34878D82A}">
                    <a16:rowId xmlns:a16="http://schemas.microsoft.com/office/drawing/2014/main" val="10007"/>
                  </a:ext>
                </a:extLst>
              </a:tr>
              <a:tr h="529461">
                <a:tc>
                  <a:txBody>
                    <a:bodyPr/>
                    <a:lstStyle/>
                    <a:p>
                      <a:pPr algn="l">
                        <a:lnSpc>
                          <a:spcPct val="107000"/>
                        </a:lnSpc>
                        <a:spcAft>
                          <a:spcPts val="0"/>
                        </a:spcAft>
                      </a:pPr>
                      <a:r>
                        <a:rPr lang="en-AU" sz="1200">
                          <a:solidFill>
                            <a:srgbClr val="002060"/>
                          </a:solidFill>
                          <a:effectLst/>
                        </a:rPr>
                        <a:t>Personnel exchanges/</a:t>
                      </a:r>
                    </a:p>
                    <a:p>
                      <a:pPr algn="l">
                        <a:lnSpc>
                          <a:spcPct val="107000"/>
                        </a:lnSpc>
                        <a:spcAft>
                          <a:spcPts val="600"/>
                        </a:spcAft>
                      </a:pPr>
                      <a:r>
                        <a:rPr lang="en-AU" sz="1200">
                          <a:solidFill>
                            <a:srgbClr val="002060"/>
                          </a:solidFill>
                          <a:effectLst/>
                        </a:rPr>
                        <a:t>intersectoral mobility</a:t>
                      </a:r>
                      <a:endParaRPr lang="en-AU" sz="1200">
                        <a:solidFill>
                          <a:srgbClr val="002060"/>
                        </a:solidFill>
                        <a:effectLst/>
                        <a:latin typeface="Calibri"/>
                        <a:ea typeface="Calibri"/>
                        <a:cs typeface="Arial"/>
                      </a:endParaRPr>
                    </a:p>
                  </a:txBody>
                  <a:tcPr marL="54122" marR="54122" marT="0" marB="0"/>
                </a:tc>
                <a:tc>
                  <a:txBody>
                    <a:bodyPr/>
                    <a:lstStyle/>
                    <a:p>
                      <a:pPr algn="l">
                        <a:lnSpc>
                          <a:spcPct val="107000"/>
                        </a:lnSpc>
                        <a:spcAft>
                          <a:spcPts val="600"/>
                        </a:spcAft>
                      </a:pPr>
                      <a:r>
                        <a:rPr lang="en-AU" sz="1100" dirty="0">
                          <a:effectLst/>
                        </a:rPr>
                        <a:t>May take many forms; usually university or industry researchers spending time in the alternate settings; most important form of "personnel mobility" is employment by industry</a:t>
                      </a:r>
                      <a:endParaRPr lang="en-AU" sz="1100" dirty="0">
                        <a:effectLst/>
                        <a:latin typeface="Calibri"/>
                        <a:ea typeface="Calibri"/>
                        <a:cs typeface="Arial"/>
                      </a:endParaRPr>
                    </a:p>
                  </a:txBody>
                  <a:tcPr marL="54122" marR="54122" marT="0" marB="0"/>
                </a:tc>
                <a:extLst>
                  <a:ext uri="{0D108BD9-81ED-4DB2-BD59-A6C34878D82A}">
                    <a16:rowId xmlns:a16="http://schemas.microsoft.com/office/drawing/2014/main" val="10008"/>
                  </a:ext>
                </a:extLst>
              </a:tr>
              <a:tr h="349966">
                <a:tc>
                  <a:txBody>
                    <a:bodyPr/>
                    <a:lstStyle/>
                    <a:p>
                      <a:pPr algn="l">
                        <a:lnSpc>
                          <a:spcPct val="107000"/>
                        </a:lnSpc>
                        <a:spcAft>
                          <a:spcPts val="600"/>
                        </a:spcAft>
                      </a:pPr>
                      <a:r>
                        <a:rPr lang="en-AU" sz="1200" dirty="0">
                          <a:solidFill>
                            <a:srgbClr val="002060"/>
                          </a:solidFill>
                          <a:effectLst/>
                        </a:rPr>
                        <a:t>Standards (Box 1.1)</a:t>
                      </a:r>
                      <a:endParaRPr lang="en-AU" sz="1200" dirty="0">
                        <a:solidFill>
                          <a:srgbClr val="002060"/>
                        </a:solidFill>
                        <a:effectLst/>
                        <a:latin typeface="Calibri"/>
                        <a:ea typeface="Calibri"/>
                        <a:cs typeface="Arial"/>
                      </a:endParaRPr>
                    </a:p>
                  </a:txBody>
                  <a:tcPr marL="54122" marR="54122" marT="0" marB="0"/>
                </a:tc>
                <a:tc>
                  <a:txBody>
                    <a:bodyPr/>
                    <a:lstStyle/>
                    <a:p>
                      <a:pPr algn="l">
                        <a:lnSpc>
                          <a:spcPct val="107000"/>
                        </a:lnSpc>
                        <a:spcAft>
                          <a:spcPts val="600"/>
                        </a:spcAft>
                      </a:pPr>
                      <a:r>
                        <a:rPr lang="en-AU" sz="1100" dirty="0">
                          <a:effectLst/>
                        </a:rPr>
                        <a:t>Documents based on various degrees of consensus; at least as important as patents as a knowledge transfer channel</a:t>
                      </a:r>
                      <a:endParaRPr lang="en-AU" sz="1100" dirty="0">
                        <a:effectLst/>
                        <a:latin typeface="Calibri"/>
                        <a:ea typeface="Calibri"/>
                        <a:cs typeface="Arial"/>
                      </a:endParaRPr>
                    </a:p>
                  </a:txBody>
                  <a:tcPr marL="54122" marR="54122" marT="0" marB="0"/>
                </a:tc>
                <a:extLst>
                  <a:ext uri="{0D108BD9-81ED-4DB2-BD59-A6C34878D82A}">
                    <a16:rowId xmlns:a16="http://schemas.microsoft.com/office/drawing/2014/main" val="10009"/>
                  </a:ext>
                </a:extLst>
              </a:tr>
            </a:tbl>
          </a:graphicData>
        </a:graphic>
      </p:graphicFrame>
      <p:sp>
        <p:nvSpPr>
          <p:cNvPr id="3" name="Rectangle 2"/>
          <p:cNvSpPr/>
          <p:nvPr/>
        </p:nvSpPr>
        <p:spPr>
          <a:xfrm>
            <a:off x="683568" y="8477"/>
            <a:ext cx="9108504" cy="461665"/>
          </a:xfrm>
          <a:prstGeom prst="rect">
            <a:avLst/>
          </a:prstGeom>
        </p:spPr>
        <p:txBody>
          <a:bodyPr wrap="square">
            <a:spAutoFit/>
          </a:bodyPr>
          <a:lstStyle/>
          <a:p>
            <a:pPr algn="l"/>
            <a:r>
              <a:rPr lang="en-US" sz="2400" i="0" dirty="0">
                <a:solidFill>
                  <a:srgbClr val="103566"/>
                </a:solidFill>
              </a:rPr>
              <a:t>Knowledge transfer and </a:t>
            </a:r>
            <a:r>
              <a:rPr lang="en-US" sz="2400" i="0" dirty="0" smtClean="0">
                <a:solidFill>
                  <a:srgbClr val="103566"/>
                </a:solidFill>
              </a:rPr>
              <a:t>commercialization: </a:t>
            </a:r>
            <a:r>
              <a:rPr lang="en-US" sz="2400" dirty="0" smtClean="0">
                <a:solidFill>
                  <a:srgbClr val="103566"/>
                </a:solidFill>
              </a:rPr>
              <a:t>Channels</a:t>
            </a:r>
            <a:endParaRPr lang="en-US" sz="2400" dirty="0">
              <a:solidFill>
                <a:srgbClr val="103566"/>
              </a:solidFill>
            </a:endParaRPr>
          </a:p>
        </p:txBody>
      </p:sp>
      <p:sp>
        <p:nvSpPr>
          <p:cNvPr id="4" name="Rectangle 3"/>
          <p:cNvSpPr/>
          <p:nvPr/>
        </p:nvSpPr>
        <p:spPr>
          <a:xfrm>
            <a:off x="396108" y="6428075"/>
            <a:ext cx="8769944" cy="369332"/>
          </a:xfrm>
          <a:prstGeom prst="rect">
            <a:avLst/>
          </a:prstGeom>
        </p:spPr>
        <p:txBody>
          <a:bodyPr wrap="square">
            <a:spAutoFit/>
          </a:bodyPr>
          <a:lstStyle/>
          <a:p>
            <a:pPr algn="l"/>
            <a:r>
              <a:rPr lang="en-US" sz="900" b="0" i="0" dirty="0" smtClean="0"/>
              <a:t>Source</a:t>
            </a:r>
            <a:r>
              <a:rPr lang="en-US" sz="900" b="0" i="0" dirty="0"/>
              <a:t>: </a:t>
            </a:r>
            <a:r>
              <a:rPr lang="en-US" sz="900" b="0" i="0" dirty="0" smtClean="0"/>
              <a:t>OECD</a:t>
            </a:r>
            <a:r>
              <a:rPr lang="en-US" sz="900" b="0" i="0" dirty="0"/>
              <a:t>, 2013, </a:t>
            </a:r>
            <a:r>
              <a:rPr lang="en-US" sz="900" b="0" i="0" dirty="0" err="1"/>
              <a:t>Commercialising</a:t>
            </a:r>
            <a:r>
              <a:rPr lang="en-US" sz="900" b="0" i="0" dirty="0"/>
              <a:t> Public </a:t>
            </a:r>
            <a:r>
              <a:rPr lang="en-US" sz="900" b="0" i="0" dirty="0" smtClean="0"/>
              <a:t>Research: </a:t>
            </a:r>
            <a:r>
              <a:rPr lang="en-US" sz="900" b="0" i="0" dirty="0"/>
              <a:t>New Trends and </a:t>
            </a:r>
            <a:r>
              <a:rPr lang="en-US" sz="900" b="0" i="0" dirty="0" smtClean="0"/>
              <a:t>Strategies,</a:t>
            </a:r>
            <a:r>
              <a:rPr lang="en-US" sz="900" b="0" i="0" dirty="0"/>
              <a:t> </a:t>
            </a:r>
            <a:r>
              <a:rPr lang="en-US" sz="900" b="0" i="0" dirty="0" smtClean="0"/>
              <a:t>“</a:t>
            </a:r>
            <a:r>
              <a:rPr lang="en-US" sz="900" b="0" i="0" dirty="0"/>
              <a:t>Table 1.1. Summary of </a:t>
            </a:r>
            <a:r>
              <a:rPr lang="en-US" sz="900" b="0" i="0" dirty="0" smtClean="0"/>
              <a:t> selected knowledge </a:t>
            </a:r>
            <a:r>
              <a:rPr lang="en-US" sz="900" b="0" i="0" dirty="0"/>
              <a:t>transfer and </a:t>
            </a:r>
            <a:r>
              <a:rPr lang="en-US" sz="900" b="0" i="0" dirty="0" err="1"/>
              <a:t>commercialisation</a:t>
            </a:r>
            <a:r>
              <a:rPr lang="en-US" sz="900" b="0" i="0" dirty="0"/>
              <a:t> channels</a:t>
            </a:r>
            <a:r>
              <a:rPr lang="en-US" sz="900" b="0" i="0" dirty="0" smtClean="0"/>
              <a:t>”, p. 20</a:t>
            </a:r>
            <a:endParaRPr lang="en-US" sz="900" b="0" i="0" dirty="0"/>
          </a:p>
        </p:txBody>
      </p:sp>
    </p:spTree>
    <p:extLst>
      <p:ext uri="{BB962C8B-B14F-4D97-AF65-F5344CB8AC3E}">
        <p14:creationId xmlns:p14="http://schemas.microsoft.com/office/powerpoint/2010/main" val="940462255"/>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116632"/>
            <a:ext cx="8229600" cy="706090"/>
          </a:xfrm>
        </p:spPr>
        <p:txBody>
          <a:bodyPr/>
          <a:lstStyle/>
          <a:p>
            <a:pPr lvl="2" algn="l"/>
            <a:r>
              <a:rPr lang="en-AU" sz="3000" dirty="0"/>
              <a:t>Identifying engagement </a:t>
            </a:r>
            <a:r>
              <a:rPr lang="en-AU" sz="3000" dirty="0" smtClean="0"/>
              <a:t>indicators: </a:t>
            </a:r>
            <a:r>
              <a:rPr lang="en-AU" sz="3000" i="1" dirty="0" smtClean="0"/>
              <a:t>Channels &amp; </a:t>
            </a:r>
            <a:r>
              <a:rPr lang="en-AU" sz="2800" i="1" dirty="0" smtClean="0"/>
              <a:t>Metrics</a:t>
            </a:r>
            <a:endParaRPr lang="en-AU" i="1" dirty="0"/>
          </a:p>
        </p:txBody>
      </p:sp>
      <p:sp>
        <p:nvSpPr>
          <p:cNvPr id="3" name="Content Placeholder 2"/>
          <p:cNvSpPr>
            <a:spLocks noGrp="1"/>
          </p:cNvSpPr>
          <p:nvPr>
            <p:ph idx="1"/>
          </p:nvPr>
        </p:nvSpPr>
        <p:spPr>
          <a:xfrm>
            <a:off x="323528" y="1977344"/>
            <a:ext cx="3958074" cy="3815116"/>
          </a:xfrm>
        </p:spPr>
        <p:txBody>
          <a:bodyPr/>
          <a:lstStyle/>
          <a:p>
            <a:pPr marL="179388" lvl="0" indent="-179388">
              <a:spcBef>
                <a:spcPts val="150"/>
              </a:spcBef>
              <a:tabLst>
                <a:tab pos="179388" algn="l"/>
              </a:tabLst>
            </a:pPr>
            <a:r>
              <a:rPr lang="en-AU" sz="1200" dirty="0" smtClean="0"/>
              <a:t>Repeat </a:t>
            </a:r>
            <a:r>
              <a:rPr lang="en-AU" sz="1200" dirty="0"/>
              <a:t>business with </a:t>
            </a:r>
            <a:r>
              <a:rPr lang="en-AU" sz="1200" dirty="0" smtClean="0"/>
              <a:t>end-user </a:t>
            </a:r>
            <a:endParaRPr lang="en-AU" sz="1200" dirty="0"/>
          </a:p>
          <a:p>
            <a:pPr marL="179388" lvl="0" indent="-179388">
              <a:spcBef>
                <a:spcPts val="150"/>
              </a:spcBef>
              <a:tabLst>
                <a:tab pos="179388" algn="l"/>
              </a:tabLst>
            </a:pPr>
            <a:r>
              <a:rPr lang="en-AU" sz="1200" dirty="0"/>
              <a:t>Number of contracts, time period and dollar value</a:t>
            </a:r>
          </a:p>
          <a:p>
            <a:pPr marL="179388" lvl="0" indent="-179388">
              <a:spcBef>
                <a:spcPts val="150"/>
              </a:spcBef>
              <a:tabLst>
                <a:tab pos="179388" algn="l"/>
              </a:tabLst>
            </a:pPr>
            <a:r>
              <a:rPr lang="en-AU" sz="1200" dirty="0"/>
              <a:t>Internships involving students and/or researchers</a:t>
            </a:r>
          </a:p>
          <a:p>
            <a:pPr marL="179388" lvl="0" indent="-179388">
              <a:spcBef>
                <a:spcPts val="150"/>
              </a:spcBef>
              <a:tabLst>
                <a:tab pos="179388" algn="l"/>
              </a:tabLst>
            </a:pPr>
            <a:r>
              <a:rPr lang="en-AU" sz="1200" dirty="0"/>
              <a:t>Sponsored positions; Chairs, Fellowships, </a:t>
            </a:r>
            <a:r>
              <a:rPr lang="en-AU" sz="1200" dirty="0" err="1"/>
              <a:t>etc</a:t>
            </a:r>
            <a:endParaRPr lang="en-AU" sz="1200" dirty="0"/>
          </a:p>
          <a:p>
            <a:pPr marL="179388" lvl="0" indent="-179388">
              <a:spcBef>
                <a:spcPts val="150"/>
              </a:spcBef>
              <a:tabLst>
                <a:tab pos="179388" algn="l"/>
              </a:tabLst>
            </a:pPr>
            <a:r>
              <a:rPr lang="en-AU" sz="1200" dirty="0"/>
              <a:t>Industry Adjuncts or Industry HDR Supervisors</a:t>
            </a:r>
          </a:p>
          <a:p>
            <a:pPr marL="179388" lvl="0" indent="-179388">
              <a:spcBef>
                <a:spcPts val="150"/>
              </a:spcBef>
              <a:tabLst>
                <a:tab pos="179388" algn="l"/>
              </a:tabLst>
            </a:pPr>
            <a:r>
              <a:rPr lang="en-AU" sz="1200" dirty="0"/>
              <a:t>Projects with income from HERDC Categories </a:t>
            </a:r>
            <a:r>
              <a:rPr lang="en-AU" sz="1200" dirty="0" smtClean="0"/>
              <a:t>2–4 </a:t>
            </a:r>
            <a:endParaRPr lang="en-AU" sz="1200" dirty="0"/>
          </a:p>
          <a:p>
            <a:pPr marL="179388" lvl="0" indent="-179388">
              <a:spcBef>
                <a:spcPts val="150"/>
              </a:spcBef>
              <a:tabLst>
                <a:tab pos="179388" algn="l"/>
              </a:tabLst>
            </a:pPr>
            <a:r>
              <a:rPr lang="en-AU" sz="1200" dirty="0" smtClean="0"/>
              <a:t>Hosting </a:t>
            </a:r>
            <a:r>
              <a:rPr lang="en-AU" sz="1200" dirty="0"/>
              <a:t>conferences, symposia, colloquia, workshops</a:t>
            </a:r>
          </a:p>
          <a:p>
            <a:pPr marL="179388" lvl="0" indent="-179388">
              <a:spcBef>
                <a:spcPts val="150"/>
              </a:spcBef>
              <a:tabLst>
                <a:tab pos="179388" algn="l"/>
              </a:tabLst>
            </a:pPr>
            <a:r>
              <a:rPr lang="en-AU" sz="1200" dirty="0"/>
              <a:t>Industry partners on formal projects</a:t>
            </a:r>
          </a:p>
          <a:p>
            <a:pPr marL="179388" lvl="0" indent="-179388">
              <a:spcBef>
                <a:spcPts val="150"/>
              </a:spcBef>
              <a:tabLst>
                <a:tab pos="179388" algn="l"/>
              </a:tabLst>
            </a:pPr>
            <a:r>
              <a:rPr lang="en-AU" sz="1200" dirty="0"/>
              <a:t>Membership – Boards, government committees </a:t>
            </a:r>
            <a:r>
              <a:rPr lang="en-AU" sz="1200" dirty="0" err="1"/>
              <a:t>etc</a:t>
            </a:r>
            <a:endParaRPr lang="en-AU" sz="1200" dirty="0"/>
          </a:p>
          <a:p>
            <a:pPr marL="179388" lvl="0" indent="-179388">
              <a:spcBef>
                <a:spcPts val="150"/>
              </a:spcBef>
              <a:tabLst>
                <a:tab pos="179388" algn="l"/>
              </a:tabLst>
            </a:pPr>
            <a:r>
              <a:rPr lang="en-AU" sz="1200" dirty="0"/>
              <a:t>Appointment of staff to commissions, enquiries </a:t>
            </a:r>
            <a:r>
              <a:rPr lang="en-AU" sz="1200" dirty="0" err="1"/>
              <a:t>etc</a:t>
            </a:r>
            <a:endParaRPr lang="en-AU" sz="1200" dirty="0"/>
          </a:p>
          <a:p>
            <a:pPr marL="179388" lvl="0" indent="-179388">
              <a:spcBef>
                <a:spcPts val="150"/>
              </a:spcBef>
              <a:tabLst>
                <a:tab pos="179388" algn="l"/>
              </a:tabLst>
            </a:pPr>
            <a:r>
              <a:rPr lang="en-AU" sz="1200" dirty="0" smtClean="0"/>
              <a:t>Professional </a:t>
            </a:r>
            <a:r>
              <a:rPr lang="en-AU" sz="1200" dirty="0"/>
              <a:t>education – both in formal award programs and in continuing education programs</a:t>
            </a:r>
          </a:p>
          <a:p>
            <a:pPr marL="179388" lvl="0" indent="-179388">
              <a:spcBef>
                <a:spcPts val="150"/>
              </a:spcBef>
              <a:tabLst>
                <a:tab pos="179388" algn="l"/>
              </a:tabLst>
            </a:pPr>
            <a:r>
              <a:rPr lang="en-AU" sz="1200" dirty="0" smtClean="0"/>
              <a:t>Adviser appointments</a:t>
            </a:r>
            <a:endParaRPr lang="en-AU" sz="1200" dirty="0"/>
          </a:p>
          <a:p>
            <a:pPr marL="179388" lvl="0" indent="-179388">
              <a:spcBef>
                <a:spcPts val="150"/>
              </a:spcBef>
              <a:tabLst>
                <a:tab pos="179388" algn="l"/>
              </a:tabLst>
            </a:pPr>
            <a:r>
              <a:rPr lang="en-AU" sz="1200" dirty="0" smtClean="0"/>
              <a:t>Appearance </a:t>
            </a:r>
            <a:r>
              <a:rPr lang="en-AU" sz="1200" dirty="0"/>
              <a:t>as expert </a:t>
            </a:r>
            <a:r>
              <a:rPr lang="en-AU" sz="1200" dirty="0" smtClean="0"/>
              <a:t>witness  </a:t>
            </a:r>
            <a:endParaRPr lang="en-AU" sz="1200" dirty="0"/>
          </a:p>
          <a:p>
            <a:pPr marL="179388" lvl="0" indent="-179388">
              <a:spcBef>
                <a:spcPts val="150"/>
              </a:spcBef>
              <a:tabLst>
                <a:tab pos="179388" algn="l"/>
              </a:tabLst>
            </a:pPr>
            <a:r>
              <a:rPr lang="en-AU" sz="1200" dirty="0"/>
              <a:t>Contribution to parliamentary or other democratic </a:t>
            </a:r>
            <a:r>
              <a:rPr lang="en-AU" sz="1200" dirty="0" smtClean="0"/>
              <a:t>debate </a:t>
            </a:r>
            <a:endParaRPr lang="en-AU" sz="1200" dirty="0"/>
          </a:p>
          <a:p>
            <a:pPr marL="179388" lvl="0" indent="-179388">
              <a:spcBef>
                <a:spcPts val="150"/>
              </a:spcBef>
              <a:tabLst>
                <a:tab pos="179388" algn="l"/>
              </a:tabLst>
            </a:pPr>
            <a:r>
              <a:rPr lang="en-AU" sz="1200" dirty="0"/>
              <a:t>Use in scrutiny or audit processes, such as Select </a:t>
            </a:r>
            <a:r>
              <a:rPr lang="en-AU" sz="1200" dirty="0" smtClean="0"/>
              <a:t>Committees </a:t>
            </a:r>
            <a:endParaRPr lang="en-AU" sz="1200" dirty="0"/>
          </a:p>
          <a:p>
            <a:pPr marL="179388" lvl="0" indent="-179388">
              <a:spcBef>
                <a:spcPts val="150"/>
              </a:spcBef>
              <a:tabLst>
                <a:tab pos="179388" algn="l"/>
              </a:tabLst>
            </a:pPr>
            <a:r>
              <a:rPr lang="en-AU" sz="1200" dirty="0"/>
              <a:t>Policy </a:t>
            </a:r>
            <a:r>
              <a:rPr lang="en-AU" sz="1200" dirty="0" smtClean="0"/>
              <a:t>Briefings </a:t>
            </a:r>
            <a:endParaRPr lang="en-AU" sz="1200" dirty="0"/>
          </a:p>
          <a:p>
            <a:pPr marL="179388" lvl="0" indent="-179388">
              <a:spcBef>
                <a:spcPts val="150"/>
              </a:spcBef>
              <a:tabLst>
                <a:tab pos="179388" algn="l"/>
              </a:tabLst>
            </a:pPr>
            <a:r>
              <a:rPr lang="en-AU" sz="1200" dirty="0" smtClean="0"/>
              <a:t>Esteem </a:t>
            </a:r>
            <a:r>
              <a:rPr lang="en-AU" sz="1200" dirty="0"/>
              <a:t>measures - Non-academic prizes and awards for </a:t>
            </a:r>
            <a:r>
              <a:rPr lang="en-AU" sz="1200" dirty="0" smtClean="0"/>
              <a:t>research</a:t>
            </a:r>
            <a:endParaRPr lang="en-AU" sz="1200" dirty="0"/>
          </a:p>
          <a:p>
            <a:pPr>
              <a:spcBef>
                <a:spcPts val="150"/>
              </a:spcBef>
            </a:pPr>
            <a:endParaRPr lang="en-AU" sz="1200" dirty="0"/>
          </a:p>
        </p:txBody>
      </p:sp>
      <p:sp>
        <p:nvSpPr>
          <p:cNvPr id="4" name="Rectangle 3"/>
          <p:cNvSpPr/>
          <p:nvPr/>
        </p:nvSpPr>
        <p:spPr>
          <a:xfrm>
            <a:off x="467544" y="912268"/>
            <a:ext cx="8208912" cy="954107"/>
          </a:xfrm>
          <a:prstGeom prst="rect">
            <a:avLst/>
          </a:prstGeom>
        </p:spPr>
        <p:txBody>
          <a:bodyPr wrap="square">
            <a:spAutoFit/>
          </a:bodyPr>
          <a:lstStyle/>
          <a:p>
            <a:pPr algn="l"/>
            <a:r>
              <a:rPr lang="en-AU" sz="1400" i="0" dirty="0"/>
              <a:t>Engagement beyond academia</a:t>
            </a:r>
          </a:p>
          <a:p>
            <a:pPr lvl="1" algn="l"/>
            <a:r>
              <a:rPr lang="en-AU" sz="1400" b="0" i="0" dirty="0"/>
              <a:t>The interaction between researchers and research organisations and their larger communities/industries for the mutually beneficial exchange of knowledge, technologies and methods, understanding and resources in a context of partnership and reciprocity</a:t>
            </a:r>
          </a:p>
        </p:txBody>
      </p:sp>
      <p:sp>
        <p:nvSpPr>
          <p:cNvPr id="5" name="Content Placeholder 2"/>
          <p:cNvSpPr txBox="1">
            <a:spLocks/>
          </p:cNvSpPr>
          <p:nvPr/>
        </p:nvSpPr>
        <p:spPr bwMode="auto">
          <a:xfrm>
            <a:off x="4586296" y="1981730"/>
            <a:ext cx="4464496" cy="4464497"/>
          </a:xfrm>
          <a:prstGeom prst="rect">
            <a:avLst/>
          </a:prstGeom>
          <a:solidFill>
            <a:schemeClr val="bg1">
              <a:lumMod val="85000"/>
            </a:schemeClr>
          </a:solidFill>
          <a:ln w="19050">
            <a:solidFill>
              <a:schemeClr val="bg2">
                <a:lumMod val="75000"/>
              </a:schemeClr>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B1B1B1"/>
              </a:buClr>
              <a:buChar char="•"/>
              <a:defRPr sz="2800">
                <a:solidFill>
                  <a:srgbClr val="103566"/>
                </a:solidFill>
                <a:latin typeface="+mn-lt"/>
                <a:ea typeface="+mn-ea"/>
                <a:cs typeface="+mn-cs"/>
              </a:defRPr>
            </a:lvl1pPr>
            <a:lvl2pPr marL="742950" indent="-285750" algn="l" rtl="0" eaLnBrk="0" fontAlgn="base" hangingPunct="0">
              <a:spcBef>
                <a:spcPct val="20000"/>
              </a:spcBef>
              <a:spcAft>
                <a:spcPct val="0"/>
              </a:spcAft>
              <a:buClr>
                <a:srgbClr val="B1B1B1"/>
              </a:buClr>
              <a:buChar char="–"/>
              <a:defRPr sz="2400">
                <a:solidFill>
                  <a:srgbClr val="103566"/>
                </a:solidFill>
                <a:latin typeface="+mn-lt"/>
              </a:defRPr>
            </a:lvl2pPr>
            <a:lvl3pPr marL="1143000" indent="-228600" algn="l" rtl="0" eaLnBrk="0" fontAlgn="base" hangingPunct="0">
              <a:spcBef>
                <a:spcPct val="20000"/>
              </a:spcBef>
              <a:spcAft>
                <a:spcPct val="0"/>
              </a:spcAft>
              <a:buClr>
                <a:srgbClr val="B1B1B1"/>
              </a:buClr>
              <a:buChar char="•"/>
              <a:defRPr sz="2000">
                <a:solidFill>
                  <a:srgbClr val="103566"/>
                </a:solidFill>
                <a:latin typeface="+mn-lt"/>
              </a:defRPr>
            </a:lvl3pPr>
            <a:lvl4pPr marL="1600200" indent="-228600" algn="l" rtl="0" eaLnBrk="0" fontAlgn="base" hangingPunct="0">
              <a:spcBef>
                <a:spcPct val="20000"/>
              </a:spcBef>
              <a:spcAft>
                <a:spcPct val="0"/>
              </a:spcAft>
              <a:buClr>
                <a:srgbClr val="B1B1B1"/>
              </a:buClr>
              <a:buChar char="–"/>
              <a:defRPr>
                <a:solidFill>
                  <a:srgbClr val="103566"/>
                </a:solidFill>
                <a:latin typeface="+mn-lt"/>
              </a:defRPr>
            </a:lvl4pPr>
            <a:lvl5pPr marL="2057400" indent="-228600" algn="l" rtl="0" eaLnBrk="0" fontAlgn="base" hangingPunct="0">
              <a:spcBef>
                <a:spcPct val="20000"/>
              </a:spcBef>
              <a:spcAft>
                <a:spcPct val="0"/>
              </a:spcAft>
              <a:buClr>
                <a:srgbClr val="B1B1B1"/>
              </a:buClr>
              <a:buChar char="»"/>
              <a:defRPr sz="1600">
                <a:solidFill>
                  <a:srgbClr val="103566"/>
                </a:solidFill>
                <a:latin typeface="+mn-lt"/>
              </a:defRPr>
            </a:lvl5pPr>
            <a:lvl6pPr marL="2514600" indent="-228600" algn="l" rtl="0" fontAlgn="base">
              <a:spcBef>
                <a:spcPct val="20000"/>
              </a:spcBef>
              <a:spcAft>
                <a:spcPct val="0"/>
              </a:spcAft>
              <a:buClr>
                <a:srgbClr val="B1B1B1"/>
              </a:buClr>
              <a:buChar char="»"/>
              <a:defRPr sz="1600">
                <a:solidFill>
                  <a:srgbClr val="103566"/>
                </a:solidFill>
                <a:latin typeface="+mn-lt"/>
              </a:defRPr>
            </a:lvl6pPr>
            <a:lvl7pPr marL="2971800" indent="-228600" algn="l" rtl="0" fontAlgn="base">
              <a:spcBef>
                <a:spcPct val="20000"/>
              </a:spcBef>
              <a:spcAft>
                <a:spcPct val="0"/>
              </a:spcAft>
              <a:buClr>
                <a:srgbClr val="B1B1B1"/>
              </a:buClr>
              <a:buChar char="»"/>
              <a:defRPr sz="1600">
                <a:solidFill>
                  <a:srgbClr val="103566"/>
                </a:solidFill>
                <a:latin typeface="+mn-lt"/>
              </a:defRPr>
            </a:lvl7pPr>
            <a:lvl8pPr marL="3429000" indent="-228600" algn="l" rtl="0" fontAlgn="base">
              <a:spcBef>
                <a:spcPct val="20000"/>
              </a:spcBef>
              <a:spcAft>
                <a:spcPct val="0"/>
              </a:spcAft>
              <a:buClr>
                <a:srgbClr val="B1B1B1"/>
              </a:buClr>
              <a:buChar char="»"/>
              <a:defRPr sz="1600">
                <a:solidFill>
                  <a:srgbClr val="103566"/>
                </a:solidFill>
                <a:latin typeface="+mn-lt"/>
              </a:defRPr>
            </a:lvl8pPr>
            <a:lvl9pPr marL="3886200" indent="-228600" algn="l" rtl="0" fontAlgn="base">
              <a:spcBef>
                <a:spcPct val="20000"/>
              </a:spcBef>
              <a:spcAft>
                <a:spcPct val="0"/>
              </a:spcAft>
              <a:buClr>
                <a:srgbClr val="B1B1B1"/>
              </a:buClr>
              <a:buChar char="»"/>
              <a:defRPr sz="1600">
                <a:solidFill>
                  <a:srgbClr val="103566"/>
                </a:solidFill>
                <a:latin typeface="+mn-lt"/>
              </a:defRPr>
            </a:lvl9pPr>
          </a:lstStyle>
          <a:p>
            <a:pPr marL="179388" indent="-179388"/>
            <a:r>
              <a:rPr lang="en-AU" sz="1400" b="0" i="0" kern="0" dirty="0" smtClean="0"/>
              <a:t>Public lectures </a:t>
            </a:r>
            <a:r>
              <a:rPr lang="en-AU" sz="1400" i="0" kern="0" dirty="0" smtClean="0"/>
              <a:t>incl. reference to your research</a:t>
            </a:r>
            <a:r>
              <a:rPr lang="en-AU" sz="1400" b="0" i="0" kern="0" dirty="0"/>
              <a:t>,</a:t>
            </a:r>
            <a:r>
              <a:rPr lang="en-AU" sz="1400" b="0" i="0" kern="0" dirty="0" smtClean="0"/>
              <a:t> seminars, open days, school visits</a:t>
            </a:r>
          </a:p>
          <a:p>
            <a:pPr marL="179388" indent="-179388"/>
            <a:r>
              <a:rPr lang="en-AU" sz="1400" b="0" i="0" kern="0" dirty="0" smtClean="0"/>
              <a:t>Resources sharing (professional education, SSRN, and open repositories)</a:t>
            </a:r>
          </a:p>
          <a:p>
            <a:pPr marL="179388" indent="-179388"/>
            <a:r>
              <a:rPr lang="en-AU" sz="1400" b="0" i="0" kern="0" dirty="0" smtClean="0"/>
              <a:t>Media coverage (TV, Radio, Newspapers, Online) incl. </a:t>
            </a:r>
            <a:r>
              <a:rPr lang="en-AU" sz="1400" i="0" kern="0" dirty="0" smtClean="0"/>
              <a:t>quotes and secondary reach</a:t>
            </a:r>
          </a:p>
          <a:p>
            <a:pPr marL="179388" indent="-179388"/>
            <a:r>
              <a:rPr lang="en-AU" sz="1400" b="0" i="0" kern="0" dirty="0" smtClean="0"/>
              <a:t>Social media – followers, influence of followers, Trending, Blog mentions </a:t>
            </a:r>
          </a:p>
          <a:p>
            <a:pPr marL="179388" indent="-179388"/>
            <a:r>
              <a:rPr lang="en-AU" sz="1400" b="0" i="0" kern="0" dirty="0" smtClean="0"/>
              <a:t>Engagement with citizens abroad </a:t>
            </a:r>
            <a:r>
              <a:rPr lang="en-AU" sz="1400" i="0" kern="0" dirty="0"/>
              <a:t>incl. reference to your research</a:t>
            </a:r>
            <a:endParaRPr lang="en-AU" sz="1400" b="0" i="0" kern="0" dirty="0" smtClean="0"/>
          </a:p>
          <a:p>
            <a:pPr marL="179388" indent="-179388"/>
            <a:r>
              <a:rPr lang="en-AU" sz="1400" b="0" i="0" kern="0" dirty="0" smtClean="0"/>
              <a:t>Presentations to practitioner communities </a:t>
            </a:r>
            <a:r>
              <a:rPr lang="en-AU" sz="1400" b="0" i="0" kern="0" dirty="0"/>
              <a:t>incl. </a:t>
            </a:r>
            <a:r>
              <a:rPr lang="en-AU" sz="1400" i="0" kern="0" dirty="0"/>
              <a:t>quotes and secondary </a:t>
            </a:r>
            <a:r>
              <a:rPr lang="en-AU" sz="1400" i="0" kern="0" dirty="0" smtClean="0"/>
              <a:t>reach</a:t>
            </a:r>
            <a:endParaRPr lang="en-AU" sz="1400" b="0" i="0" kern="0" dirty="0" smtClean="0"/>
          </a:p>
          <a:p>
            <a:pPr marL="179388" indent="-179388"/>
            <a:r>
              <a:rPr lang="en-AU" sz="1400" b="0" i="0" kern="0" dirty="0" smtClean="0"/>
              <a:t>Contribution to parliamentary or other democratic debate </a:t>
            </a:r>
            <a:r>
              <a:rPr lang="en-AU" sz="1400" b="0" i="0" kern="0" dirty="0"/>
              <a:t>incl. </a:t>
            </a:r>
            <a:r>
              <a:rPr lang="en-AU" sz="1400" i="0" kern="0" dirty="0"/>
              <a:t>quotes and secondary reach</a:t>
            </a:r>
          </a:p>
          <a:p>
            <a:pPr marL="179388" indent="-179388"/>
            <a:r>
              <a:rPr lang="en-AU" sz="1400" b="0" i="0" kern="0" dirty="0" smtClean="0"/>
              <a:t>Policy Briefings </a:t>
            </a:r>
            <a:r>
              <a:rPr lang="en-AU" sz="1400" b="0" i="0" kern="0" dirty="0"/>
              <a:t>incl. </a:t>
            </a:r>
            <a:r>
              <a:rPr lang="en-AU" sz="1400" i="0" kern="0" dirty="0"/>
              <a:t>quotes and secondary </a:t>
            </a:r>
            <a:r>
              <a:rPr lang="en-AU" sz="1400" i="0" kern="0" dirty="0" smtClean="0"/>
              <a:t>reach</a:t>
            </a:r>
            <a:endParaRPr lang="en-AU" sz="1400" b="0" i="0" kern="0" dirty="0" smtClean="0"/>
          </a:p>
          <a:p>
            <a:pPr marL="179388" indent="-179388"/>
            <a:r>
              <a:rPr lang="en-AU" sz="1400" b="0" i="0" kern="0" dirty="0" smtClean="0"/>
              <a:t>Practitioner publications </a:t>
            </a:r>
            <a:r>
              <a:rPr lang="en-AU" sz="1400" b="0" i="0" kern="0" dirty="0"/>
              <a:t>incl. </a:t>
            </a:r>
            <a:r>
              <a:rPr lang="en-AU" sz="1400" i="0" kern="0" dirty="0"/>
              <a:t>quotes and secondary </a:t>
            </a:r>
            <a:r>
              <a:rPr lang="en-AU" sz="1400" i="0" kern="0" dirty="0" smtClean="0"/>
              <a:t>reach</a:t>
            </a:r>
            <a:r>
              <a:rPr lang="en-AU" sz="1400" b="0" i="0" kern="0" dirty="0" smtClean="0"/>
              <a:t> </a:t>
            </a:r>
          </a:p>
          <a:p>
            <a:endParaRPr lang="en-AU" sz="1200" b="0" i="0" kern="0" dirty="0"/>
          </a:p>
          <a:p>
            <a:endParaRPr lang="en-AU" sz="1200" b="0" i="0" kern="0" dirty="0" smtClean="0"/>
          </a:p>
        </p:txBody>
      </p:sp>
      <p:sp>
        <p:nvSpPr>
          <p:cNvPr id="6" name="Rectangle 5"/>
          <p:cNvSpPr/>
          <p:nvPr/>
        </p:nvSpPr>
        <p:spPr>
          <a:xfrm>
            <a:off x="250868" y="6598212"/>
            <a:ext cx="8782076" cy="246221"/>
          </a:xfrm>
          <a:prstGeom prst="rect">
            <a:avLst/>
          </a:prstGeom>
        </p:spPr>
        <p:txBody>
          <a:bodyPr wrap="square">
            <a:spAutoFit/>
          </a:bodyPr>
          <a:lstStyle/>
          <a:p>
            <a:pPr algn="l"/>
            <a:r>
              <a:rPr lang="en-AU" sz="1000" b="0" i="0" dirty="0">
                <a:solidFill>
                  <a:srgbClr val="000000"/>
                </a:solidFill>
                <a:latin typeface="Arial"/>
                <a:hlinkClick r:id="rId3"/>
              </a:rPr>
              <a:t>http://www.arc.gov.au/sites/default/files/filedepot/Public/ARC/consultation_papers/ARC_Engagement_and_Impact_Consultation_Paper.pdf</a:t>
            </a:r>
            <a:endParaRPr lang="en-AU" sz="1000" b="0" i="0" dirty="0">
              <a:solidFill>
                <a:srgbClr val="000000"/>
              </a:solidFill>
              <a:latin typeface="Arial"/>
            </a:endParaRPr>
          </a:p>
        </p:txBody>
      </p:sp>
    </p:spTree>
    <p:extLst>
      <p:ext uri="{BB962C8B-B14F-4D97-AF65-F5344CB8AC3E}">
        <p14:creationId xmlns:p14="http://schemas.microsoft.com/office/powerpoint/2010/main" val="169730316"/>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640960" cy="1191828"/>
          </a:xfrm>
        </p:spPr>
        <p:txBody>
          <a:bodyPr>
            <a:normAutofit/>
          </a:bodyPr>
          <a:lstStyle/>
          <a:p>
            <a:r>
              <a:rPr lang="en-US" sz="3600" b="1" dirty="0" smtClean="0"/>
              <a:t>Searching for citations in g</a:t>
            </a:r>
            <a:r>
              <a:rPr lang="en-US" sz="3300" dirty="0" smtClean="0"/>
              <a:t>rey literature</a:t>
            </a:r>
            <a:endParaRPr lang="en-US" sz="3100" dirty="0"/>
          </a:p>
        </p:txBody>
      </p:sp>
      <p:sp>
        <p:nvSpPr>
          <p:cNvPr id="3" name="Content Placeholder 2"/>
          <p:cNvSpPr>
            <a:spLocks noGrp="1"/>
          </p:cNvSpPr>
          <p:nvPr>
            <p:ph sz="half" idx="1"/>
          </p:nvPr>
        </p:nvSpPr>
        <p:spPr>
          <a:xfrm>
            <a:off x="462659" y="1368737"/>
            <a:ext cx="4038600" cy="4407408"/>
          </a:xfrm>
        </p:spPr>
        <p:txBody>
          <a:bodyPr>
            <a:normAutofit fontScale="40000" lnSpcReduction="20000"/>
          </a:bodyPr>
          <a:lstStyle/>
          <a:p>
            <a:r>
              <a:rPr lang="en-US" sz="5000" dirty="0" smtClean="0"/>
              <a:t>Standards</a:t>
            </a:r>
          </a:p>
          <a:p>
            <a:r>
              <a:rPr lang="en-US" sz="5000" dirty="0" smtClean="0"/>
              <a:t>Webinars</a:t>
            </a:r>
          </a:p>
          <a:p>
            <a:r>
              <a:rPr lang="en-US" sz="5000" dirty="0" smtClean="0"/>
              <a:t>Videos</a:t>
            </a:r>
          </a:p>
          <a:p>
            <a:r>
              <a:rPr lang="en-US" sz="5000" dirty="0" smtClean="0"/>
              <a:t>Committee reports</a:t>
            </a:r>
          </a:p>
          <a:p>
            <a:r>
              <a:rPr lang="en-US" sz="5000" dirty="0" smtClean="0"/>
              <a:t>Working papers</a:t>
            </a:r>
          </a:p>
          <a:p>
            <a:r>
              <a:rPr lang="en-US" sz="5000" dirty="0" smtClean="0"/>
              <a:t>Speeches</a:t>
            </a:r>
          </a:p>
          <a:p>
            <a:r>
              <a:rPr lang="en-US" sz="5000" dirty="0" smtClean="0"/>
              <a:t>Company reports</a:t>
            </a:r>
          </a:p>
          <a:p>
            <a:r>
              <a:rPr lang="en-US" sz="5000" dirty="0" smtClean="0"/>
              <a:t>Expert witness</a:t>
            </a:r>
          </a:p>
          <a:p>
            <a:r>
              <a:rPr lang="en-US" sz="5000" dirty="0" smtClean="0"/>
              <a:t>Policy</a:t>
            </a:r>
          </a:p>
          <a:p>
            <a:r>
              <a:rPr lang="en-US" sz="5000" dirty="0" smtClean="0"/>
              <a:t>Patents </a:t>
            </a:r>
          </a:p>
          <a:p>
            <a:endParaRPr lang="en-US" dirty="0"/>
          </a:p>
          <a:p>
            <a:pPr marL="114300" indent="0">
              <a:buNone/>
            </a:pPr>
            <a:r>
              <a:rPr lang="en-US" sz="3100" dirty="0" smtClean="0"/>
              <a:t>For more see </a:t>
            </a:r>
            <a:r>
              <a:rPr lang="en-US" sz="3100" dirty="0" smtClean="0">
                <a:hlinkClick r:id="rId3"/>
              </a:rPr>
              <a:t>Becker</a:t>
            </a:r>
            <a:r>
              <a:rPr lang="en-US" sz="3100" dirty="0" smtClean="0"/>
              <a:t> </a:t>
            </a:r>
            <a:r>
              <a:rPr lang="en-US" sz="3100" dirty="0"/>
              <a:t>model </a:t>
            </a:r>
            <a:r>
              <a:rPr lang="en-US" sz="3100" dirty="0" smtClean="0"/>
              <a:t>&amp; EPSRC</a:t>
            </a:r>
          </a:p>
          <a:p>
            <a:pPr marL="114300" indent="0">
              <a:buNone/>
            </a:pPr>
            <a:endParaRPr lang="en-US" dirty="0"/>
          </a:p>
          <a:p>
            <a:pPr marL="114300" indent="0">
              <a:buNone/>
            </a:pPr>
            <a:endParaRPr lang="en-US" dirty="0" smtClean="0"/>
          </a:p>
          <a:p>
            <a:pPr marL="114300" indent="0">
              <a:buNone/>
            </a:pPr>
            <a:r>
              <a:rPr lang="en-AU" sz="2500" dirty="0">
                <a:solidFill>
                  <a:srgbClr val="000000"/>
                </a:solidFill>
                <a:hlinkClick r:id="rId4"/>
              </a:rPr>
              <a:t>https://epsrc.ukri.org/newsevents/pubs/puremathsengagementworkshopreport </a:t>
            </a:r>
            <a:r>
              <a:rPr lang="en-US" sz="2500" dirty="0" smtClean="0">
                <a:hlinkClick r:id="rId5"/>
              </a:rPr>
              <a:t>https</a:t>
            </a:r>
            <a:r>
              <a:rPr lang="en-US" sz="2500" dirty="0">
                <a:hlinkClick r:id="rId5"/>
              </a:rPr>
              <a:t>://</a:t>
            </a:r>
            <a:r>
              <a:rPr lang="en-US" sz="2500" dirty="0" smtClean="0">
                <a:hlinkClick r:id="rId5"/>
              </a:rPr>
              <a:t>becker.wustl.edu/sites/default/files/becker_model-reference.pdf</a:t>
            </a:r>
            <a:r>
              <a:rPr lang="en-US" sz="2500" dirty="0" smtClean="0"/>
              <a:t> </a:t>
            </a:r>
          </a:p>
        </p:txBody>
      </p:sp>
      <p:sp>
        <p:nvSpPr>
          <p:cNvPr id="4" name="Content Placeholder 3"/>
          <p:cNvSpPr>
            <a:spLocks noGrp="1"/>
          </p:cNvSpPr>
          <p:nvPr>
            <p:ph sz="half" idx="2"/>
          </p:nvPr>
        </p:nvSpPr>
        <p:spPr>
          <a:xfrm>
            <a:off x="4501259" y="1368737"/>
            <a:ext cx="4319213" cy="4407408"/>
          </a:xfrm>
          <a:noFill/>
          <a:ln w="9525">
            <a:noFill/>
            <a:miter lim="800000"/>
            <a:headEnd/>
            <a:tailEnd/>
          </a:ln>
        </p:spPr>
        <p:txBody>
          <a:bodyPr vert="horz" wrap="square" lIns="91440" tIns="45720" rIns="91440" bIns="45720" numCol="1" anchor="t" anchorCtr="0" compatLnSpc="1">
            <a:prstTxWarp prst="textNoShape">
              <a:avLst/>
            </a:prstTxWarp>
            <a:normAutofit fontScale="40000" lnSpcReduction="20000"/>
          </a:bodyPr>
          <a:lstStyle/>
          <a:p>
            <a:r>
              <a:rPr lang="en-AU" sz="5000" dirty="0"/>
              <a:t>Workflows</a:t>
            </a:r>
          </a:p>
          <a:p>
            <a:r>
              <a:rPr lang="en-AU" sz="5000" dirty="0"/>
              <a:t>Protocols</a:t>
            </a:r>
          </a:p>
          <a:p>
            <a:r>
              <a:rPr lang="en-AU" sz="5000" dirty="0"/>
              <a:t>Procedures</a:t>
            </a:r>
          </a:p>
          <a:p>
            <a:r>
              <a:rPr lang="en-AU" sz="5000" dirty="0"/>
              <a:t>Guidelines</a:t>
            </a:r>
          </a:p>
          <a:p>
            <a:r>
              <a:rPr lang="en-AU" sz="5000" dirty="0"/>
              <a:t>Curriculum </a:t>
            </a:r>
          </a:p>
          <a:p>
            <a:r>
              <a:rPr lang="en-AU" sz="5000" dirty="0"/>
              <a:t>Hansard</a:t>
            </a:r>
          </a:p>
          <a:p>
            <a:r>
              <a:rPr lang="en-AU" sz="5000" dirty="0"/>
              <a:t>Government reports</a:t>
            </a:r>
          </a:p>
          <a:p>
            <a:r>
              <a:rPr lang="en-AU" sz="5000" dirty="0"/>
              <a:t>Changing the national discourse</a:t>
            </a:r>
          </a:p>
          <a:p>
            <a:r>
              <a:rPr lang="en-AU" sz="5000" dirty="0"/>
              <a:t>Submissions to </a:t>
            </a:r>
            <a:r>
              <a:rPr lang="en-AU" sz="5000" dirty="0" smtClean="0"/>
              <a:t>inquiries</a:t>
            </a:r>
            <a:endParaRPr lang="en-AU" sz="5000" dirty="0">
              <a:hlinkClick r:id="rId6"/>
            </a:endParaRPr>
          </a:p>
          <a:p>
            <a:endParaRPr lang="en-AU" sz="5000" dirty="0">
              <a:hlinkClick r:id="rId6"/>
            </a:endParaRPr>
          </a:p>
          <a:p>
            <a:r>
              <a:rPr lang="en-AU" sz="3100" dirty="0">
                <a:hlinkClick r:id="rId6"/>
              </a:rPr>
              <a:t>Grey Literature </a:t>
            </a:r>
            <a:r>
              <a:rPr lang="en-AU" sz="3100" dirty="0"/>
              <a:t>definition as  on the International Conference on Grey Literature, Luxembourg, 1997, expanded 2004)</a:t>
            </a:r>
          </a:p>
        </p:txBody>
      </p:sp>
      <p:sp>
        <p:nvSpPr>
          <p:cNvPr id="5" name="TextBox 4"/>
          <p:cNvSpPr txBox="1"/>
          <p:nvPr/>
        </p:nvSpPr>
        <p:spPr>
          <a:xfrm>
            <a:off x="603463" y="5953054"/>
            <a:ext cx="7795592" cy="400110"/>
          </a:xfrm>
          <a:prstGeom prst="rect">
            <a:avLst/>
          </a:prstGeom>
          <a:noFill/>
        </p:spPr>
        <p:txBody>
          <a:bodyPr wrap="square" rtlCol="0">
            <a:spAutoFit/>
          </a:bodyPr>
          <a:lstStyle/>
          <a:p>
            <a:r>
              <a:rPr lang="en-US" sz="1000" b="0" i="0" dirty="0" smtClean="0">
                <a:solidFill>
                  <a:prstClr val="black"/>
                </a:solidFill>
                <a:hlinkClick r:id="rId7"/>
              </a:rPr>
              <a:t>http</a:t>
            </a:r>
            <a:r>
              <a:rPr lang="en-US" sz="1000" b="0" i="0" dirty="0">
                <a:solidFill>
                  <a:prstClr val="black"/>
                </a:solidFill>
                <a:hlinkClick r:id="rId7"/>
              </a:rPr>
              <a:t>://apo.org.au/resource/where-evidence-realising-value-grey-literature-public-policy-and-practice</a:t>
            </a:r>
            <a:endParaRPr lang="en-US" sz="1000" b="0" i="0" dirty="0">
              <a:solidFill>
                <a:prstClr val="black"/>
              </a:solidFill>
            </a:endParaRPr>
          </a:p>
          <a:p>
            <a:endParaRPr lang="en-US" sz="1000" dirty="0">
              <a:solidFill>
                <a:prstClr val="black"/>
              </a:solidFill>
            </a:endParaRPr>
          </a:p>
        </p:txBody>
      </p:sp>
    </p:spTree>
    <p:extLst>
      <p:ext uri="{BB962C8B-B14F-4D97-AF65-F5344CB8AC3E}">
        <p14:creationId xmlns:p14="http://schemas.microsoft.com/office/powerpoint/2010/main" val="3523988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984" y="-123206"/>
            <a:ext cx="8229600" cy="1143000"/>
          </a:xfrm>
        </p:spPr>
        <p:txBody>
          <a:bodyPr/>
          <a:lstStyle/>
          <a:p>
            <a:r>
              <a:rPr lang="en-US" sz="3000" dirty="0"/>
              <a:t>Evidence types used for REF</a:t>
            </a:r>
          </a:p>
        </p:txBody>
      </p:sp>
      <p:sp>
        <p:nvSpPr>
          <p:cNvPr id="3" name="Content Placeholder 2"/>
          <p:cNvSpPr>
            <a:spLocks noGrp="1"/>
          </p:cNvSpPr>
          <p:nvPr>
            <p:ph idx="1"/>
          </p:nvPr>
        </p:nvSpPr>
        <p:spPr/>
        <p:txBody>
          <a:bodyPr/>
          <a:lstStyle/>
          <a:p>
            <a:endParaRPr lang="en-US" dirty="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308" y="988062"/>
            <a:ext cx="7189812" cy="4703440"/>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342900" y="5800226"/>
            <a:ext cx="8458200" cy="246221"/>
          </a:xfrm>
          <a:prstGeom prst="rect">
            <a:avLst/>
          </a:prstGeom>
          <a:noFill/>
        </p:spPr>
        <p:txBody>
          <a:bodyPr wrap="square" rtlCol="0">
            <a:spAutoFit/>
          </a:bodyPr>
          <a:lstStyle/>
          <a:p>
            <a:r>
              <a:rPr lang="en-US" sz="1000" b="0" i="0" dirty="0">
                <a:solidFill>
                  <a:srgbClr val="000000"/>
                </a:solidFill>
                <a:latin typeface="Arial"/>
                <a:hlinkClick r:id="rId4" action="ppaction://hlinkfile"/>
              </a:rPr>
              <a:t>http://</a:t>
            </a:r>
            <a:r>
              <a:rPr lang="en-US" sz="1000" b="0" i="0" dirty="0" smtClean="0">
                <a:solidFill>
                  <a:srgbClr val="000000"/>
                </a:solidFill>
                <a:latin typeface="Arial"/>
                <a:hlinkClick r:id="rId4" action="ppaction://hlinkfile"/>
              </a:rPr>
              <a:t>blogs.lse.ac.uk/impactofsocialsciences/2016/04/04/what-impact-evidence-was-used-in-ref-2014</a:t>
            </a:r>
            <a:endParaRPr lang="en-US" sz="1000" dirty="0"/>
          </a:p>
        </p:txBody>
      </p:sp>
    </p:spTree>
    <p:extLst>
      <p:ext uri="{BB962C8B-B14F-4D97-AF65-F5344CB8AC3E}">
        <p14:creationId xmlns:p14="http://schemas.microsoft.com/office/powerpoint/2010/main" val="4034368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9359" y="-315416"/>
            <a:ext cx="8229600" cy="1143000"/>
          </a:xfrm>
        </p:spPr>
        <p:txBody>
          <a:bodyPr>
            <a:normAutofit/>
          </a:bodyPr>
          <a:lstStyle/>
          <a:p>
            <a:r>
              <a:rPr lang="en-US" sz="3000" dirty="0"/>
              <a:t>Searching  for </a:t>
            </a:r>
            <a:r>
              <a:rPr lang="en-US" sz="3000" dirty="0" smtClean="0"/>
              <a:t>Evidence: Tools</a:t>
            </a:r>
            <a:endParaRPr lang="en-US" sz="3000" dirty="0"/>
          </a:p>
        </p:txBody>
      </p:sp>
      <p:sp>
        <p:nvSpPr>
          <p:cNvPr id="3" name="Content Placeholder 2"/>
          <p:cNvSpPr>
            <a:spLocks noGrp="1"/>
          </p:cNvSpPr>
          <p:nvPr>
            <p:ph idx="1"/>
          </p:nvPr>
        </p:nvSpPr>
        <p:spPr>
          <a:xfrm>
            <a:off x="469359" y="827584"/>
            <a:ext cx="8229600" cy="5166320"/>
          </a:xfrm>
        </p:spPr>
        <p:txBody>
          <a:bodyPr>
            <a:noAutofit/>
          </a:bodyPr>
          <a:lstStyle/>
          <a:p>
            <a:pPr>
              <a:spcBef>
                <a:spcPts val="600"/>
              </a:spcBef>
            </a:pPr>
            <a:r>
              <a:rPr lang="en-US" sz="1700" dirty="0"/>
              <a:t>Google search </a:t>
            </a:r>
            <a:r>
              <a:rPr lang="en-US" sz="1700" dirty="0" smtClean="0"/>
              <a:t>and Google Advanced Search (e.g. within </a:t>
            </a:r>
            <a:r>
              <a:rPr lang="en-US" sz="1700" dirty="0"/>
              <a:t>gov.au </a:t>
            </a:r>
            <a:r>
              <a:rPr lang="en-US" sz="1700" dirty="0" smtClean="0"/>
              <a:t>or edu.au </a:t>
            </a:r>
            <a:r>
              <a:rPr lang="en-US" sz="1700" dirty="0"/>
              <a:t>domain </a:t>
            </a:r>
            <a:r>
              <a:rPr lang="en-US" sz="1700" dirty="0" err="1" smtClean="0"/>
              <a:t>etc</a:t>
            </a:r>
            <a:r>
              <a:rPr lang="en-US" sz="1700" dirty="0" smtClean="0"/>
              <a:t>): demonstrating diversity of end-user engagements</a:t>
            </a:r>
            <a:endParaRPr lang="en-US" sz="1700" dirty="0"/>
          </a:p>
          <a:p>
            <a:pPr>
              <a:spcBef>
                <a:spcPts val="600"/>
              </a:spcBef>
            </a:pPr>
            <a:r>
              <a:rPr lang="en-US" sz="1700" dirty="0" smtClean="0"/>
              <a:t>Social media citations: </a:t>
            </a:r>
            <a:r>
              <a:rPr lang="en-US" sz="1700" dirty="0" err="1" smtClean="0"/>
              <a:t>Altmetrics</a:t>
            </a:r>
            <a:r>
              <a:rPr lang="en-US" sz="1700" dirty="0" smtClean="0"/>
              <a:t> Explorer (Social Media), QUT </a:t>
            </a:r>
            <a:r>
              <a:rPr lang="en-US" sz="1700" dirty="0"/>
              <a:t>ePrints </a:t>
            </a:r>
            <a:r>
              <a:rPr lang="en-US" sz="1700" dirty="0" smtClean="0"/>
              <a:t>downloads, Publisher web-sites downloads, Conversations analytics, Google Analytics, Wikipedia </a:t>
            </a:r>
            <a:r>
              <a:rPr lang="en-US" sz="1700" dirty="0" err="1" smtClean="0"/>
              <a:t>etc</a:t>
            </a:r>
            <a:endParaRPr lang="en-US" sz="1700" dirty="0" smtClean="0"/>
          </a:p>
          <a:p>
            <a:pPr>
              <a:spcBef>
                <a:spcPts val="600"/>
              </a:spcBef>
            </a:pPr>
            <a:r>
              <a:rPr lang="en-US" sz="1700" dirty="0" smtClean="0"/>
              <a:t>Australian professional and practitioner journals and magazines: </a:t>
            </a:r>
            <a:r>
              <a:rPr lang="en-US" sz="1700" dirty="0" err="1" smtClean="0">
                <a:hlinkClick r:id="rId3"/>
              </a:rPr>
              <a:t>Informit</a:t>
            </a:r>
            <a:r>
              <a:rPr lang="en-US" sz="1700" dirty="0" smtClean="0"/>
              <a:t> </a:t>
            </a:r>
            <a:r>
              <a:rPr lang="en-US" sz="1700" dirty="0"/>
              <a:t>database from QUT </a:t>
            </a:r>
            <a:r>
              <a:rPr lang="en-US" sz="1700" dirty="0" smtClean="0"/>
              <a:t>Library</a:t>
            </a:r>
            <a:endParaRPr lang="en-US" sz="1700" dirty="0"/>
          </a:p>
          <a:p>
            <a:pPr>
              <a:spcBef>
                <a:spcPts val="600"/>
              </a:spcBef>
            </a:pPr>
            <a:r>
              <a:rPr lang="en-US" sz="1700" dirty="0" smtClean="0"/>
              <a:t>Traditional Media: </a:t>
            </a:r>
            <a:r>
              <a:rPr lang="en-US" sz="1700" dirty="0" smtClean="0">
                <a:hlinkClick r:id="rId4"/>
              </a:rPr>
              <a:t>Newspapers </a:t>
            </a:r>
            <a:r>
              <a:rPr lang="en-US" sz="1700" dirty="0">
                <a:hlinkClick r:id="rId4"/>
              </a:rPr>
              <a:t>and current affairs</a:t>
            </a:r>
            <a:r>
              <a:rPr lang="en-US" sz="1700" dirty="0"/>
              <a:t> databases from QUT Library &amp; </a:t>
            </a:r>
            <a:r>
              <a:rPr lang="en-US" sz="1700" dirty="0" smtClean="0"/>
              <a:t>News aggregators</a:t>
            </a:r>
          </a:p>
          <a:p>
            <a:pPr>
              <a:spcBef>
                <a:spcPts val="600"/>
              </a:spcBef>
            </a:pPr>
            <a:r>
              <a:rPr lang="en-US" sz="1700" dirty="0" smtClean="0"/>
              <a:t>Radio, documentaries, TV (</a:t>
            </a:r>
            <a:r>
              <a:rPr lang="en-US" sz="1700" dirty="0"/>
              <a:t>with readership </a:t>
            </a:r>
            <a:r>
              <a:rPr lang="en-US" sz="1700" dirty="0" smtClean="0"/>
              <a:t>or coverage statistics)</a:t>
            </a:r>
          </a:p>
          <a:p>
            <a:pPr>
              <a:spcBef>
                <a:spcPts val="600"/>
              </a:spcBef>
            </a:pPr>
            <a:r>
              <a:rPr lang="en-US" sz="1700" dirty="0"/>
              <a:t>Research non-patent citations in patents (</a:t>
            </a:r>
            <a:r>
              <a:rPr lang="en-US" sz="1700" dirty="0">
                <a:hlinkClick r:id="rId5"/>
              </a:rPr>
              <a:t>the Lens</a:t>
            </a:r>
            <a:r>
              <a:rPr lang="en-US" sz="1700" dirty="0"/>
              <a:t>)</a:t>
            </a:r>
          </a:p>
          <a:p>
            <a:pPr>
              <a:spcBef>
                <a:spcPts val="600"/>
              </a:spcBef>
            </a:pPr>
            <a:r>
              <a:rPr lang="en-US" sz="1700" dirty="0"/>
              <a:t>Standards references</a:t>
            </a:r>
          </a:p>
          <a:p>
            <a:pPr>
              <a:spcBef>
                <a:spcPts val="600"/>
              </a:spcBef>
            </a:pPr>
            <a:r>
              <a:rPr lang="en-US" sz="1700" dirty="0" smtClean="0">
                <a:hlinkClick r:id="rId6"/>
              </a:rPr>
              <a:t>APO</a:t>
            </a:r>
            <a:r>
              <a:rPr lang="en-US" sz="1700" dirty="0" smtClean="0"/>
              <a:t> Australian Policy Online, Policy International</a:t>
            </a:r>
          </a:p>
          <a:p>
            <a:pPr>
              <a:spcBef>
                <a:spcPts val="600"/>
              </a:spcBef>
            </a:pPr>
            <a:r>
              <a:rPr lang="en-US" sz="1700" dirty="0" smtClean="0"/>
              <a:t>Hansard and transcripts of Committees hearings and other government documents incl. reports</a:t>
            </a:r>
          </a:p>
          <a:p>
            <a:pPr>
              <a:spcBef>
                <a:spcPts val="600"/>
              </a:spcBef>
            </a:pPr>
            <a:r>
              <a:rPr lang="en-US" sz="1700" dirty="0" smtClean="0"/>
              <a:t>Apply to government departments – </a:t>
            </a:r>
            <a:r>
              <a:rPr lang="en-US" sz="1700" dirty="0" smtClean="0">
                <a:hlinkClick r:id="rId7"/>
              </a:rPr>
              <a:t>document delivery</a:t>
            </a:r>
            <a:endParaRPr lang="en-US" sz="1700" dirty="0"/>
          </a:p>
          <a:p>
            <a:pPr>
              <a:spcBef>
                <a:spcPts val="600"/>
              </a:spcBef>
            </a:pPr>
            <a:r>
              <a:rPr lang="en-US" sz="1700" dirty="0" smtClean="0"/>
              <a:t>Testimonials: often </a:t>
            </a:r>
            <a:r>
              <a:rPr lang="en-US" sz="1700" dirty="0"/>
              <a:t>harder to </a:t>
            </a:r>
            <a:r>
              <a:rPr lang="en-US" sz="1700" dirty="0" smtClean="0"/>
              <a:t>find – may need to contact your source directly</a:t>
            </a:r>
          </a:p>
          <a:p>
            <a:pPr>
              <a:spcBef>
                <a:spcPts val="600"/>
              </a:spcBef>
            </a:pPr>
            <a:r>
              <a:rPr lang="en-US" sz="1700" dirty="0"/>
              <a:t>Internet archive: </a:t>
            </a:r>
            <a:r>
              <a:rPr lang="en-US" sz="1700" dirty="0">
                <a:hlinkClick r:id="rId8"/>
              </a:rPr>
              <a:t>Way back machine</a:t>
            </a:r>
            <a:r>
              <a:rPr lang="en-US" sz="1700" dirty="0"/>
              <a:t>, </a:t>
            </a:r>
            <a:r>
              <a:rPr lang="en-US" sz="1700" dirty="0" err="1">
                <a:hlinkClick r:id="rId9"/>
              </a:rPr>
              <a:t>Pandora</a:t>
            </a:r>
            <a:r>
              <a:rPr lang="en-US" sz="1700" dirty="0" err="1">
                <a:hlinkClick r:id="rId10"/>
              </a:rPr>
              <a:t>Trove</a:t>
            </a:r>
            <a:r>
              <a:rPr lang="en-US" sz="1700" dirty="0"/>
              <a:t> </a:t>
            </a:r>
          </a:p>
          <a:p>
            <a:pPr>
              <a:spcBef>
                <a:spcPts val="600"/>
              </a:spcBef>
            </a:pPr>
            <a:endParaRPr lang="en-US" sz="1700" dirty="0" smtClean="0"/>
          </a:p>
        </p:txBody>
      </p:sp>
    </p:spTree>
    <p:extLst>
      <p:ext uri="{BB962C8B-B14F-4D97-AF65-F5344CB8AC3E}">
        <p14:creationId xmlns:p14="http://schemas.microsoft.com/office/powerpoint/2010/main" val="2589754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19672" y="116632"/>
            <a:ext cx="5940152" cy="5745942"/>
          </a:xfrm>
          <a:prstGeom prst="rect">
            <a:avLst/>
          </a:prstGeom>
        </p:spPr>
      </p:pic>
    </p:spTree>
    <p:extLst>
      <p:ext uri="{BB962C8B-B14F-4D97-AF65-F5344CB8AC3E}">
        <p14:creationId xmlns:p14="http://schemas.microsoft.com/office/powerpoint/2010/main" val="1026486774"/>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67544" y="260648"/>
            <a:ext cx="7962900" cy="5534025"/>
          </a:xfrm>
          <a:prstGeom prst="rect">
            <a:avLst/>
          </a:prstGeom>
        </p:spPr>
      </p:pic>
    </p:spTree>
    <p:extLst>
      <p:ext uri="{BB962C8B-B14F-4D97-AF65-F5344CB8AC3E}">
        <p14:creationId xmlns:p14="http://schemas.microsoft.com/office/powerpoint/2010/main" val="415773896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624"/>
            <a:ext cx="8229600" cy="1143000"/>
          </a:xfrm>
        </p:spPr>
        <p:txBody>
          <a:bodyPr/>
          <a:lstStyle/>
          <a:p>
            <a:r>
              <a:rPr lang="en-US" sz="3000" dirty="0" smtClean="0"/>
              <a:t>Google: Advanced search</a:t>
            </a:r>
            <a:endParaRPr lang="en-US" sz="3000" dirty="0"/>
          </a:p>
        </p:txBody>
      </p:sp>
      <p:pic>
        <p:nvPicPr>
          <p:cNvPr id="2050" name="Picture 2"/>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3111"/>
          <a:stretch/>
        </p:blipFill>
        <p:spPr bwMode="auto">
          <a:xfrm>
            <a:off x="395536" y="1268760"/>
            <a:ext cx="8518722" cy="4392488"/>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78375645"/>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Title 1"/>
          <p:cNvSpPr>
            <a:spLocks noGrp="1"/>
          </p:cNvSpPr>
          <p:nvPr>
            <p:ph type="title" idx="4294967295"/>
          </p:nvPr>
        </p:nvSpPr>
        <p:spPr>
          <a:xfrm>
            <a:off x="457200" y="116632"/>
            <a:ext cx="8229600" cy="638944"/>
          </a:xfrm>
        </p:spPr>
        <p:txBody>
          <a:bodyPr anchor="b"/>
          <a:lstStyle/>
          <a:p>
            <a:r>
              <a:rPr lang="en-AU" sz="3000" dirty="0" smtClean="0"/>
              <a:t>Alternative metrics or </a:t>
            </a:r>
            <a:r>
              <a:rPr lang="en-AU" sz="3000" dirty="0" err="1" smtClean="0"/>
              <a:t>altmetrics</a:t>
            </a:r>
            <a:endParaRPr lang="en-AU" sz="3000" dirty="0" smtClean="0"/>
          </a:p>
        </p:txBody>
      </p:sp>
      <p:sp>
        <p:nvSpPr>
          <p:cNvPr id="3" name="Content Placeholder 2"/>
          <p:cNvSpPr>
            <a:spLocks noGrp="1"/>
          </p:cNvSpPr>
          <p:nvPr>
            <p:ph idx="4294967295"/>
          </p:nvPr>
        </p:nvSpPr>
        <p:spPr>
          <a:xfrm>
            <a:off x="457200" y="905432"/>
            <a:ext cx="8229600" cy="1127224"/>
          </a:xfrm>
        </p:spPr>
        <p:txBody>
          <a:bodyPr/>
          <a:lstStyle/>
          <a:p>
            <a:pPr marL="0" indent="0">
              <a:buFontTx/>
              <a:buNone/>
            </a:pPr>
            <a:r>
              <a:rPr lang="en-AU" sz="2000" i="1" dirty="0" smtClean="0">
                <a:solidFill>
                  <a:srgbClr val="FF5E40"/>
                </a:solidFill>
              </a:rPr>
              <a:t>[A]</a:t>
            </a:r>
            <a:r>
              <a:rPr lang="en-AU" sz="2000" i="1" dirty="0" err="1" smtClean="0">
                <a:solidFill>
                  <a:srgbClr val="FF5E40"/>
                </a:solidFill>
              </a:rPr>
              <a:t>ltmetrics</a:t>
            </a:r>
            <a:r>
              <a:rPr lang="en-AU" sz="2000" i="1" dirty="0" smtClean="0"/>
              <a:t> is the creation and study of new metrics based on the Social Web for analysing, and informing scholarship</a:t>
            </a:r>
            <a:endParaRPr lang="en-AU" sz="2000" dirty="0" smtClean="0">
              <a:hlinkClick r:id="rId2"/>
            </a:endParaRPr>
          </a:p>
          <a:p>
            <a:pPr marL="0" indent="0">
              <a:buFontTx/>
              <a:buNone/>
            </a:pPr>
            <a:r>
              <a:rPr lang="en-AU" sz="1200" dirty="0" smtClean="0">
                <a:hlinkClick r:id="rId2"/>
              </a:rPr>
              <a:t>http://altmetrics.org/about/</a:t>
            </a:r>
            <a:r>
              <a:rPr lang="en-AU" sz="1200" dirty="0" smtClean="0"/>
              <a:t> </a:t>
            </a:r>
          </a:p>
        </p:txBody>
      </p:sp>
      <p:sp>
        <p:nvSpPr>
          <p:cNvPr id="4" name="Rectangle 3"/>
          <p:cNvSpPr/>
          <p:nvPr/>
        </p:nvSpPr>
        <p:spPr>
          <a:xfrm>
            <a:off x="166139" y="6575785"/>
            <a:ext cx="6048672" cy="276999"/>
          </a:xfrm>
          <a:prstGeom prst="rect">
            <a:avLst/>
          </a:prstGeom>
        </p:spPr>
        <p:txBody>
          <a:bodyPr wrap="square">
            <a:spAutoFit/>
          </a:bodyPr>
          <a:lstStyle/>
          <a:p>
            <a:pPr algn="l"/>
            <a:r>
              <a:rPr lang="en-AU" sz="1200" b="0" i="0" dirty="0">
                <a:solidFill>
                  <a:prstClr val="black"/>
                </a:solidFill>
                <a:hlinkClick r:id="rId3"/>
              </a:rPr>
              <a:t>https://www.altmetric.com/explorer/outputs?q=Smith-Miles&amp;scope=all</a:t>
            </a:r>
            <a:endParaRPr lang="en-AU" sz="1200" b="0" i="0" dirty="0">
              <a:solidFill>
                <a:prstClr val="black"/>
              </a:solidFill>
            </a:endParaRPr>
          </a:p>
        </p:txBody>
      </p:sp>
      <p:pic>
        <p:nvPicPr>
          <p:cNvPr id="5" name="Picture 4"/>
          <p:cNvPicPr>
            <a:picLocks noChangeAspect="1"/>
          </p:cNvPicPr>
          <p:nvPr/>
        </p:nvPicPr>
        <p:blipFill>
          <a:blip r:embed="rId4"/>
          <a:stretch>
            <a:fillRect/>
          </a:stretch>
        </p:blipFill>
        <p:spPr>
          <a:xfrm>
            <a:off x="216882" y="2030635"/>
            <a:ext cx="8710235" cy="3990653"/>
          </a:xfrm>
          <a:prstGeom prst="rect">
            <a:avLst/>
          </a:prstGeom>
          <a:noFill/>
          <a:ln w="19050">
            <a:solidFill>
              <a:schemeClr val="tx1"/>
            </a:solidFill>
            <a:miter lim="800000"/>
            <a:headEnd/>
            <a:tailEnd/>
          </a:ln>
        </p:spPr>
      </p:pic>
      <p:pic>
        <p:nvPicPr>
          <p:cNvPr id="6" name="Picture 5"/>
          <p:cNvPicPr>
            <a:picLocks noChangeAspect="1"/>
          </p:cNvPicPr>
          <p:nvPr/>
        </p:nvPicPr>
        <p:blipFill>
          <a:blip r:embed="rId5"/>
          <a:stretch>
            <a:fillRect/>
          </a:stretch>
        </p:blipFill>
        <p:spPr>
          <a:xfrm>
            <a:off x="3323571" y="4293096"/>
            <a:ext cx="5363229" cy="1911803"/>
          </a:xfrm>
          <a:prstGeom prst="rect">
            <a:avLst/>
          </a:prstGeom>
        </p:spPr>
      </p:pic>
    </p:spTree>
    <p:extLst>
      <p:ext uri="{BB962C8B-B14F-4D97-AF65-F5344CB8AC3E}">
        <p14:creationId xmlns:p14="http://schemas.microsoft.com/office/powerpoint/2010/main" val="790609586"/>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idx="4294967295"/>
          </p:nvPr>
        </p:nvSpPr>
        <p:spPr>
          <a:xfrm>
            <a:off x="251520" y="188640"/>
            <a:ext cx="8229600" cy="638944"/>
          </a:xfrm>
        </p:spPr>
        <p:txBody>
          <a:bodyPr anchor="b"/>
          <a:lstStyle/>
          <a:p>
            <a:r>
              <a:rPr lang="en-AU" sz="3000" dirty="0" smtClean="0"/>
              <a:t>Citations to scientific studies in patents</a:t>
            </a:r>
          </a:p>
        </p:txBody>
      </p:sp>
      <p:sp>
        <p:nvSpPr>
          <p:cNvPr id="2" name="AutoShape 2" descr="https://outlook.office365.com/owa/service.svc/s/GetFileAttachment?id=AAMkADg4MDVjNjVjLWY2N2YtNGJkMC05YzA0LTBjNjM3M2QxYmJjYwBGAAAAAAD7yUyFyWLbTrF8zD0CoBUNBwCGr0RHXY8TTa%2FGyMTZeeunAAAAK9CEAABBtbrHkFkCQaWc94tCPnYcAACc6Ky1AAABEgAQAJkkB3pXNHRPuYC1qHFk3Go%3D&amp;X-OWA-CANARY=7IuiWWBCLk20SuKCWaM32XD2OiL2hNIY00IYvRzTzkqoekePWlLql-NN8l6T4GfTQOcko9Ek3dI."/>
          <p:cNvSpPr>
            <a:spLocks noChangeAspect="1" noChangeArrowheads="1"/>
          </p:cNvSpPr>
          <p:nvPr/>
        </p:nvSpPr>
        <p:spPr bwMode="auto">
          <a:xfrm>
            <a:off x="155575" y="-2452688"/>
            <a:ext cx="5581650" cy="51149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3" name="Picture 2"/>
          <p:cNvPicPr>
            <a:picLocks noChangeAspect="1"/>
          </p:cNvPicPr>
          <p:nvPr/>
        </p:nvPicPr>
        <p:blipFill>
          <a:blip r:embed="rId2"/>
          <a:stretch>
            <a:fillRect/>
          </a:stretch>
        </p:blipFill>
        <p:spPr>
          <a:xfrm>
            <a:off x="147764" y="1415135"/>
            <a:ext cx="8841163" cy="3888431"/>
          </a:xfrm>
          <a:prstGeom prst="rect">
            <a:avLst/>
          </a:prstGeom>
        </p:spPr>
      </p:pic>
    </p:spTree>
    <p:extLst>
      <p:ext uri="{BB962C8B-B14F-4D97-AF65-F5344CB8AC3E}">
        <p14:creationId xmlns:p14="http://schemas.microsoft.com/office/powerpoint/2010/main" val="291376567"/>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idx="4294967295"/>
          </p:nvPr>
        </p:nvSpPr>
        <p:spPr>
          <a:xfrm>
            <a:off x="366291" y="-171400"/>
            <a:ext cx="8229600" cy="1143000"/>
          </a:xfrm>
        </p:spPr>
        <p:txBody>
          <a:bodyPr anchor="b"/>
          <a:lstStyle/>
          <a:p>
            <a:r>
              <a:rPr lang="en-AU" sz="3000" dirty="0" smtClean="0"/>
              <a:t>Monitoring of research studies or expert opinions in newspapers</a:t>
            </a:r>
          </a:p>
        </p:txBody>
      </p:sp>
      <p:sp>
        <p:nvSpPr>
          <p:cNvPr id="2" name="AutoShape 2" descr="https://outlook.office365.com/owa/service.svc/s/GetFileAttachment?id=AAMkADg4MDVjNjVjLWY2N2YtNGJkMC05YzA0LTBjNjM3M2QxYmJjYwBGAAAAAAD7yUyFyWLbTrF8zD0CoBUNBwCGr0RHXY8TTa%2FGyMTZeeunAAAAK9CEAABBtbrHkFkCQaWc94tCPnYcAACc6Ky1AAABEgAQAJkkB3pXNHRPuYC1qHFk3Go%3D&amp;X-OWA-CANARY=7IuiWWBCLk20SuKCWaM32XD2OiL2hNIY00IYvRzTzkqoekePWlLql-NN8l6T4GfTQOcko9Ek3dI."/>
          <p:cNvSpPr>
            <a:spLocks noChangeAspect="1" noChangeArrowheads="1"/>
          </p:cNvSpPr>
          <p:nvPr/>
        </p:nvSpPr>
        <p:spPr bwMode="auto">
          <a:xfrm>
            <a:off x="155575" y="-2452688"/>
            <a:ext cx="5581650" cy="51149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4" name="Picture 3"/>
          <p:cNvPicPr>
            <a:picLocks noChangeAspect="1"/>
          </p:cNvPicPr>
          <p:nvPr/>
        </p:nvPicPr>
        <p:blipFill>
          <a:blip r:embed="rId2"/>
          <a:stretch>
            <a:fillRect/>
          </a:stretch>
        </p:blipFill>
        <p:spPr>
          <a:xfrm>
            <a:off x="3326008" y="1102306"/>
            <a:ext cx="5625086" cy="3143300"/>
          </a:xfrm>
          <a:prstGeom prst="rect">
            <a:avLst/>
          </a:prstGeom>
          <a:noFill/>
          <a:ln w="25400">
            <a:solidFill>
              <a:schemeClr val="tx1">
                <a:lumMod val="50000"/>
                <a:lumOff val="50000"/>
              </a:schemeClr>
            </a:solidFill>
            <a:miter lim="800000"/>
            <a:headEnd/>
            <a:tailEnd/>
          </a:ln>
        </p:spPr>
      </p:pic>
      <p:sp>
        <p:nvSpPr>
          <p:cNvPr id="9" name="Rectangle 8"/>
          <p:cNvSpPr/>
          <p:nvPr/>
        </p:nvSpPr>
        <p:spPr bwMode="auto">
          <a:xfrm>
            <a:off x="3329436" y="1077274"/>
            <a:ext cx="2477517" cy="682228"/>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AU" sz="1800" b="1" i="1" u="none" strike="noStrike" cap="none" normalizeH="0" baseline="0" smtClean="0">
              <a:ln>
                <a:noFill/>
              </a:ln>
              <a:solidFill>
                <a:schemeClr val="tx1"/>
              </a:solidFill>
              <a:effectLst/>
              <a:latin typeface="Arial" charset="0"/>
            </a:endParaRPr>
          </a:p>
        </p:txBody>
      </p:sp>
      <p:pic>
        <p:nvPicPr>
          <p:cNvPr id="6" name="Picture 5"/>
          <p:cNvPicPr>
            <a:picLocks noChangeAspect="1"/>
          </p:cNvPicPr>
          <p:nvPr/>
        </p:nvPicPr>
        <p:blipFill>
          <a:blip r:embed="rId3"/>
          <a:stretch>
            <a:fillRect/>
          </a:stretch>
        </p:blipFill>
        <p:spPr>
          <a:xfrm>
            <a:off x="155575" y="1947325"/>
            <a:ext cx="3890019" cy="2579648"/>
          </a:xfrm>
          <a:prstGeom prst="rect">
            <a:avLst/>
          </a:prstGeom>
          <a:noFill/>
          <a:ln w="25400">
            <a:solidFill>
              <a:schemeClr val="tx1">
                <a:lumMod val="50000"/>
                <a:lumOff val="50000"/>
              </a:schemeClr>
            </a:solidFill>
            <a:miter lim="800000"/>
            <a:headEnd/>
            <a:tailEnd/>
          </a:ln>
        </p:spPr>
      </p:pic>
      <p:grpSp>
        <p:nvGrpSpPr>
          <p:cNvPr id="20" name="Group 19"/>
          <p:cNvGrpSpPr/>
          <p:nvPr/>
        </p:nvGrpSpPr>
        <p:grpSpPr>
          <a:xfrm>
            <a:off x="2924682" y="3550193"/>
            <a:ext cx="5625086" cy="2998889"/>
            <a:chOff x="0" y="2276872"/>
            <a:chExt cx="5625086" cy="2998889"/>
          </a:xfrm>
        </p:grpSpPr>
        <p:pic>
          <p:nvPicPr>
            <p:cNvPr id="21" name="Picture 20"/>
            <p:cNvPicPr>
              <a:picLocks noChangeAspect="1"/>
            </p:cNvPicPr>
            <p:nvPr/>
          </p:nvPicPr>
          <p:blipFill>
            <a:blip r:embed="rId4"/>
            <a:stretch>
              <a:fillRect/>
            </a:stretch>
          </p:blipFill>
          <p:spPr>
            <a:xfrm>
              <a:off x="0" y="2276872"/>
              <a:ext cx="5616624" cy="2998889"/>
            </a:xfrm>
            <a:prstGeom prst="rect">
              <a:avLst/>
            </a:prstGeom>
            <a:noFill/>
            <a:ln w="25400">
              <a:solidFill>
                <a:schemeClr val="tx1">
                  <a:lumMod val="50000"/>
                  <a:lumOff val="50000"/>
                </a:schemeClr>
              </a:solidFill>
              <a:miter lim="800000"/>
              <a:headEnd/>
              <a:tailEnd/>
            </a:ln>
          </p:spPr>
        </p:pic>
        <p:sp>
          <p:nvSpPr>
            <p:cNvPr id="22" name="Rectangle 21"/>
            <p:cNvSpPr/>
            <p:nvPr/>
          </p:nvSpPr>
          <p:spPr bwMode="auto">
            <a:xfrm>
              <a:off x="1279504" y="2885032"/>
              <a:ext cx="576064" cy="216024"/>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AU" sz="1800" b="1" i="1" u="none" strike="noStrike" cap="none" normalizeH="0" baseline="0" smtClean="0">
                <a:ln>
                  <a:noFill/>
                </a:ln>
                <a:solidFill>
                  <a:schemeClr val="tx1"/>
                </a:solidFill>
                <a:effectLst/>
                <a:latin typeface="Arial" charset="0"/>
              </a:endParaRPr>
            </a:p>
          </p:txBody>
        </p:sp>
        <p:sp>
          <p:nvSpPr>
            <p:cNvPr id="23" name="Rectangle 22"/>
            <p:cNvSpPr/>
            <p:nvPr/>
          </p:nvSpPr>
          <p:spPr bwMode="auto">
            <a:xfrm>
              <a:off x="5049022" y="2885032"/>
              <a:ext cx="576064" cy="216024"/>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AU" sz="1800" b="1" i="1" u="none" strike="noStrike" cap="none" normalizeH="0" baseline="0" smtClean="0">
                <a:ln>
                  <a:noFill/>
                </a:ln>
                <a:solidFill>
                  <a:schemeClr val="tx1"/>
                </a:solidFill>
                <a:effectLst/>
                <a:latin typeface="Arial" charset="0"/>
              </a:endParaRPr>
            </a:p>
          </p:txBody>
        </p:sp>
        <p:sp>
          <p:nvSpPr>
            <p:cNvPr id="24" name="Rectangle 23"/>
            <p:cNvSpPr/>
            <p:nvPr/>
          </p:nvSpPr>
          <p:spPr bwMode="auto">
            <a:xfrm>
              <a:off x="1711553" y="4973264"/>
              <a:ext cx="877192" cy="216024"/>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AU" sz="1800" b="1" i="1"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2515735352"/>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Mentioning of opinions or studies in </a:t>
            </a:r>
            <a:r>
              <a:rPr lang="en-AU" dirty="0" smtClean="0"/>
              <a:t>TV programs</a:t>
            </a:r>
            <a:endParaRPr lang="en-AU" dirty="0"/>
          </a:p>
        </p:txBody>
      </p:sp>
      <p:pic>
        <p:nvPicPr>
          <p:cNvPr id="3" name="Picture 2"/>
          <p:cNvPicPr>
            <a:picLocks noChangeAspect="1"/>
          </p:cNvPicPr>
          <p:nvPr/>
        </p:nvPicPr>
        <p:blipFill>
          <a:blip r:embed="rId2"/>
          <a:stretch>
            <a:fillRect/>
          </a:stretch>
        </p:blipFill>
        <p:spPr>
          <a:xfrm>
            <a:off x="933505" y="1482075"/>
            <a:ext cx="4522510" cy="2883030"/>
          </a:xfrm>
          <a:prstGeom prst="rect">
            <a:avLst/>
          </a:prstGeom>
          <a:noFill/>
          <a:ln w="25400">
            <a:solidFill>
              <a:schemeClr val="tx1">
                <a:lumMod val="50000"/>
                <a:lumOff val="50000"/>
              </a:schemeClr>
            </a:solidFill>
            <a:miter lim="800000"/>
            <a:headEnd/>
            <a:tailEnd/>
          </a:ln>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031" y="3140967"/>
            <a:ext cx="4270835" cy="2875458"/>
          </a:xfrm>
          <a:prstGeom prst="rect">
            <a:avLst/>
          </a:prstGeom>
          <a:noFill/>
          <a:ln w="25400">
            <a:solidFill>
              <a:schemeClr val="tx1">
                <a:lumMod val="50000"/>
                <a:lumOff val="50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7" name="Rectangle 6"/>
          <p:cNvSpPr/>
          <p:nvPr/>
        </p:nvSpPr>
        <p:spPr bwMode="auto">
          <a:xfrm>
            <a:off x="3194760" y="1916832"/>
            <a:ext cx="513144" cy="216024"/>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AU" sz="1800" b="1" i="1"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286426623"/>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45098"/>
            <a:ext cx="8229600" cy="1143000"/>
          </a:xfrm>
        </p:spPr>
        <p:txBody>
          <a:bodyPr/>
          <a:lstStyle/>
          <a:p>
            <a:pPr algn="l"/>
            <a:r>
              <a:rPr lang="en-AU" sz="2800" dirty="0"/>
              <a:t>Citations to scientific </a:t>
            </a:r>
            <a:r>
              <a:rPr lang="en-AU" sz="2800" dirty="0" smtClean="0"/>
              <a:t>studies and expert opinions </a:t>
            </a:r>
            <a:r>
              <a:rPr lang="en-AU" sz="2800" dirty="0"/>
              <a:t>in </a:t>
            </a:r>
            <a:r>
              <a:rPr lang="en-AU" sz="2800" dirty="0" smtClean="0"/>
              <a:t>blogs:</a:t>
            </a:r>
            <a:br>
              <a:rPr lang="en-AU" sz="2800" dirty="0" smtClean="0"/>
            </a:br>
            <a:r>
              <a:rPr lang="en-AU" sz="2400" dirty="0" smtClean="0"/>
              <a:t>examples of presence in social media</a:t>
            </a:r>
            <a:endParaRPr lang="en-AU" sz="2400" dirty="0"/>
          </a:p>
        </p:txBody>
      </p:sp>
      <p:pic>
        <p:nvPicPr>
          <p:cNvPr id="4" name="Picture 3"/>
          <p:cNvPicPr>
            <a:picLocks noChangeAspect="1"/>
          </p:cNvPicPr>
          <p:nvPr/>
        </p:nvPicPr>
        <p:blipFill>
          <a:blip r:embed="rId2"/>
          <a:stretch>
            <a:fillRect/>
          </a:stretch>
        </p:blipFill>
        <p:spPr>
          <a:xfrm>
            <a:off x="420957" y="1484784"/>
            <a:ext cx="6003591" cy="4933354"/>
          </a:xfrm>
          <a:prstGeom prst="rect">
            <a:avLst/>
          </a:prstGeom>
          <a:noFill/>
          <a:ln w="25400">
            <a:solidFill>
              <a:schemeClr val="tx1">
                <a:lumMod val="50000"/>
                <a:lumOff val="50000"/>
              </a:schemeClr>
            </a:solidFill>
            <a:miter lim="800000"/>
            <a:headEnd/>
            <a:tailEnd/>
          </a:ln>
        </p:spPr>
      </p:pic>
      <p:pic>
        <p:nvPicPr>
          <p:cNvPr id="5" name="Picture 4"/>
          <p:cNvPicPr>
            <a:picLocks noChangeAspect="1"/>
          </p:cNvPicPr>
          <p:nvPr/>
        </p:nvPicPr>
        <p:blipFill>
          <a:blip r:embed="rId3"/>
          <a:stretch>
            <a:fillRect/>
          </a:stretch>
        </p:blipFill>
        <p:spPr>
          <a:xfrm>
            <a:off x="3419872" y="4797152"/>
            <a:ext cx="5518572" cy="1925716"/>
          </a:xfrm>
          <a:prstGeom prst="rect">
            <a:avLst/>
          </a:prstGeom>
          <a:noFill/>
          <a:ln w="25400">
            <a:solidFill>
              <a:schemeClr val="tx1">
                <a:lumMod val="50000"/>
                <a:lumOff val="50000"/>
              </a:schemeClr>
            </a:solidFill>
            <a:miter lim="800000"/>
            <a:headEnd/>
            <a:tailEnd/>
          </a:ln>
        </p:spPr>
      </p:pic>
      <p:sp>
        <p:nvSpPr>
          <p:cNvPr id="13" name="Rectangle 12"/>
          <p:cNvSpPr/>
          <p:nvPr/>
        </p:nvSpPr>
        <p:spPr bwMode="auto">
          <a:xfrm>
            <a:off x="8172400" y="5373216"/>
            <a:ext cx="562967" cy="216024"/>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AU" sz="1800" b="1" i="1" u="none" strike="noStrike" cap="none" normalizeH="0" baseline="0" smtClean="0">
              <a:ln>
                <a:noFill/>
              </a:ln>
              <a:solidFill>
                <a:schemeClr val="tx1"/>
              </a:solidFill>
              <a:effectLst/>
              <a:latin typeface="Arial" charset="0"/>
            </a:endParaRPr>
          </a:p>
        </p:txBody>
      </p:sp>
      <p:sp>
        <p:nvSpPr>
          <p:cNvPr id="14" name="Rectangle 13"/>
          <p:cNvSpPr/>
          <p:nvPr/>
        </p:nvSpPr>
        <p:spPr bwMode="auto">
          <a:xfrm>
            <a:off x="4644008" y="5373216"/>
            <a:ext cx="562967" cy="216024"/>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AU" sz="1800" b="1" i="1" u="none" strike="noStrike" cap="none" normalizeH="0" baseline="0" smtClean="0">
              <a:ln>
                <a:noFill/>
              </a:ln>
              <a:solidFill>
                <a:schemeClr val="tx1"/>
              </a:solidFill>
              <a:effectLst/>
              <a:latin typeface="Arial" charset="0"/>
            </a:endParaRPr>
          </a:p>
        </p:txBody>
      </p:sp>
      <p:sp>
        <p:nvSpPr>
          <p:cNvPr id="15" name="Rectangle 14"/>
          <p:cNvSpPr/>
          <p:nvPr/>
        </p:nvSpPr>
        <p:spPr bwMode="auto">
          <a:xfrm>
            <a:off x="4326925" y="6057292"/>
            <a:ext cx="562967" cy="216024"/>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AU" sz="1800" b="1" i="1" u="none" strike="noStrike" cap="none" normalizeH="0" baseline="0" smtClean="0">
              <a:ln>
                <a:noFill/>
              </a:ln>
              <a:solidFill>
                <a:schemeClr val="tx1"/>
              </a:solidFill>
              <a:effectLst/>
              <a:latin typeface="Arial" charset="0"/>
            </a:endParaRPr>
          </a:p>
        </p:txBody>
      </p:sp>
      <p:sp>
        <p:nvSpPr>
          <p:cNvPr id="16" name="Rectangle 15"/>
          <p:cNvSpPr/>
          <p:nvPr/>
        </p:nvSpPr>
        <p:spPr bwMode="auto">
          <a:xfrm>
            <a:off x="539552" y="1628800"/>
            <a:ext cx="1584176" cy="36004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AU" sz="1800" b="1" i="1"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723462846"/>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187"/>
          <a:stretch/>
        </p:blipFill>
        <p:spPr>
          <a:xfrm>
            <a:off x="1763688" y="116632"/>
            <a:ext cx="5994189" cy="5688632"/>
          </a:xfrm>
          <a:prstGeom prst="rect">
            <a:avLst/>
          </a:prstGeom>
          <a:noFill/>
          <a:ln w="25400">
            <a:solidFill>
              <a:schemeClr val="tx1">
                <a:lumMod val="50000"/>
                <a:lumOff val="50000"/>
              </a:schemeClr>
            </a:solidFill>
            <a:miter lim="800000"/>
            <a:headEnd/>
            <a:tailEnd/>
          </a:ln>
        </p:spPr>
      </p:pic>
    </p:spTree>
    <p:extLst>
      <p:ext uri="{BB962C8B-B14F-4D97-AF65-F5344CB8AC3E}">
        <p14:creationId xmlns:p14="http://schemas.microsoft.com/office/powerpoint/2010/main" val="2480726173"/>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4381"/>
            <a:ext cx="8229600" cy="1143000"/>
          </a:xfrm>
        </p:spPr>
        <p:txBody>
          <a:bodyPr/>
          <a:lstStyle/>
          <a:p>
            <a:r>
              <a:rPr lang="en-AU" dirty="0" smtClean="0"/>
              <a:t>Wikipedia</a:t>
            </a:r>
            <a:endParaRPr lang="en-AU" dirty="0"/>
          </a:p>
        </p:txBody>
      </p:sp>
      <p:pic>
        <p:nvPicPr>
          <p:cNvPr id="3" name="Picture 2"/>
          <p:cNvPicPr>
            <a:picLocks noChangeAspect="1"/>
          </p:cNvPicPr>
          <p:nvPr/>
        </p:nvPicPr>
        <p:blipFill>
          <a:blip r:embed="rId2"/>
          <a:stretch>
            <a:fillRect/>
          </a:stretch>
        </p:blipFill>
        <p:spPr>
          <a:xfrm>
            <a:off x="107505" y="980728"/>
            <a:ext cx="4477218" cy="2952327"/>
          </a:xfrm>
          <a:prstGeom prst="rect">
            <a:avLst/>
          </a:prstGeom>
          <a:noFill/>
          <a:ln w="25400">
            <a:solidFill>
              <a:schemeClr val="tx1">
                <a:lumMod val="50000"/>
                <a:lumOff val="50000"/>
              </a:schemeClr>
            </a:solidFill>
            <a:miter lim="800000"/>
            <a:headEnd/>
            <a:tailEnd/>
          </a:ln>
        </p:spPr>
      </p:pic>
      <p:pic>
        <p:nvPicPr>
          <p:cNvPr id="4" name="Picture 3"/>
          <p:cNvPicPr>
            <a:picLocks noChangeAspect="1"/>
          </p:cNvPicPr>
          <p:nvPr/>
        </p:nvPicPr>
        <p:blipFill>
          <a:blip r:embed="rId3"/>
          <a:stretch>
            <a:fillRect/>
          </a:stretch>
        </p:blipFill>
        <p:spPr>
          <a:xfrm>
            <a:off x="4226883" y="2492896"/>
            <a:ext cx="4189661" cy="3329426"/>
          </a:xfrm>
          <a:prstGeom prst="rect">
            <a:avLst/>
          </a:prstGeom>
          <a:noFill/>
          <a:ln w="25400">
            <a:solidFill>
              <a:schemeClr val="tx1">
                <a:lumMod val="50000"/>
                <a:lumOff val="50000"/>
              </a:schemeClr>
            </a:solidFill>
            <a:miter lim="800000"/>
            <a:headEnd/>
            <a:tailEnd/>
          </a:ln>
        </p:spPr>
      </p:pic>
    </p:spTree>
    <p:extLst>
      <p:ext uri="{BB962C8B-B14F-4D97-AF65-F5344CB8AC3E}">
        <p14:creationId xmlns:p14="http://schemas.microsoft.com/office/powerpoint/2010/main" val="3176193753"/>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332656"/>
            <a:ext cx="6866021" cy="502766"/>
          </a:xfrm>
          <a:prstGeom prst="rect">
            <a:avLst/>
          </a:prstGeom>
          <a:noFill/>
        </p:spPr>
        <p:txBody>
          <a:bodyPr wrap="square" rtlCol="0">
            <a:spAutoFit/>
          </a:bodyPr>
          <a:lstStyle/>
          <a:p>
            <a:pPr algn="ctr"/>
            <a:r>
              <a:rPr lang="en-AU" sz="2667" dirty="0">
                <a:solidFill>
                  <a:srgbClr val="00467F"/>
                </a:solidFill>
                <a:latin typeface="Arial" pitchFamily="34" charset="0"/>
                <a:ea typeface="+mj-ea"/>
                <a:cs typeface="Arial" pitchFamily="34" charset="0"/>
              </a:rPr>
              <a:t>Datasets (a quick aside…)</a:t>
            </a:r>
            <a:r>
              <a:rPr lang="en-AU" dirty="0" smtClean="0"/>
              <a:t> </a:t>
            </a:r>
            <a:endParaRPr lang="en-AU" dirty="0"/>
          </a:p>
        </p:txBody>
      </p:sp>
      <p:sp>
        <p:nvSpPr>
          <p:cNvPr id="4" name="TextBox 3"/>
          <p:cNvSpPr txBox="1"/>
          <p:nvPr/>
        </p:nvSpPr>
        <p:spPr>
          <a:xfrm>
            <a:off x="539552" y="980728"/>
            <a:ext cx="7659939" cy="2585323"/>
          </a:xfrm>
          <a:prstGeom prst="rect">
            <a:avLst/>
          </a:prstGeom>
          <a:noFill/>
        </p:spPr>
        <p:txBody>
          <a:bodyPr wrap="square" rtlCol="0">
            <a:spAutoFit/>
          </a:bodyPr>
          <a:lstStyle/>
          <a:p>
            <a:pPr algn="l"/>
            <a:r>
              <a:rPr lang="en-AU" i="0" dirty="0" smtClean="0"/>
              <a:t>Reuse of data for new purposes</a:t>
            </a:r>
          </a:p>
          <a:p>
            <a:pPr algn="l"/>
            <a:endParaRPr lang="en-AU" i="0" dirty="0"/>
          </a:p>
          <a:p>
            <a:pPr marL="380990" indent="-380990" algn="l">
              <a:buFont typeface="Arial" panose="020B0604020202020204" pitchFamily="34" charset="0"/>
              <a:buChar char="•"/>
            </a:pPr>
            <a:r>
              <a:rPr lang="en-AU" b="0" i="0" dirty="0" smtClean="0"/>
              <a:t>Brisbane taxi dataset used by CARRSQ to look at driver behaviour reused by the Smart Transport Group to look at traffic flow</a:t>
            </a:r>
          </a:p>
          <a:p>
            <a:pPr marL="380990" indent="-380990" algn="l">
              <a:buFont typeface="Arial" panose="020B0604020202020204" pitchFamily="34" charset="0"/>
              <a:buChar char="•"/>
            </a:pPr>
            <a:endParaRPr lang="en-AU" b="0" i="0" dirty="0"/>
          </a:p>
          <a:p>
            <a:pPr marL="380990" indent="-380990" algn="l">
              <a:buFont typeface="Arial" panose="020B0604020202020204" pitchFamily="34" charset="0"/>
              <a:buChar char="•"/>
            </a:pPr>
            <a:r>
              <a:rPr lang="en-AU" b="0" i="0" dirty="0" smtClean="0"/>
              <a:t>Data on kangaroos that collected was reused to research climate change as weather had also been recorded</a:t>
            </a:r>
          </a:p>
          <a:p>
            <a:pPr marL="380990" indent="-380990" algn="l">
              <a:buFont typeface="Arial" panose="020B0604020202020204" pitchFamily="34" charset="0"/>
              <a:buChar char="•"/>
            </a:pPr>
            <a:endParaRPr lang="en-AU" i="0" dirty="0"/>
          </a:p>
          <a:p>
            <a:pPr algn="l"/>
            <a:r>
              <a:rPr lang="en-AU" i="0" dirty="0" smtClean="0"/>
              <a:t>What data was re-used? What data could you use?  And share? </a:t>
            </a:r>
            <a:endParaRPr lang="en-US" i="0" dirty="0"/>
          </a:p>
        </p:txBody>
      </p:sp>
      <p:pic>
        <p:nvPicPr>
          <p:cNvPr id="3" name="Picture 2"/>
          <p:cNvPicPr>
            <a:picLocks noChangeAspect="1"/>
          </p:cNvPicPr>
          <p:nvPr/>
        </p:nvPicPr>
        <p:blipFill>
          <a:blip r:embed="rId2"/>
          <a:stretch>
            <a:fillRect/>
          </a:stretch>
        </p:blipFill>
        <p:spPr>
          <a:xfrm>
            <a:off x="33892" y="4797152"/>
            <a:ext cx="6168822" cy="1152128"/>
          </a:xfrm>
          <a:prstGeom prst="rect">
            <a:avLst/>
          </a:prstGeom>
        </p:spPr>
      </p:pic>
    </p:spTree>
    <p:extLst>
      <p:ext uri="{BB962C8B-B14F-4D97-AF65-F5344CB8AC3E}">
        <p14:creationId xmlns:p14="http://schemas.microsoft.com/office/powerpoint/2010/main" val="3538432967"/>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5536" y="764704"/>
            <a:ext cx="8399815" cy="4422760"/>
          </a:xfrm>
          <a:prstGeom prst="rect">
            <a:avLst/>
          </a:prstGeom>
        </p:spPr>
      </p:pic>
    </p:spTree>
    <p:extLst>
      <p:ext uri="{BB962C8B-B14F-4D97-AF65-F5344CB8AC3E}">
        <p14:creationId xmlns:p14="http://schemas.microsoft.com/office/powerpoint/2010/main" val="193693375"/>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AU" dirty="0" smtClean="0"/>
              <a:t>Example</a:t>
            </a:r>
            <a:endParaRPr lang="en-AU" dirty="0"/>
          </a:p>
        </p:txBody>
      </p:sp>
      <p:pic>
        <p:nvPicPr>
          <p:cNvPr id="3" name="Picture 2"/>
          <p:cNvPicPr>
            <a:picLocks noChangeAspect="1"/>
          </p:cNvPicPr>
          <p:nvPr/>
        </p:nvPicPr>
        <p:blipFill>
          <a:blip r:embed="rId2"/>
          <a:stretch>
            <a:fillRect/>
          </a:stretch>
        </p:blipFill>
        <p:spPr>
          <a:xfrm>
            <a:off x="1843220" y="908720"/>
            <a:ext cx="5609099" cy="5133079"/>
          </a:xfrm>
          <a:prstGeom prst="rect">
            <a:avLst/>
          </a:prstGeom>
        </p:spPr>
      </p:pic>
    </p:spTree>
    <p:extLst>
      <p:ext uri="{BB962C8B-B14F-4D97-AF65-F5344CB8AC3E}">
        <p14:creationId xmlns:p14="http://schemas.microsoft.com/office/powerpoint/2010/main" val="2175689596"/>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54059"/>
            <a:ext cx="8229600" cy="1143000"/>
          </a:xfrm>
        </p:spPr>
        <p:txBody>
          <a:bodyPr/>
          <a:lstStyle/>
          <a:p>
            <a:r>
              <a:rPr lang="en-AU" dirty="0" smtClean="0"/>
              <a:t>Tools to Increase your Impact</a:t>
            </a:r>
            <a:endParaRPr lang="en-AU" dirty="0"/>
          </a:p>
        </p:txBody>
      </p:sp>
      <p:sp>
        <p:nvSpPr>
          <p:cNvPr id="3" name="Content Placeholder 2"/>
          <p:cNvSpPr>
            <a:spLocks noGrp="1"/>
          </p:cNvSpPr>
          <p:nvPr>
            <p:ph sz="quarter" idx="1"/>
          </p:nvPr>
        </p:nvSpPr>
        <p:spPr>
          <a:xfrm>
            <a:off x="1259632" y="764704"/>
            <a:ext cx="7283152" cy="2837260"/>
          </a:xfrm>
        </p:spPr>
        <p:txBody>
          <a:bodyPr/>
          <a:lstStyle/>
          <a:p>
            <a:r>
              <a:rPr lang="en-AU" sz="2400" dirty="0" smtClean="0"/>
              <a:t>Research Staff profiles (tag publications for RAD)</a:t>
            </a:r>
          </a:p>
          <a:p>
            <a:r>
              <a:rPr lang="en-AU" sz="2400" dirty="0" smtClean="0"/>
              <a:t>Google Scholar Citations</a:t>
            </a:r>
          </a:p>
          <a:p>
            <a:r>
              <a:rPr lang="en-AU" sz="2400" dirty="0" smtClean="0"/>
              <a:t>Expert guide</a:t>
            </a:r>
          </a:p>
          <a:p>
            <a:r>
              <a:rPr lang="en-AU" sz="2400" dirty="0" smtClean="0"/>
              <a:t>LinkedIn</a:t>
            </a:r>
          </a:p>
          <a:p>
            <a:r>
              <a:rPr lang="en-AU" sz="2400" dirty="0"/>
              <a:t>ORCID</a:t>
            </a:r>
          </a:p>
          <a:p>
            <a:r>
              <a:rPr lang="en-AU" sz="2400" dirty="0" smtClean="0"/>
              <a:t>Researcher ID</a:t>
            </a:r>
          </a:p>
          <a:p>
            <a:r>
              <a:rPr lang="en-AU" sz="2400" dirty="0" smtClean="0"/>
              <a:t>Scopus Author ID</a:t>
            </a:r>
          </a:p>
          <a:p>
            <a:r>
              <a:rPr lang="en-AU" sz="2400" dirty="0" smtClean="0"/>
              <a:t>Open Access: Add the final accepted version to </a:t>
            </a:r>
            <a:r>
              <a:rPr lang="en-AU" sz="2400" b="1" dirty="0" smtClean="0"/>
              <a:t>QUT ePrints</a:t>
            </a:r>
          </a:p>
          <a:p>
            <a:r>
              <a:rPr lang="en-AU" sz="2400" dirty="0" smtClean="0"/>
              <a:t>Blog/Twitter/Wikipedia your publications </a:t>
            </a:r>
          </a:p>
          <a:p>
            <a:r>
              <a:rPr lang="en-AU" sz="2400" dirty="0" smtClean="0"/>
              <a:t>YouTube videos</a:t>
            </a:r>
          </a:p>
          <a:p>
            <a:r>
              <a:rPr lang="en-AU" sz="2400" dirty="0" smtClean="0"/>
              <a:t>Google Analytics</a:t>
            </a:r>
            <a:endParaRPr lang="en-AU" sz="2400" dirty="0"/>
          </a:p>
        </p:txBody>
      </p:sp>
    </p:spTree>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Using social media to promote your work</a:t>
            </a:r>
            <a:endParaRPr lang="en-GB" dirty="0"/>
          </a:p>
        </p:txBody>
      </p:sp>
      <p:sp>
        <p:nvSpPr>
          <p:cNvPr id="3" name="Content Placeholder 2"/>
          <p:cNvSpPr>
            <a:spLocks noGrp="1"/>
          </p:cNvSpPr>
          <p:nvPr>
            <p:ph sz="quarter" idx="1"/>
          </p:nvPr>
        </p:nvSpPr>
        <p:spPr/>
        <p:txBody>
          <a:bodyPr/>
          <a:lstStyle/>
          <a:p>
            <a:r>
              <a:rPr lang="en-AU" dirty="0" smtClean="0"/>
              <a:t>An informal study suggests that blogging or tweeting about your publications, with a link to open access full text copies will increase downloads (&amp; hopefully citations over time) </a:t>
            </a:r>
            <a:r>
              <a:rPr lang="en-GB" sz="1400" dirty="0" smtClean="0">
                <a:hlinkClick r:id="rId2"/>
              </a:rPr>
              <a:t>http://blogs.lse.ac.uk/impactofsocialsciences/2012/04/19/blog-tweeting-papers-worth-it/</a:t>
            </a:r>
            <a:endParaRPr lang="en-GB" sz="1400" dirty="0" smtClean="0"/>
          </a:p>
          <a:p>
            <a:endParaRPr lang="en-GB" dirty="0"/>
          </a:p>
        </p:txBody>
      </p:sp>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AU" dirty="0" smtClean="0"/>
              <a:t>More help</a:t>
            </a:r>
            <a:endParaRPr lang="en-GB" dirty="0">
              <a:solidFill>
                <a:schemeClr val="bg1"/>
              </a:solidFill>
            </a:endParaRPr>
          </a:p>
        </p:txBody>
      </p:sp>
      <p:sp>
        <p:nvSpPr>
          <p:cNvPr id="3" name="Content Placeholder 2"/>
          <p:cNvSpPr>
            <a:spLocks noGrp="1"/>
          </p:cNvSpPr>
          <p:nvPr>
            <p:ph sz="quarter" idx="1"/>
          </p:nvPr>
        </p:nvSpPr>
        <p:spPr>
          <a:xfrm>
            <a:off x="467544" y="908720"/>
            <a:ext cx="8229600" cy="1656184"/>
          </a:xfrm>
        </p:spPr>
        <p:txBody>
          <a:bodyPr/>
          <a:lstStyle/>
          <a:p>
            <a:pPr marL="0" indent="0">
              <a:buNone/>
            </a:pPr>
            <a:endParaRPr lang="en-AU" dirty="0" smtClean="0">
              <a:solidFill>
                <a:schemeClr val="accent2">
                  <a:lumMod val="75000"/>
                </a:schemeClr>
              </a:solidFill>
            </a:endParaRPr>
          </a:p>
          <a:p>
            <a:r>
              <a:rPr lang="en-AU" sz="2400" dirty="0" smtClean="0">
                <a:solidFill>
                  <a:schemeClr val="accent2">
                    <a:lumMod val="75000"/>
                  </a:schemeClr>
                </a:solidFill>
              </a:rPr>
              <a:t>Librarians</a:t>
            </a:r>
          </a:p>
          <a:p>
            <a:pPr marL="0" indent="0">
              <a:buNone/>
            </a:pPr>
            <a:r>
              <a:rPr lang="en-GB" sz="1600" dirty="0" smtClean="0">
                <a:solidFill>
                  <a:schemeClr val="accent2">
                    <a:lumMod val="75000"/>
                  </a:schemeClr>
                </a:solidFill>
                <a:hlinkClick r:id="rId2"/>
              </a:rPr>
              <a:t>https://www.library.qut.edu.au/about/contact/liaisonlibrarians.jsp</a:t>
            </a:r>
            <a:endParaRPr lang="en-GB" sz="1600" dirty="0" smtClean="0">
              <a:solidFill>
                <a:schemeClr val="accent2">
                  <a:lumMod val="75000"/>
                </a:schemeClr>
              </a:solidFill>
            </a:endParaRPr>
          </a:p>
          <a:p>
            <a:pPr marL="0" indent="0">
              <a:buNone/>
            </a:pPr>
            <a:endParaRPr lang="en-GB" sz="2000" dirty="0" smtClean="0">
              <a:solidFill>
                <a:schemeClr val="accent2">
                  <a:lumMod val="75000"/>
                </a:schemeClr>
              </a:solidFill>
            </a:endParaRPr>
          </a:p>
          <a:p>
            <a:endParaRPr lang="en-AU" sz="2800" dirty="0" smtClean="0">
              <a:solidFill>
                <a:schemeClr val="accent2">
                  <a:lumMod val="75000"/>
                </a:schemeClr>
              </a:solidFill>
            </a:endParaRPr>
          </a:p>
          <a:p>
            <a:endParaRPr lang="en-GB" sz="2800" dirty="0">
              <a:solidFill>
                <a:schemeClr val="accent2">
                  <a:lumMod val="75000"/>
                </a:schemeClr>
              </a:solidFill>
            </a:endParaRPr>
          </a:p>
        </p:txBody>
      </p:sp>
      <p:pic>
        <p:nvPicPr>
          <p:cNvPr id="7" name="Picture 5"/>
          <p:cNvPicPr>
            <a:picLocks noChangeAspect="1" noChangeArrowheads="1"/>
          </p:cNvPicPr>
          <p:nvPr/>
        </p:nvPicPr>
        <p:blipFill>
          <a:blip r:embed="rId3" cstate="print"/>
          <a:srcRect/>
          <a:stretch>
            <a:fillRect/>
          </a:stretch>
        </p:blipFill>
        <p:spPr bwMode="auto">
          <a:xfrm>
            <a:off x="2733912" y="3068960"/>
            <a:ext cx="3696864" cy="2376264"/>
          </a:xfrm>
          <a:prstGeom prst="rect">
            <a:avLst/>
          </a:prstGeom>
          <a:noFill/>
          <a:ln w="9525">
            <a:noFill/>
            <a:miter lim="800000"/>
            <a:headEnd/>
            <a:tailEnd/>
          </a:ln>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78421" y="116632"/>
            <a:ext cx="6869152" cy="2448272"/>
          </a:xfrm>
          <a:prstGeom prst="rect">
            <a:avLst/>
          </a:prstGeom>
        </p:spPr>
      </p:pic>
      <p:pic>
        <p:nvPicPr>
          <p:cNvPr id="3" name="Picture 2"/>
          <p:cNvPicPr>
            <a:picLocks noChangeAspect="1"/>
          </p:cNvPicPr>
          <p:nvPr/>
        </p:nvPicPr>
        <p:blipFill>
          <a:blip r:embed="rId3"/>
          <a:stretch>
            <a:fillRect/>
          </a:stretch>
        </p:blipFill>
        <p:spPr>
          <a:xfrm>
            <a:off x="593016" y="2780927"/>
            <a:ext cx="7219344" cy="3048807"/>
          </a:xfrm>
          <a:prstGeom prst="rect">
            <a:avLst/>
          </a:prstGeom>
        </p:spPr>
      </p:pic>
    </p:spTree>
    <p:extLst>
      <p:ext uri="{BB962C8B-B14F-4D97-AF65-F5344CB8AC3E}">
        <p14:creationId xmlns:p14="http://schemas.microsoft.com/office/powerpoint/2010/main" val="2419642864"/>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7504" y="260648"/>
            <a:ext cx="8412586" cy="1427591"/>
          </a:xfrm>
          <a:prstGeom prst="rect">
            <a:avLst/>
          </a:prstGeom>
        </p:spPr>
      </p:pic>
      <p:pic>
        <p:nvPicPr>
          <p:cNvPr id="3" name="Picture 2"/>
          <p:cNvPicPr>
            <a:picLocks noChangeAspect="1"/>
          </p:cNvPicPr>
          <p:nvPr/>
        </p:nvPicPr>
        <p:blipFill>
          <a:blip r:embed="rId3"/>
          <a:stretch>
            <a:fillRect/>
          </a:stretch>
        </p:blipFill>
        <p:spPr>
          <a:xfrm>
            <a:off x="395536" y="1988840"/>
            <a:ext cx="7965090" cy="3312368"/>
          </a:xfrm>
          <a:prstGeom prst="rect">
            <a:avLst/>
          </a:prstGeom>
        </p:spPr>
      </p:pic>
    </p:spTree>
    <p:extLst>
      <p:ext uri="{BB962C8B-B14F-4D97-AF65-F5344CB8AC3E}">
        <p14:creationId xmlns:p14="http://schemas.microsoft.com/office/powerpoint/2010/main" val="1476142843"/>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628800"/>
            <a:ext cx="8229600" cy="4366306"/>
          </a:xfrm>
        </p:spPr>
        <p:txBody>
          <a:bodyPr/>
          <a:lstStyle/>
          <a:p>
            <a:r>
              <a:rPr lang="en-US" dirty="0" smtClean="0"/>
              <a:t>Engagement &amp; Impact — real  change </a:t>
            </a:r>
          </a:p>
          <a:p>
            <a:pPr lvl="1"/>
            <a:r>
              <a:rPr lang="en-US" dirty="0" smtClean="0"/>
              <a:t>Translation of research into the ‘societal’ change</a:t>
            </a:r>
          </a:p>
          <a:p>
            <a:pPr lvl="1"/>
            <a:r>
              <a:rPr lang="en-US" dirty="0"/>
              <a:t>M</a:t>
            </a:r>
            <a:r>
              <a:rPr lang="en-US" dirty="0" smtClean="0"/>
              <a:t>ust </a:t>
            </a:r>
            <a:r>
              <a:rPr lang="en-US" dirty="0"/>
              <a:t>establish clear link to end user </a:t>
            </a:r>
            <a:r>
              <a:rPr lang="en-US" dirty="0" smtClean="0"/>
              <a:t>behavior, practice, process execution change and policy decision-making </a:t>
            </a:r>
            <a:r>
              <a:rPr lang="en-US" dirty="0" err="1" smtClean="0"/>
              <a:t>etc</a:t>
            </a:r>
            <a:endParaRPr lang="en-US" dirty="0"/>
          </a:p>
          <a:p>
            <a:r>
              <a:rPr lang="en-US" dirty="0" smtClean="0"/>
              <a:t>Quantitative </a:t>
            </a:r>
            <a:r>
              <a:rPr lang="en-US" dirty="0"/>
              <a:t>and Qualitative measures</a:t>
            </a:r>
          </a:p>
          <a:p>
            <a:r>
              <a:rPr lang="en-US" dirty="0" smtClean="0"/>
              <a:t>Measures of the link between research and ‘societal’ </a:t>
            </a:r>
            <a:r>
              <a:rPr lang="en-US" b="1" dirty="0" smtClean="0"/>
              <a:t>significance</a:t>
            </a:r>
            <a:r>
              <a:rPr lang="en-US" dirty="0" smtClean="0"/>
              <a:t> and </a:t>
            </a:r>
            <a:r>
              <a:rPr lang="en-US" b="1" dirty="0" smtClean="0"/>
              <a:t>reach</a:t>
            </a:r>
          </a:p>
          <a:p>
            <a:endParaRPr lang="en-US" dirty="0"/>
          </a:p>
        </p:txBody>
      </p:sp>
      <p:pic>
        <p:nvPicPr>
          <p:cNvPr id="5" name="Picture 4"/>
          <p:cNvPicPr>
            <a:picLocks noChangeAspect="1"/>
          </p:cNvPicPr>
          <p:nvPr/>
        </p:nvPicPr>
        <p:blipFill rotWithShape="1">
          <a:blip r:embed="rId3"/>
          <a:srcRect l="15565" t="7485" r="15171"/>
          <a:stretch/>
        </p:blipFill>
        <p:spPr>
          <a:xfrm>
            <a:off x="585413" y="188640"/>
            <a:ext cx="7416824" cy="1030020"/>
          </a:xfrm>
          <a:prstGeom prst="rect">
            <a:avLst/>
          </a:prstGeom>
        </p:spPr>
      </p:pic>
    </p:spTree>
    <p:extLst>
      <p:ext uri="{BB962C8B-B14F-4D97-AF65-F5344CB8AC3E}">
        <p14:creationId xmlns:p14="http://schemas.microsoft.com/office/powerpoint/2010/main" val="303399683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lstStyle/>
          <a:p>
            <a:pPr algn="l">
              <a:lnSpc>
                <a:spcPts val="3000"/>
              </a:lnSpc>
            </a:pPr>
            <a:r>
              <a:rPr lang="en-US" sz="2800" dirty="0" smtClean="0"/>
              <a:t>Gather </a:t>
            </a:r>
            <a:r>
              <a:rPr lang="en-US" sz="2800" dirty="0"/>
              <a:t>intelligence </a:t>
            </a:r>
            <a:r>
              <a:rPr lang="en-US" sz="2800" dirty="0" smtClean="0"/>
              <a:t>and evidence on </a:t>
            </a:r>
            <a:r>
              <a:rPr lang="en-US" sz="2800" dirty="0"/>
              <a:t>the effects that </a:t>
            </a:r>
            <a:r>
              <a:rPr lang="en-US" sz="2800" dirty="0" smtClean="0"/>
              <a:t>research </a:t>
            </a:r>
            <a:r>
              <a:rPr lang="en-US" sz="2800" dirty="0"/>
              <a:t>is having in academia and beyond</a:t>
            </a:r>
            <a:endParaRPr lang="en-AU" sz="2800" b="0" dirty="0"/>
          </a:p>
        </p:txBody>
      </p:sp>
      <p:sp>
        <p:nvSpPr>
          <p:cNvPr id="3" name="Content Placeholder 2"/>
          <p:cNvSpPr>
            <a:spLocks noGrp="1"/>
          </p:cNvSpPr>
          <p:nvPr>
            <p:ph idx="1"/>
          </p:nvPr>
        </p:nvSpPr>
        <p:spPr>
          <a:xfrm>
            <a:off x="482646" y="1444215"/>
            <a:ext cx="8496944" cy="4464496"/>
          </a:xfrm>
        </p:spPr>
        <p:txBody>
          <a:bodyPr/>
          <a:lstStyle/>
          <a:p>
            <a:r>
              <a:rPr lang="en-AU" sz="2000" b="1" dirty="0" smtClean="0"/>
              <a:t>Scientific ‘productivity’</a:t>
            </a:r>
          </a:p>
          <a:p>
            <a:pPr lvl="1"/>
            <a:r>
              <a:rPr lang="en-AU" sz="2000" dirty="0" smtClean="0"/>
              <a:t>Knowledge creation (publications/datasets/software </a:t>
            </a:r>
            <a:r>
              <a:rPr lang="en-AU" sz="2000" dirty="0" err="1" smtClean="0"/>
              <a:t>etc</a:t>
            </a:r>
            <a:r>
              <a:rPr lang="en-AU" sz="2000" dirty="0" smtClean="0"/>
              <a:t>) and transfer within academia</a:t>
            </a:r>
          </a:p>
          <a:p>
            <a:r>
              <a:rPr lang="en-AU" sz="2000" b="1" dirty="0" smtClean="0"/>
              <a:t>Engagement beyond academia</a:t>
            </a:r>
          </a:p>
          <a:p>
            <a:pPr lvl="1"/>
            <a:r>
              <a:rPr lang="en-AU" sz="2000" dirty="0" smtClean="0"/>
              <a:t>The </a:t>
            </a:r>
            <a:r>
              <a:rPr lang="en-AU" sz="2000" dirty="0"/>
              <a:t>interaction between researchers and </a:t>
            </a:r>
            <a:r>
              <a:rPr lang="en-AU" sz="2000" dirty="0" smtClean="0"/>
              <a:t>research organisations </a:t>
            </a:r>
            <a:r>
              <a:rPr lang="en-AU" sz="2000" dirty="0"/>
              <a:t>and their larger communities/industries for </a:t>
            </a:r>
            <a:r>
              <a:rPr lang="en-AU" sz="2000" dirty="0" smtClean="0"/>
              <a:t>the </a:t>
            </a:r>
            <a:r>
              <a:rPr lang="en-AU" sz="2000" dirty="0"/>
              <a:t>mutually beneficial exchange of </a:t>
            </a:r>
            <a:r>
              <a:rPr lang="en-AU" sz="2000" dirty="0" smtClean="0"/>
              <a:t>knowledge, technologies and methods, understanding </a:t>
            </a:r>
            <a:r>
              <a:rPr lang="en-AU" sz="2000" dirty="0"/>
              <a:t>and resources in a context </a:t>
            </a:r>
            <a:r>
              <a:rPr lang="en-AU" sz="2000" dirty="0" smtClean="0"/>
              <a:t>of partnership </a:t>
            </a:r>
            <a:r>
              <a:rPr lang="en-AU" sz="2000" dirty="0"/>
              <a:t>and </a:t>
            </a:r>
            <a:r>
              <a:rPr lang="en-AU" sz="2000" dirty="0" smtClean="0"/>
              <a:t>reciprocity</a:t>
            </a:r>
            <a:endParaRPr lang="en-AU" sz="2000" b="1" dirty="0" smtClean="0"/>
          </a:p>
          <a:p>
            <a:r>
              <a:rPr lang="en-AU" sz="2000" b="1" dirty="0" smtClean="0"/>
              <a:t>Impact beyond academia</a:t>
            </a:r>
          </a:p>
          <a:p>
            <a:pPr lvl="1"/>
            <a:r>
              <a:rPr lang="en-AU" sz="2000" dirty="0" smtClean="0"/>
              <a:t>Research impact is the demonstrable contribution that research makes to the economy, society, culture, national security, public policy or services, health, the environment, or quality of life, beyond contributions to academia</a:t>
            </a:r>
            <a:endParaRPr lang="en-AU" sz="2000" dirty="0"/>
          </a:p>
        </p:txBody>
      </p:sp>
    </p:spTree>
    <p:extLst>
      <p:ext uri="{BB962C8B-B14F-4D97-AF65-F5344CB8AC3E}">
        <p14:creationId xmlns:p14="http://schemas.microsoft.com/office/powerpoint/2010/main" val="3314903570"/>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176" t="42172" r="2416" b="37523"/>
          <a:stretch/>
        </p:blipFill>
        <p:spPr>
          <a:xfrm>
            <a:off x="1763688" y="862971"/>
            <a:ext cx="5904656" cy="936104"/>
          </a:xfrm>
          <a:prstGeom prst="rect">
            <a:avLst/>
          </a:prstGeom>
        </p:spPr>
      </p:pic>
      <p:sp>
        <p:nvSpPr>
          <p:cNvPr id="4" name="Title 3"/>
          <p:cNvSpPr>
            <a:spLocks noGrp="1"/>
          </p:cNvSpPr>
          <p:nvPr>
            <p:ph type="title"/>
          </p:nvPr>
        </p:nvSpPr>
        <p:spPr>
          <a:xfrm>
            <a:off x="426807" y="-126343"/>
            <a:ext cx="8229600" cy="1143000"/>
          </a:xfrm>
        </p:spPr>
        <p:txBody>
          <a:bodyPr/>
          <a:lstStyle/>
          <a:p>
            <a:r>
              <a:rPr lang="en-AU" dirty="0"/>
              <a:t>Types of </a:t>
            </a:r>
            <a:r>
              <a:rPr lang="en-AU" dirty="0" smtClean="0"/>
              <a:t>engagement &amp; impact</a:t>
            </a:r>
            <a:endParaRPr lang="en-AU" dirty="0"/>
          </a:p>
        </p:txBody>
      </p:sp>
      <p:sp>
        <p:nvSpPr>
          <p:cNvPr id="5" name="Content Placeholder 4"/>
          <p:cNvSpPr>
            <a:spLocks noGrp="1"/>
          </p:cNvSpPr>
          <p:nvPr>
            <p:ph idx="1"/>
          </p:nvPr>
        </p:nvSpPr>
        <p:spPr>
          <a:xfrm>
            <a:off x="601216" y="1862380"/>
            <a:ext cx="8229600" cy="3989388"/>
          </a:xfrm>
        </p:spPr>
        <p:txBody>
          <a:bodyPr/>
          <a:lstStyle/>
          <a:p>
            <a:r>
              <a:rPr lang="en-AU" sz="2200" b="1" dirty="0" smtClean="0"/>
              <a:t>Instrumental impacts </a:t>
            </a:r>
            <a:r>
              <a:rPr lang="en-AU" sz="2200" dirty="0" smtClean="0"/>
              <a:t>(e.g. actual changes in policy or practice)</a:t>
            </a:r>
          </a:p>
          <a:p>
            <a:r>
              <a:rPr lang="en-AU" sz="2200" b="1" dirty="0" smtClean="0"/>
              <a:t>Conceptual impacts </a:t>
            </a:r>
            <a:r>
              <a:rPr lang="en-AU" sz="2200" dirty="0" smtClean="0"/>
              <a:t>(e.g. broad new understanding/ awareness raising)</a:t>
            </a:r>
          </a:p>
          <a:p>
            <a:r>
              <a:rPr lang="en-AU" sz="2200" b="1" dirty="0" smtClean="0"/>
              <a:t>Capacity building impacts </a:t>
            </a:r>
            <a:r>
              <a:rPr lang="en-AU" sz="2200" dirty="0" smtClean="0"/>
              <a:t>(e.g. training of students or professionals, CPD etc.)</a:t>
            </a:r>
          </a:p>
          <a:p>
            <a:r>
              <a:rPr lang="en-AU" sz="2200" b="1" dirty="0" smtClean="0"/>
              <a:t>Attitudinal or cultural impacts </a:t>
            </a:r>
            <a:r>
              <a:rPr lang="en-AU" sz="2200" dirty="0" smtClean="0"/>
              <a:t>(e.g. increased willingness in general to engage in new collaborations)</a:t>
            </a:r>
          </a:p>
          <a:p>
            <a:r>
              <a:rPr lang="en-AU" sz="2200" b="1" dirty="0" smtClean="0"/>
              <a:t>Enduring connectivity impacts </a:t>
            </a:r>
            <a:r>
              <a:rPr lang="en-AU" sz="2200" dirty="0" smtClean="0"/>
              <a:t>(e.g. follow-up interactions such as joint proposals, reciprocal visits, shared workshops, lasting relationships)</a:t>
            </a:r>
            <a:endParaRPr lang="en-AU" sz="2200" dirty="0"/>
          </a:p>
        </p:txBody>
      </p:sp>
      <p:sp>
        <p:nvSpPr>
          <p:cNvPr id="6" name="Rectangle 5"/>
          <p:cNvSpPr/>
          <p:nvPr/>
        </p:nvSpPr>
        <p:spPr>
          <a:xfrm>
            <a:off x="179512" y="5978378"/>
            <a:ext cx="9391910" cy="246221"/>
          </a:xfrm>
          <a:prstGeom prst="rect">
            <a:avLst/>
          </a:prstGeom>
        </p:spPr>
        <p:txBody>
          <a:bodyPr wrap="square">
            <a:spAutoFit/>
          </a:bodyPr>
          <a:lstStyle/>
          <a:p>
            <a:pPr algn="l"/>
            <a:r>
              <a:rPr lang="en-AU" sz="1000" b="0" i="0" dirty="0">
                <a:solidFill>
                  <a:srgbClr val="000000"/>
                </a:solidFill>
                <a:latin typeface="Arial"/>
                <a:hlinkClick r:id="rId3"/>
              </a:rPr>
              <a:t>https://www.fasttrackimpact.com/single-post/2015/9/4/Inspiration-or-trap-Should-you-be-tracking-the-impact-of-your-research</a:t>
            </a:r>
            <a:endParaRPr lang="en-AU" sz="1000" b="0" i="0" dirty="0">
              <a:solidFill>
                <a:srgbClr val="000000"/>
              </a:solidFill>
              <a:latin typeface="Arial"/>
            </a:endParaRPr>
          </a:p>
        </p:txBody>
      </p:sp>
    </p:spTree>
    <p:extLst>
      <p:ext uri="{BB962C8B-B14F-4D97-AF65-F5344CB8AC3E}">
        <p14:creationId xmlns:p14="http://schemas.microsoft.com/office/powerpoint/2010/main" val="925236855"/>
      </p:ext>
    </p:extLst>
  </p:cSld>
  <p:clrMapOvr>
    <a:masterClrMapping/>
  </p:clrMapOvr>
  <p:transition spd="med">
    <p:fade/>
  </p:transition>
</p:sld>
</file>

<file path=ppt/theme/theme1.xml><?xml version="1.0" encoding="utf-8"?>
<a:theme xmlns:a="http://schemas.openxmlformats.org/drawingml/2006/main" name="QUT_Powerpoint_Template">
  <a:themeElements>
    <a:clrScheme name="QUT_Powerpoi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QUT_Powerpo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AU" sz="18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AU" sz="1800" b="1" i="1" u="none" strike="noStrike" cap="none" normalizeH="0" baseline="0" smtClean="0">
            <a:ln>
              <a:noFill/>
            </a:ln>
            <a:solidFill>
              <a:schemeClr val="tx1"/>
            </a:solidFill>
            <a:effectLst/>
            <a:latin typeface="Arial" charset="0"/>
          </a:defRPr>
        </a:defPPr>
      </a:lstStyle>
    </a:lnDef>
  </a:objectDefaults>
  <a:extraClrSchemeLst>
    <a:extraClrScheme>
      <a:clrScheme name="QUT_Powerpoi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QUT_Powerpoin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QUT_Powerpoin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QUT_Powerpoin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QUT_Powerpoin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QUT_Powerpoin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QUT_Powerpoint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QUT_Powerpoin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QUT_Powerpoin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QUT_Powerpoin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QUT_Powerpoin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QUT_Powerpoin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QUT_Powerpoint_Template">
  <a:themeElements>
    <a:clrScheme name="QUT_Powerpoi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QUT_Powerpo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AU" sz="18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AU" sz="1800" b="1" i="1" u="none" strike="noStrike" cap="none" normalizeH="0" baseline="0" smtClean="0">
            <a:ln>
              <a:noFill/>
            </a:ln>
            <a:solidFill>
              <a:schemeClr val="tx1"/>
            </a:solidFill>
            <a:effectLst/>
            <a:latin typeface="Arial" charset="0"/>
          </a:defRPr>
        </a:defPPr>
      </a:lstStyle>
    </a:lnDef>
  </a:objectDefaults>
  <a:extraClrSchemeLst>
    <a:extraClrScheme>
      <a:clrScheme name="QUT_Powerpoi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QUT_Powerpoin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QUT_Powerpoin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QUT_Powerpoin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QUT_Powerpoin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QUT_Powerpoin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QUT_Powerpoint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QUT_Powerpoin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QUT_Powerpoin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QUT_Powerpoin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QUT_Powerpoin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QUT_Powerpoin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QUT_Powerpoi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QUT_Powerpoint_Template</Template>
  <TotalTime>8358</TotalTime>
  <Words>2127</Words>
  <Application>Microsoft Office PowerPoint</Application>
  <PresentationFormat>On-screen Show (4:3)</PresentationFormat>
  <Paragraphs>245</Paragraphs>
  <Slides>43</Slides>
  <Notes>17</Notes>
  <HiddenSlides>11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43</vt:i4>
      </vt:variant>
    </vt:vector>
  </HeadingPairs>
  <TitlesOfParts>
    <vt:vector size="49" baseType="lpstr">
      <vt:lpstr>Arial Unicode MS</vt:lpstr>
      <vt:lpstr>Arial</vt:lpstr>
      <vt:lpstr>Calibri</vt:lpstr>
      <vt:lpstr>Century Gothic</vt:lpstr>
      <vt:lpstr>QUT_Powerpoint_Template</vt:lpstr>
      <vt:lpstr>1_QUT_Powerpoint_Template</vt:lpstr>
      <vt:lpstr>Measuring influence of research beyond academia:  Finding evidence of and enhancing research engagement and impact</vt:lpstr>
      <vt:lpstr>the intention of this minutes…</vt:lpstr>
      <vt:lpstr>PowerPoint Presentation</vt:lpstr>
      <vt:lpstr>PowerPoint Presentation</vt:lpstr>
      <vt:lpstr>PowerPoint Presentation</vt:lpstr>
      <vt:lpstr>PowerPoint Presentation</vt:lpstr>
      <vt:lpstr>PowerPoint Presentation</vt:lpstr>
      <vt:lpstr>Gather intelligence and evidence on the effects that research is having in academia and beyond</vt:lpstr>
      <vt:lpstr>Types of engagement &amp; impact</vt:lpstr>
      <vt:lpstr>PowerPoint Presentation</vt:lpstr>
      <vt:lpstr>PowerPoint Presentation</vt:lpstr>
      <vt:lpstr>PowerPoint Presentation</vt:lpstr>
      <vt:lpstr>PowerPoint Presentation</vt:lpstr>
      <vt:lpstr>Research output: Underpinning research</vt:lpstr>
      <vt:lpstr>Generations of impact metrics</vt:lpstr>
      <vt:lpstr>Tools/Databases for Measuring and Interpreting Citation Impact</vt:lpstr>
      <vt:lpstr>PowerPoint Presentation</vt:lpstr>
      <vt:lpstr>PowerPoint Presentation</vt:lpstr>
      <vt:lpstr>Coverage and discoverability of citations </vt:lpstr>
      <vt:lpstr>Reporting citation metrics: example</vt:lpstr>
      <vt:lpstr>Example: importance of gathering information from various tools</vt:lpstr>
      <vt:lpstr>Cited by Industry entities</vt:lpstr>
      <vt:lpstr>Demonstrating multidisciplinarity</vt:lpstr>
      <vt:lpstr>PowerPoint Presentation</vt:lpstr>
      <vt:lpstr>PowerPoint Presentation</vt:lpstr>
      <vt:lpstr>Identifying engagement indicators: Channels &amp; Metrics</vt:lpstr>
      <vt:lpstr>Searching for citations in grey literature</vt:lpstr>
      <vt:lpstr>Evidence types used for REF</vt:lpstr>
      <vt:lpstr>Searching  for Evidence: Tools</vt:lpstr>
      <vt:lpstr>PowerPoint Presentation</vt:lpstr>
      <vt:lpstr>Google: Advanced search</vt:lpstr>
      <vt:lpstr>Alternative metrics or altmetrics</vt:lpstr>
      <vt:lpstr>Citations to scientific studies in patents</vt:lpstr>
      <vt:lpstr>Monitoring of research studies or expert opinions in newspapers</vt:lpstr>
      <vt:lpstr>Mentioning of opinions or studies in TV programs</vt:lpstr>
      <vt:lpstr>Citations to scientific studies and expert opinions in blogs: examples of presence in social media</vt:lpstr>
      <vt:lpstr>PowerPoint Presentation</vt:lpstr>
      <vt:lpstr>Wikipedia</vt:lpstr>
      <vt:lpstr>PowerPoint Presentation</vt:lpstr>
      <vt:lpstr>Example</vt:lpstr>
      <vt:lpstr>Tools to Increase your Impact</vt:lpstr>
      <vt:lpstr>Using social media to promote your work</vt:lpstr>
      <vt:lpstr>More help</vt:lpstr>
    </vt:vector>
  </TitlesOfParts>
  <Company>Queensland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QUT LIbrary</dc:title>
  <dc:creator>callan</dc:creator>
  <cp:lastModifiedBy>Quentin Pope</cp:lastModifiedBy>
  <cp:revision>366</cp:revision>
  <cp:lastPrinted>2018-09-28T02:25:40Z</cp:lastPrinted>
  <dcterms:created xsi:type="dcterms:W3CDTF">2005-06-23T04:51:54Z</dcterms:created>
  <dcterms:modified xsi:type="dcterms:W3CDTF">2018-10-03T21:59:39Z</dcterms:modified>
</cp:coreProperties>
</file>