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5E92-8CC5-4B6D-BB32-B49690F9707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3BE8-E436-47B8-83A3-AF379C2A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1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C480-4272-4B53-8167-51A743D5A2AE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D2FF-0F5B-4BF5-9354-3E9F25FA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utvirtual4.qut.edu.au/group/staff/research/research-impac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https://qutvirtual4.qut.edu.au/group/staff/research/research-impact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BFF7D-51B9-428E-8E16-ABDDC2D483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7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QUT does not offer Field of Research Codes 21 for History, Archaeology, and 22 for Philosophy and Religious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BFF7D-51B9-428E-8E16-ABDDC2D483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9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946775"/>
            <a:ext cx="9144000" cy="9112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9625" y="6564313"/>
            <a:ext cx="20145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 dirty="0">
                <a:solidFill>
                  <a:srgbClr val="103566"/>
                </a:solidFill>
                <a:latin typeface="Arial" charset="0"/>
              </a:rPr>
              <a:t>Queensland University of Technology</a:t>
            </a:r>
          </a:p>
        </p:txBody>
      </p:sp>
      <p:pic>
        <p:nvPicPr>
          <p:cNvPr id="6" name="Picture 6" descr="QUTlogo2955"/>
          <p:cNvPicPr>
            <a:picLocks noChangeAspect="1" noChangeArrowheads="1"/>
          </p:cNvPicPr>
          <p:nvPr/>
        </p:nvPicPr>
        <p:blipFill>
          <a:blip r:embed="rId2" cstate="print"/>
          <a:srcRect r="77751" b="27792"/>
          <a:stretch>
            <a:fillRect/>
          </a:stretch>
        </p:blipFill>
        <p:spPr bwMode="auto">
          <a:xfrm>
            <a:off x="769938" y="6143625"/>
            <a:ext cx="4429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31088" y="6351588"/>
            <a:ext cx="124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900" dirty="0">
                <a:solidFill>
                  <a:srgbClr val="103566"/>
                </a:solidFill>
                <a:latin typeface="Arial" charset="0"/>
              </a:rPr>
              <a:t>CRICOS No. 00213J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18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2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43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67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5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54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98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69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46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8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9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75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6022975"/>
            <a:ext cx="9144000" cy="835025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 dirty="0">
              <a:latin typeface="Arial" charset="0"/>
            </a:endParaRPr>
          </a:p>
        </p:txBody>
      </p:sp>
      <p:pic>
        <p:nvPicPr>
          <p:cNvPr id="1029" name="Picture 5" descr="QUTlogo2955"/>
          <p:cNvPicPr>
            <a:picLocks noChangeAspect="1" noChangeArrowheads="1"/>
          </p:cNvPicPr>
          <p:nvPr/>
        </p:nvPicPr>
        <p:blipFill>
          <a:blip r:embed="rId13" cstate="print"/>
          <a:srcRect r="77751" b="27792"/>
          <a:stretch>
            <a:fillRect/>
          </a:stretch>
        </p:blipFill>
        <p:spPr bwMode="auto">
          <a:xfrm>
            <a:off x="820738" y="6221413"/>
            <a:ext cx="4302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7169150" y="6351588"/>
            <a:ext cx="124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900" dirty="0">
                <a:solidFill>
                  <a:srgbClr val="103566"/>
                </a:solidFill>
                <a:latin typeface="Arial" charset="0"/>
              </a:rPr>
              <a:t>CRICOS No. 00213J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377950" y="6303963"/>
            <a:ext cx="14303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a university for the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184525" y="6362700"/>
            <a:ext cx="555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bg1"/>
                </a:solidFill>
                <a:latin typeface="Arial" charset="0"/>
              </a:rPr>
              <a:t>world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674938" y="62547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real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698875" y="6276975"/>
            <a:ext cx="1920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500" b="1" dirty="0">
                <a:solidFill>
                  <a:schemeClr val="bg1"/>
                </a:solidFill>
                <a:latin typeface="Arial" charset="0"/>
              </a:rPr>
              <a:t>R</a:t>
            </a:r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auto">
          <a:xfrm>
            <a:off x="3765550" y="6313488"/>
            <a:ext cx="93663" cy="93662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035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•"/>
        <a:defRPr sz="2800">
          <a:solidFill>
            <a:srgbClr val="1035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–"/>
        <a:defRPr sz="2400">
          <a:solidFill>
            <a:srgbClr val="1035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•"/>
        <a:defRPr sz="2000">
          <a:solidFill>
            <a:srgbClr val="1035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–"/>
        <a:defRPr>
          <a:solidFill>
            <a:srgbClr val="1035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1B1B1"/>
        </a:buClr>
        <a:buChar char="»"/>
        <a:defRPr sz="1600">
          <a:solidFill>
            <a:srgbClr val="1035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.gov.au/nisa-meas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ults.ref.ac.uk/(S(uuxlglhhxyjswoyuh3llxsnp))/Submissions/Impact/79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84733"/>
          </a:xfrm>
        </p:spPr>
        <p:txBody>
          <a:bodyPr/>
          <a:lstStyle/>
          <a:p>
            <a:r>
              <a:rPr lang="en-US" b="1" dirty="0" smtClean="0"/>
              <a:t>ACEMS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3443"/>
            <a:ext cx="6858000" cy="255435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Demonstrating impact : experience with QUT E&amp;I Assessment Impact Case Studies &amp; preparing for the future </a:t>
            </a:r>
          </a:p>
          <a:p>
            <a:endParaRPr lang="en-US" sz="2800" dirty="0"/>
          </a:p>
          <a:p>
            <a:r>
              <a:rPr lang="en-US" dirty="0" smtClean="0"/>
              <a:t>Janet Baker, Library</a:t>
            </a:r>
          </a:p>
          <a:p>
            <a:r>
              <a:rPr lang="en-US" dirty="0"/>
              <a:t>j</a:t>
            </a:r>
            <a:r>
              <a:rPr lang="en-US" dirty="0" smtClean="0"/>
              <a:t>2.baker@qut.edu.au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clear link with 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8534400" cy="40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05671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Rating Scales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E&amp;I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2018 uses a three-point rating scale for the engagement and impact ratings: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● High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● Medium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● Low </a:t>
            </a:r>
          </a:p>
        </p:txBody>
      </p:sp>
    </p:spTree>
    <p:extLst>
      <p:ext uri="{BB962C8B-B14F-4D97-AF65-F5344CB8AC3E}">
        <p14:creationId xmlns:p14="http://schemas.microsoft.com/office/powerpoint/2010/main" val="7016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Recommendations for future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4355420"/>
          </a:xfrm>
        </p:spPr>
        <p:txBody>
          <a:bodyPr/>
          <a:lstStyle/>
          <a:p>
            <a:r>
              <a:rPr lang="en-US" dirty="0" smtClean="0"/>
              <a:t>Social Media Curation Guidelines  </a:t>
            </a:r>
          </a:p>
          <a:p>
            <a:r>
              <a:rPr lang="en-US" dirty="0" smtClean="0"/>
              <a:t>Guidelines for a</a:t>
            </a:r>
            <a:r>
              <a:rPr lang="en-US" dirty="0" smtClean="0"/>
              <a:t>rchive </a:t>
            </a:r>
            <a:r>
              <a:rPr lang="en-US" dirty="0" smtClean="0"/>
              <a:t>of engagement activities</a:t>
            </a:r>
          </a:p>
          <a:p>
            <a:r>
              <a:rPr lang="en-US" dirty="0" smtClean="0"/>
              <a:t>Set up a</a:t>
            </a:r>
            <a:r>
              <a:rPr lang="en-US" dirty="0" smtClean="0"/>
              <a:t>nalytics </a:t>
            </a:r>
            <a:r>
              <a:rPr lang="en-US" dirty="0" smtClean="0"/>
              <a:t>behind researcher twitter accounts, blogs, researcher sites</a:t>
            </a:r>
          </a:p>
          <a:p>
            <a:r>
              <a:rPr lang="en-US" dirty="0" smtClean="0"/>
              <a:t>Staff changes means -engagement </a:t>
            </a:r>
            <a:r>
              <a:rPr lang="en-US" dirty="0" smtClean="0"/>
              <a:t>activities recorded </a:t>
            </a:r>
            <a:r>
              <a:rPr lang="en-US" dirty="0" smtClean="0"/>
              <a:t>with </a:t>
            </a:r>
            <a:r>
              <a:rPr lang="en-US" dirty="0" smtClean="0"/>
              <a:t>central research support</a:t>
            </a:r>
          </a:p>
          <a:p>
            <a:r>
              <a:rPr lang="en-US" dirty="0" smtClean="0"/>
              <a:t>RAD </a:t>
            </a:r>
            <a:r>
              <a:rPr lang="en-US" dirty="0" smtClean="0"/>
              <a:t>storage for evidence</a:t>
            </a:r>
            <a:endParaRPr lang="en-US" dirty="0" smtClean="0"/>
          </a:p>
          <a:p>
            <a:r>
              <a:rPr lang="en-US" dirty="0" smtClean="0"/>
              <a:t>Guidelines for sourcing testimonials </a:t>
            </a:r>
          </a:p>
          <a:p>
            <a:r>
              <a:rPr lang="en-US" dirty="0" smtClean="0"/>
              <a:t>Devise Additional Engagement </a:t>
            </a:r>
            <a:r>
              <a:rPr lang="en-US" dirty="0" smtClean="0"/>
              <a:t>Indicators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3"/>
              </a:rPr>
              <a:t>National Innovation and Science 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857"/>
            <a:ext cx="8229600" cy="4366306"/>
          </a:xfrm>
        </p:spPr>
        <p:txBody>
          <a:bodyPr/>
          <a:lstStyle/>
          <a:p>
            <a:r>
              <a:rPr lang="en-US" dirty="0" smtClean="0"/>
              <a:t>Engagement and Impact </a:t>
            </a:r>
            <a:r>
              <a:rPr lang="en-US" dirty="0" smtClean="0"/>
              <a:t>Assessment (E&amp;I)</a:t>
            </a:r>
          </a:p>
          <a:p>
            <a:r>
              <a:rPr lang="en-US" dirty="0" smtClean="0"/>
              <a:t>Translation </a:t>
            </a:r>
            <a:r>
              <a:rPr lang="en-US" dirty="0" smtClean="0"/>
              <a:t>of research to end user “change”</a:t>
            </a:r>
          </a:p>
          <a:p>
            <a:r>
              <a:rPr lang="en-US" dirty="0" smtClean="0"/>
              <a:t> </a:t>
            </a:r>
            <a:r>
              <a:rPr lang="en-US" dirty="0" smtClean="0"/>
              <a:t>Measures </a:t>
            </a:r>
            <a:r>
              <a:rPr lang="en-US" dirty="0" smtClean="0">
                <a:solidFill>
                  <a:srgbClr val="FF0000"/>
                </a:solidFill>
              </a:rPr>
              <a:t>significanc</a:t>
            </a:r>
            <a:r>
              <a:rPr lang="en-US" dirty="0" smtClean="0"/>
              <a:t>e and </a:t>
            </a:r>
            <a:r>
              <a:rPr lang="en-US" dirty="0" smtClean="0">
                <a:solidFill>
                  <a:srgbClr val="FF0000"/>
                </a:solidFill>
              </a:rPr>
              <a:t>reach</a:t>
            </a:r>
          </a:p>
          <a:p>
            <a:r>
              <a:rPr lang="en-US" dirty="0" smtClean="0"/>
              <a:t>To run alongside traditional methods of measuring impact </a:t>
            </a:r>
            <a:r>
              <a:rPr lang="en-US" dirty="0" smtClean="0"/>
              <a:t>i.e. ERA</a:t>
            </a:r>
            <a:endParaRPr lang="en-US" dirty="0" smtClean="0"/>
          </a:p>
          <a:p>
            <a:r>
              <a:rPr lang="en-US" dirty="0" smtClean="0"/>
              <a:t>ERA – quantitative, citations, income and peer review</a:t>
            </a:r>
          </a:p>
          <a:p>
            <a:r>
              <a:rPr lang="en-US" dirty="0" smtClean="0"/>
              <a:t>E&amp;I – narrative about real change : must </a:t>
            </a:r>
            <a:r>
              <a:rPr lang="en-US" dirty="0" smtClean="0">
                <a:solidFill>
                  <a:srgbClr val="FF0000"/>
                </a:solidFill>
              </a:rPr>
              <a:t>establish clear link </a:t>
            </a:r>
            <a:r>
              <a:rPr lang="en-US" dirty="0" smtClean="0"/>
              <a:t>to end user behavior change or policy decision-making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8052"/>
            <a:ext cx="7772400" cy="2067339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Engagement and Impact </a:t>
            </a:r>
            <a:r>
              <a:rPr lang="en-US" sz="2800" dirty="0" smtClean="0"/>
              <a:t>Assessment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217" y="1590262"/>
            <a:ext cx="6858000" cy="458790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: </a:t>
            </a:r>
            <a:r>
              <a:rPr lang="en-US" sz="2400" dirty="0"/>
              <a:t>Each 2 digit </a:t>
            </a:r>
            <a:r>
              <a:rPr lang="en-US" sz="2400" dirty="0" err="1"/>
              <a:t>FoR</a:t>
            </a:r>
            <a:r>
              <a:rPr lang="en-US" sz="2400" dirty="0"/>
              <a:t> code( except 07) plus Indigenous plus one Interdisciplinary case study</a:t>
            </a:r>
          </a:p>
          <a:p>
            <a:pPr algn="l"/>
            <a:r>
              <a:rPr lang="en-US" sz="2400" dirty="0" smtClean="0"/>
              <a:t>In </a:t>
            </a:r>
            <a:r>
              <a:rPr lang="en-US" sz="2400" dirty="0" err="1" smtClean="0"/>
              <a:t>tota</a:t>
            </a:r>
            <a:r>
              <a:rPr lang="en-US" sz="2400" dirty="0" smtClean="0"/>
              <a:t>; QUT </a:t>
            </a:r>
            <a:r>
              <a:rPr lang="en-US" sz="2400" dirty="0" smtClean="0"/>
              <a:t>submitted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22 Impact Case Studies</a:t>
            </a:r>
            <a:r>
              <a:rPr lang="en-US" sz="2400" dirty="0" smtClean="0"/>
              <a:t>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20 Engagement Narratives,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22 Approach to Impact Statements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When</a:t>
            </a:r>
            <a:r>
              <a:rPr lang="en-US" sz="2400" dirty="0" smtClean="0"/>
              <a:t>:  Submission started 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June , Deadline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July, </a:t>
            </a:r>
          </a:p>
          <a:p>
            <a:pPr algn="l"/>
            <a:r>
              <a:rPr lang="en-US" sz="2400" dirty="0" smtClean="0"/>
              <a:t>Results will come </a:t>
            </a:r>
            <a:r>
              <a:rPr lang="en-US" sz="2400" dirty="0" smtClean="0"/>
              <a:t>late 2018 / early 2019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9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4" y="853163"/>
            <a:ext cx="8490856" cy="5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</a:t>
            </a:r>
            <a:r>
              <a:rPr lang="en-US" dirty="0" smtClean="0"/>
              <a:t>impact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86"/>
            <a:ext cx="8229600" cy="5144872"/>
          </a:xfrm>
        </p:spPr>
        <p:txBody>
          <a:bodyPr/>
          <a:lstStyle/>
          <a:p>
            <a:r>
              <a:rPr lang="en-US" sz="2000" dirty="0" smtClean="0"/>
              <a:t>Examples in Impact Case Studies  </a:t>
            </a:r>
            <a:r>
              <a:rPr lang="en-US" sz="2000" dirty="0" smtClean="0">
                <a:hlinkClick r:id="rId2"/>
              </a:rPr>
              <a:t>REF 2014 </a:t>
            </a:r>
            <a:endParaRPr lang="en-US" sz="2000" dirty="0" smtClean="0"/>
          </a:p>
          <a:p>
            <a:r>
              <a:rPr lang="en-US" sz="2000" dirty="0" smtClean="0"/>
              <a:t>Best style – writing for educated end user, not for specialized knowledge level</a:t>
            </a:r>
            <a:r>
              <a:rPr lang="en-US" sz="2000" dirty="0" smtClean="0">
                <a:solidFill>
                  <a:srgbClr val="FF0000"/>
                </a:solidFill>
              </a:rPr>
              <a:t>( so what factor </a:t>
            </a:r>
            <a:r>
              <a:rPr lang="en-US" sz="2000" dirty="0" smtClean="0"/>
              <a:t>= very important) for example – ‘Myopia ( short sightedness) currently affects about 5 million Australians and about 1 Billion of the worlds population.”</a:t>
            </a:r>
          </a:p>
          <a:p>
            <a:r>
              <a:rPr lang="en-US" sz="2000" dirty="0" smtClean="0"/>
              <a:t>Sate t</a:t>
            </a:r>
            <a:r>
              <a:rPr lang="en-US" sz="2000" dirty="0" smtClean="0"/>
              <a:t>he </a:t>
            </a:r>
            <a:r>
              <a:rPr lang="en-US" sz="2000" dirty="0" smtClean="0"/>
              <a:t>problem - in first sentence</a:t>
            </a:r>
          </a:p>
          <a:p>
            <a:r>
              <a:rPr lang="en-US" sz="2000" dirty="0" smtClean="0"/>
              <a:t>The research (in </a:t>
            </a:r>
            <a:r>
              <a:rPr lang="en-US" sz="2000" dirty="0"/>
              <a:t>language for end user</a:t>
            </a:r>
            <a:r>
              <a:rPr lang="en-US" sz="2000" dirty="0" smtClean="0"/>
              <a:t>) </a:t>
            </a:r>
            <a:r>
              <a:rPr lang="en-US" sz="2000" dirty="0" smtClean="0">
                <a:solidFill>
                  <a:srgbClr val="FF0000"/>
                </a:solidFill>
              </a:rPr>
              <a:t>how does it connect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Describe </a:t>
            </a:r>
            <a:r>
              <a:rPr lang="en-US" sz="2000" dirty="0" smtClean="0"/>
              <a:t>those connections </a:t>
            </a:r>
            <a:r>
              <a:rPr lang="en-US" sz="2000" dirty="0"/>
              <a:t>with </a:t>
            </a:r>
            <a:r>
              <a:rPr lang="en-US" sz="2000" dirty="0" smtClean="0"/>
              <a:t>end-users </a:t>
            </a:r>
            <a:r>
              <a:rPr lang="en-US" sz="2000" dirty="0"/>
              <a:t>that relate to an </a:t>
            </a:r>
            <a:r>
              <a:rPr lang="en-US" sz="2000" dirty="0" smtClean="0">
                <a:solidFill>
                  <a:srgbClr val="FF0000"/>
                </a:solidFill>
              </a:rPr>
              <a:t>indicator</a:t>
            </a:r>
            <a:r>
              <a:rPr lang="en-US" sz="2000" dirty="0" smtClean="0"/>
              <a:t> i.e. indicators approved by ARC e.g. income, co supervisions, standards, commissioned reports, projects generated, HDR completions.</a:t>
            </a:r>
          </a:p>
          <a:p>
            <a:r>
              <a:rPr lang="en-US" sz="2000" dirty="0" smtClean="0"/>
              <a:t>Be </a:t>
            </a:r>
            <a:r>
              <a:rPr lang="en-US" sz="2000" dirty="0"/>
              <a:t>clear </a:t>
            </a:r>
            <a:r>
              <a:rPr lang="en-US" sz="2000" dirty="0">
                <a:solidFill>
                  <a:srgbClr val="FF0000"/>
                </a:solidFill>
              </a:rPr>
              <a:t>who benefitted</a:t>
            </a:r>
            <a:r>
              <a:rPr lang="en-US" sz="2000" dirty="0"/>
              <a:t>; the nature, extent, reach, and significance</a:t>
            </a:r>
          </a:p>
          <a:p>
            <a:r>
              <a:rPr lang="en-US" sz="2000" dirty="0"/>
              <a:t>Explain anomalies – e.g. change of regulations, other dynamics </a:t>
            </a:r>
            <a:r>
              <a:rPr lang="en-US" sz="2000" dirty="0" smtClean="0"/>
              <a:t>over the course of time</a:t>
            </a:r>
          </a:p>
          <a:p>
            <a:r>
              <a:rPr lang="en-US" sz="2000" dirty="0" smtClean="0"/>
              <a:t>Be aware this information </a:t>
            </a:r>
            <a:r>
              <a:rPr lang="en-US" sz="2000" dirty="0" smtClean="0"/>
              <a:t>potentially will </a:t>
            </a:r>
            <a:r>
              <a:rPr lang="en-US" sz="2000" dirty="0"/>
              <a:t>be publically available.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narrative - lessons from 2018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36435"/>
          </a:xfrm>
        </p:spPr>
        <p:txBody>
          <a:bodyPr/>
          <a:lstStyle/>
          <a:p>
            <a:r>
              <a:rPr lang="en-US" dirty="0" smtClean="0"/>
              <a:t>Employing writers ? – not at QUT</a:t>
            </a:r>
          </a:p>
          <a:p>
            <a:r>
              <a:rPr lang="en-US" dirty="0" smtClean="0"/>
              <a:t>Case study not </a:t>
            </a:r>
            <a:r>
              <a:rPr lang="en-US" dirty="0" smtClean="0"/>
              <a:t>included if risk to commercial in </a:t>
            </a:r>
            <a:r>
              <a:rPr lang="en-US" dirty="0" smtClean="0"/>
              <a:t>confidence </a:t>
            </a:r>
            <a:endParaRPr lang="en-US" dirty="0" smtClean="0"/>
          </a:p>
          <a:p>
            <a:r>
              <a:rPr lang="en-US" dirty="0" smtClean="0"/>
              <a:t>Careful not to include aspirational </a:t>
            </a:r>
            <a:r>
              <a:rPr lang="en-US" dirty="0" smtClean="0"/>
              <a:t>claims</a:t>
            </a:r>
          </a:p>
          <a:p>
            <a:r>
              <a:rPr lang="en-US" dirty="0" smtClean="0"/>
              <a:t>Impact has to be in the reference period</a:t>
            </a:r>
          </a:p>
          <a:p>
            <a:r>
              <a:rPr lang="en-US" dirty="0" smtClean="0"/>
              <a:t>Clarity, don’t overstate the contribution </a:t>
            </a:r>
          </a:p>
          <a:p>
            <a:r>
              <a:rPr lang="en-US" dirty="0" smtClean="0"/>
              <a:t>Framework = </a:t>
            </a:r>
            <a:r>
              <a:rPr lang="en-US" dirty="0" smtClean="0"/>
              <a:t>1.Summary  2. Details  3. Associated research pathways/approaches to impact ( plus data and engagement statement from ERA</a:t>
            </a:r>
            <a:r>
              <a:rPr lang="en-US" dirty="0" smtClean="0"/>
              <a:t>)  note character restrictions.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data – what is missing, what were the priorities, what was in development, transition, how was funding/collaborations shaped</a:t>
            </a:r>
          </a:p>
          <a:p>
            <a:r>
              <a:rPr lang="en-US" dirty="0" smtClean="0"/>
              <a:t>How is the subject area developing i.e. strategy</a:t>
            </a:r>
          </a:p>
          <a:p>
            <a:r>
              <a:rPr lang="en-US" dirty="0" smtClean="0"/>
              <a:t>Explain the use of income</a:t>
            </a:r>
          </a:p>
          <a:p>
            <a:r>
              <a:rPr lang="en-US" dirty="0" smtClean="0"/>
              <a:t>Should match other statements</a:t>
            </a:r>
          </a:p>
          <a:p>
            <a:r>
              <a:rPr lang="en-US" dirty="0" smtClean="0"/>
              <a:t>Most important -Tell the story of the ERA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1287009"/>
          </a:xfrm>
        </p:spPr>
        <p:txBody>
          <a:bodyPr/>
          <a:lstStyle/>
          <a:p>
            <a:r>
              <a:rPr lang="en-AU" b="0" dirty="0"/>
              <a:t>There are 4 reports required from QUT for each 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Engagement Narrative</a:t>
            </a:r>
            <a:endParaRPr lang="en-US" dirty="0"/>
          </a:p>
          <a:p>
            <a:pPr lvl="0"/>
            <a:r>
              <a:rPr lang="en-AU" dirty="0"/>
              <a:t>Engagement Indicator Explanatory Statement ( explaining Category 2-4 grant research income, Linkage, CRC and how this relates to end-user engagement)</a:t>
            </a:r>
            <a:endParaRPr lang="en-US" dirty="0"/>
          </a:p>
          <a:p>
            <a:pPr lvl="0"/>
            <a:r>
              <a:rPr lang="en-AU" dirty="0"/>
              <a:t>Impact Case Study</a:t>
            </a:r>
            <a:endParaRPr lang="en-US" dirty="0"/>
          </a:p>
          <a:p>
            <a:pPr lvl="0"/>
            <a:r>
              <a:rPr lang="en-AU" dirty="0"/>
              <a:t>Approaches to Impact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631371"/>
            <a:ext cx="7260771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QUT_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T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T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T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T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565</Words>
  <Application>Microsoft Office PowerPoint</Application>
  <PresentationFormat>On-screen Show (4:3)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Theme1</vt:lpstr>
      <vt:lpstr>ACEMS</vt:lpstr>
      <vt:lpstr>National Innovation and Science Agenda</vt:lpstr>
      <vt:lpstr>Engagement and Impact Assessment 2018</vt:lpstr>
      <vt:lpstr>PowerPoint Presentation</vt:lpstr>
      <vt:lpstr>A good impact narrative</vt:lpstr>
      <vt:lpstr>Good narrative - lessons from 2018 </vt:lpstr>
      <vt:lpstr>Your opportunity</vt:lpstr>
      <vt:lpstr>There are 4 reports required from QUT for each code </vt:lpstr>
      <vt:lpstr>PowerPoint Presentation</vt:lpstr>
      <vt:lpstr>Establishing clear link with end user</vt:lpstr>
      <vt:lpstr>PowerPoint Presentation</vt:lpstr>
      <vt:lpstr>Recommendations for future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ACEMS</dc:title>
  <dc:creator>Janet Baker</dc:creator>
  <cp:lastModifiedBy>Janet Baker</cp:lastModifiedBy>
  <cp:revision>19</cp:revision>
  <cp:lastPrinted>2018-10-03T04:41:26Z</cp:lastPrinted>
  <dcterms:created xsi:type="dcterms:W3CDTF">2018-10-03T01:22:01Z</dcterms:created>
  <dcterms:modified xsi:type="dcterms:W3CDTF">2018-10-08T03:17:12Z</dcterms:modified>
</cp:coreProperties>
</file>