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5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335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77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03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9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86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42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13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6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5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18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87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87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11AC-09C2-4B96-A1CC-322E8BA84008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B9606-8411-4FF8-ADB7-6C467C92A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28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ea.ac.uk/mathematics/research/impact" TargetMode="External"/><Relationship Id="rId2" Type="http://schemas.openxmlformats.org/officeDocument/2006/relationships/hyperlink" Target="https://www.arc.gov.au/engagement-and-impact-assessment/ei-key-docu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80/03075079.2017.1339028" TargetMode="External"/><Relationship Id="rId5" Type="http://schemas.openxmlformats.org/officeDocument/2006/relationships/hyperlink" Target="https://www.tandfonline.com/doi/abs/10.1080/03075079.2017.1339028?journalCode=cshe20" TargetMode="External"/><Relationship Id="rId4" Type="http://schemas.openxmlformats.org/officeDocument/2006/relationships/hyperlink" Target="https://acems.org.au/projects/complex-modelling-research-informs-national-cancer-strategies-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2939A4-C48D-49FB-8F31-2B329FB2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Demonstrating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7062E3-E287-4ACB-BEED-97DB0255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299" y="4689410"/>
            <a:ext cx="9144000" cy="1655762"/>
          </a:xfrm>
        </p:spPr>
        <p:txBody>
          <a:bodyPr/>
          <a:lstStyle/>
          <a:p>
            <a:r>
              <a:rPr lang="en-AU" dirty="0"/>
              <a:t>Louise Barnsbee</a:t>
            </a:r>
          </a:p>
          <a:p>
            <a:r>
              <a:rPr lang="en-AU" dirty="0"/>
              <a:t>Master of Philosophy (Student)</a:t>
            </a:r>
          </a:p>
        </p:txBody>
      </p:sp>
    </p:spTree>
    <p:extLst>
      <p:ext uri="{BB962C8B-B14F-4D97-AF65-F5344CB8AC3E}">
        <p14:creationId xmlns:p14="http://schemas.microsoft.com/office/powerpoint/2010/main" val="258862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2B8ED-D79E-4BF8-B33E-18684AAC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763C33-7320-489F-8447-40247E4E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30400"/>
            <a:ext cx="8802514" cy="4611686"/>
          </a:xfrm>
        </p:spPr>
        <p:txBody>
          <a:bodyPr>
            <a:noAutofit/>
          </a:bodyPr>
          <a:lstStyle/>
          <a:p>
            <a:r>
              <a:rPr lang="en-AU" sz="2800" dirty="0"/>
              <a:t>Various types of non-academic impact outcomes</a:t>
            </a:r>
          </a:p>
          <a:p>
            <a:r>
              <a:rPr lang="en-AU" sz="2800" dirty="0"/>
              <a:t>Most researchers understood what research impact meant</a:t>
            </a:r>
          </a:p>
          <a:p>
            <a:r>
              <a:rPr lang="en-AU" sz="2800" dirty="0"/>
              <a:t>Most were not confident in how to evidence impact </a:t>
            </a:r>
            <a:r>
              <a:rPr lang="en-AU" sz="2800" dirty="0">
                <a:cs typeface="Arial" panose="020B0604020202020204" pitchFamily="34" charset="0"/>
              </a:rPr>
              <a:t>→ </a:t>
            </a:r>
            <a:r>
              <a:rPr lang="en-AU" sz="2800" dirty="0"/>
              <a:t>gap in skill needs.</a:t>
            </a:r>
          </a:p>
          <a:p>
            <a:r>
              <a:rPr lang="en-AU" sz="2800" dirty="0"/>
              <a:t>Additional to skills, the role of researchers in creating impact is blurry</a:t>
            </a:r>
          </a:p>
          <a:p>
            <a:r>
              <a:rPr lang="en-AU" sz="2800" dirty="0"/>
              <a:t>Implications for credibility of researchers</a:t>
            </a:r>
          </a:p>
        </p:txBody>
      </p:sp>
    </p:spTree>
    <p:extLst>
      <p:ext uri="{BB962C8B-B14F-4D97-AF65-F5344CB8AC3E}">
        <p14:creationId xmlns:p14="http://schemas.microsoft.com/office/powerpoint/2010/main" val="353466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3F3CC-4AC0-4B99-8B01-BD0A532A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415AF-133B-4AE2-B949-BBEEF690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0000"/>
            <a:ext cx="9074090" cy="526571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AU" sz="1300" dirty="0">
                <a:ea typeface="Calibri" panose="020F0502020204030204" pitchFamily="34" charset="0"/>
                <a:cs typeface="Times New Roman" panose="02020603050405020304" pitchFamily="18" charset="0"/>
              </a:rPr>
              <a:t>Australian Research Council, Australian Government.  EI 2018:  Framework. Canberra, ACT. 2018 [updated 2018 Aug 16; cited 2018 Oct 02]. Available from: </a:t>
            </a:r>
            <a:r>
              <a:rPr lang="en-AU" sz="1300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https://www.arc.gov.au/engagement-and-impact-assessment/ei-key-documents</a:t>
            </a:r>
            <a:r>
              <a:rPr lang="en-AU" sz="13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AU" sz="1300" dirty="0">
              <a:solidFill>
                <a:schemeClr val="accent1">
                  <a:lumMod val="60000"/>
                  <a:lumOff val="4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>
              <a:buFont typeface="+mj-lt"/>
              <a:buAutoNum type="arabicPeriod"/>
            </a:pPr>
            <a:r>
              <a:rPr lang="en-AU" sz="1300" dirty="0"/>
              <a:t>University of East Anglia. Research Impact. Norfolk, UK. [cited 2018 Oct 02]. Available from: </a:t>
            </a:r>
            <a:r>
              <a:rPr lang="en-AU" sz="1300" dirty="0">
                <a:hlinkClick r:id="rId3"/>
              </a:rPr>
              <a:t>https://www.uea.ac.uk/mathematics/research/impact</a:t>
            </a:r>
            <a:r>
              <a:rPr lang="en-AU" sz="1300" dirty="0"/>
              <a:t> </a:t>
            </a:r>
            <a:endParaRPr lang="en-AU" sz="1300" u="sng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>
              <a:buFont typeface="+mj-lt"/>
              <a:buAutoNum type="arabicPeriod"/>
            </a:pPr>
            <a:r>
              <a:rPr lang="en-AU" sz="1300" dirty="0">
                <a:ea typeface="Calibri" panose="020F0502020204030204" pitchFamily="34" charset="0"/>
                <a:cs typeface="Times New Roman" panose="02020603050405020304" pitchFamily="18" charset="0"/>
              </a:rPr>
              <a:t>Australian Research Council Centre of Excellence for Mathematical and Statistical Frontiers. Complex modelling research informs national cancer strategies. Melbourne, Vic. 2018 [cited 2018 Oct 02]. Available from: </a:t>
            </a:r>
            <a:r>
              <a:rPr lang="en-AU" sz="1300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https://acems.org.au/projects/complex-modelling-research-informs-national-cancer-strategies-0</a:t>
            </a:r>
            <a:r>
              <a:rPr lang="en-AU" sz="13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AU" sz="1300" u="sng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>
              <a:buFont typeface="+mj-lt"/>
              <a:buAutoNum type="arabicPeriod"/>
            </a:pPr>
            <a:r>
              <a:rPr lang="en-AU" sz="1300" dirty="0" err="1"/>
              <a:t>Ovseiko</a:t>
            </a:r>
            <a:r>
              <a:rPr lang="en-AU" sz="1300" dirty="0"/>
              <a:t>, P.V., A. </a:t>
            </a:r>
            <a:r>
              <a:rPr lang="en-AU" sz="1300" dirty="0" err="1"/>
              <a:t>Oancea</a:t>
            </a:r>
            <a:r>
              <a:rPr lang="en-AU" sz="1300" dirty="0"/>
              <a:t>, and A.M. Buchan, </a:t>
            </a:r>
            <a:r>
              <a:rPr lang="en-AU" sz="1300" i="1" dirty="0"/>
              <a:t>Assessing research impact in academic clinical medicine: a study using Research Excellence Framework pilot impact indicators.</a:t>
            </a:r>
            <a:r>
              <a:rPr lang="en-AU" sz="1300" dirty="0"/>
              <a:t> </a:t>
            </a:r>
            <a:r>
              <a:rPr lang="en-AU" sz="1300" dirty="0" err="1"/>
              <a:t>Bmc</a:t>
            </a:r>
            <a:r>
              <a:rPr lang="en-AU" sz="1300" dirty="0"/>
              <a:t> Health Services Research, 2012. </a:t>
            </a:r>
            <a:r>
              <a:rPr lang="en-AU" sz="1300" b="1" dirty="0"/>
              <a:t>12</a:t>
            </a:r>
            <a:r>
              <a:rPr lang="en-AU" sz="1300" dirty="0"/>
              <a:t>.</a:t>
            </a:r>
          </a:p>
          <a:p>
            <a:pPr>
              <a:buFont typeface="+mj-lt"/>
              <a:buAutoNum type="arabicPeriod"/>
            </a:pPr>
            <a:r>
              <a:rPr lang="en-AU" sz="1300" dirty="0"/>
              <a:t>Chubb, J., </a:t>
            </a:r>
            <a:r>
              <a:rPr lang="en-AU" sz="1300" i="1" dirty="0"/>
              <a:t>How Does the Impact Agenda Fit with Attitudes and Ethics that Motivate Research?</a:t>
            </a:r>
            <a:r>
              <a:rPr lang="en-AU" sz="1300" dirty="0"/>
              <a:t>, in </a:t>
            </a:r>
            <a:r>
              <a:rPr lang="en-AU" sz="1300" i="1" dirty="0"/>
              <a:t>Achieving Impact in Research</a:t>
            </a:r>
            <a:r>
              <a:rPr lang="en-AU" sz="1300" dirty="0"/>
              <a:t>, P. </a:t>
            </a:r>
            <a:r>
              <a:rPr lang="en-AU" sz="1300" dirty="0" err="1"/>
              <a:t>Denicolo</a:t>
            </a:r>
            <a:r>
              <a:rPr lang="en-AU" sz="1300" dirty="0"/>
              <a:t>, Editor. 2014, SAGE Publications Ltd: London. p. 1-14.</a:t>
            </a:r>
          </a:p>
          <a:p>
            <a:pPr>
              <a:buFont typeface="+mj-lt"/>
              <a:buAutoNum type="arabicPeriod"/>
            </a:pPr>
            <a:r>
              <a:rPr lang="en-AU" sz="1300" dirty="0"/>
              <a:t>Wilkinson, C. </a:t>
            </a:r>
            <a:r>
              <a:rPr lang="en-AU" sz="1300" i="1" dirty="0"/>
              <a:t>Evidencing impact: a case study of UK academic perspectives on evidencing research impact. </a:t>
            </a:r>
            <a:r>
              <a:rPr lang="en-AU" sz="1300" dirty="0"/>
              <a:t>Studies in Higher Education, 2017. Available from: </a:t>
            </a:r>
            <a:r>
              <a:rPr lang="en-AU" sz="1300" dirty="0">
                <a:hlinkClick r:id="rId5"/>
              </a:rPr>
              <a:t>https://www.tandfonline.com/doi/abs/10.1080/03075079.2017.1339028?journalCode=cshe20</a:t>
            </a:r>
            <a:r>
              <a:rPr lang="en-AU" sz="1300" dirty="0"/>
              <a:t> </a:t>
            </a:r>
            <a:r>
              <a:rPr lang="en-AU" sz="1300" dirty="0" err="1"/>
              <a:t>doi</a:t>
            </a:r>
            <a:r>
              <a:rPr lang="en-AU" sz="1300" dirty="0"/>
              <a:t>: </a:t>
            </a:r>
            <a:r>
              <a:rPr lang="en-AU" sz="1300" dirty="0">
                <a:hlinkClick r:id="rId6"/>
              </a:rPr>
              <a:t>https://doi.org/10.1080/03075079.2017.1339028</a:t>
            </a:r>
            <a:r>
              <a:rPr lang="en-AU" sz="1300" dirty="0"/>
              <a:t>  </a:t>
            </a:r>
          </a:p>
          <a:p>
            <a:pPr>
              <a:buFont typeface="+mj-lt"/>
              <a:buAutoNum type="arabicPeriod"/>
            </a:pPr>
            <a:r>
              <a:rPr lang="en-AU" sz="1300" dirty="0"/>
              <a:t>Collie, A., et al., </a:t>
            </a:r>
            <a:r>
              <a:rPr lang="en-AU" sz="1300" i="1" dirty="0"/>
              <a:t>Academic perspectives and experiences of knowledge translation: a qualitative study of public health researchers.</a:t>
            </a:r>
            <a:r>
              <a:rPr lang="en-AU" sz="1300" dirty="0"/>
              <a:t> Evidence &amp; Policy, 2016. </a:t>
            </a:r>
            <a:r>
              <a:rPr lang="en-AU" sz="1300" b="1" dirty="0"/>
              <a:t>12</a:t>
            </a:r>
            <a:r>
              <a:rPr lang="en-AU" sz="1300" dirty="0"/>
              <a:t>(2): p. 163-182.</a:t>
            </a:r>
          </a:p>
          <a:p>
            <a:pPr>
              <a:buFont typeface="+mj-lt"/>
              <a:buAutoNum type="arabicPeriod"/>
            </a:pPr>
            <a:r>
              <a:rPr lang="en-AU" sz="1300" dirty="0"/>
              <a:t>Moher, D., S.N. Goodman, and J.P.A. Ioannidis, Academic criteria for appointment, promotion and rewards in medical research: where's the evidence? European Journal of Clinical Investigation, 2016. 46(5): p. 383-385.</a:t>
            </a:r>
          </a:p>
          <a:p>
            <a:pPr>
              <a:buFont typeface="+mj-lt"/>
              <a:buAutoNum type="arabicPeriod"/>
            </a:pPr>
            <a:r>
              <a:rPr lang="en-AU" sz="1300" dirty="0"/>
              <a:t>Rothman, KJ., Poole, C. Science and policy making. American Journal of Public Health, 1985. 75(4): p. 340-1.</a:t>
            </a:r>
          </a:p>
          <a:p>
            <a:pPr marL="0" indent="0">
              <a:buNone/>
            </a:pPr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77342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D4A9C-8777-4FE9-BD79-F6BCEF8C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838794"/>
            <a:ext cx="8596668" cy="1320800"/>
          </a:xfrm>
        </p:spPr>
        <p:txBody>
          <a:bodyPr>
            <a:normAutofit/>
          </a:bodyPr>
          <a:lstStyle/>
          <a:p>
            <a:r>
              <a:rPr lang="en-AU" sz="7200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AAEAB8-2159-45FC-9410-A61D57C3832E}"/>
              </a:ext>
            </a:extLst>
          </p:cNvPr>
          <p:cNvSpPr txBox="1"/>
          <p:nvPr/>
        </p:nvSpPr>
        <p:spPr>
          <a:xfrm>
            <a:off x="1797666" y="4174043"/>
            <a:ext cx="697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louise.barnsbee@hdr.qut.edu.au</a:t>
            </a:r>
          </a:p>
        </p:txBody>
      </p:sp>
    </p:spTree>
    <p:extLst>
      <p:ext uri="{BB962C8B-B14F-4D97-AF65-F5344CB8AC3E}">
        <p14:creationId xmlns:p14="http://schemas.microsoft.com/office/powerpoint/2010/main" val="111624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61F33-A073-42DB-8D6F-979322F4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E7E40-2C5D-4CA9-8784-4ACF9BB2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is non-academic impact and what does it look like? Do researchers know what it is?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Confidence of researchers to measure non-academic impact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do researchers see as their role in impact creation and assessment?</a:t>
            </a:r>
          </a:p>
        </p:txBody>
      </p:sp>
    </p:spTree>
    <p:extLst>
      <p:ext uri="{BB962C8B-B14F-4D97-AF65-F5344CB8AC3E}">
        <p14:creationId xmlns:p14="http://schemas.microsoft.com/office/powerpoint/2010/main" val="14764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81E42-D5B6-48B7-B73F-2D97A8E2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non-academic impact?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87C83-174E-4ECD-AEA9-851C42BA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4908"/>
            <a:ext cx="8596668" cy="3880773"/>
          </a:xfrm>
        </p:spPr>
        <p:txBody>
          <a:bodyPr>
            <a:normAutofit/>
          </a:bodyPr>
          <a:lstStyle/>
          <a:p>
            <a:r>
              <a:rPr lang="en-AU" sz="2800" dirty="0"/>
              <a:t>“</a:t>
            </a:r>
            <a:r>
              <a:rPr lang="en-AU" sz="2800" i="1" dirty="0"/>
              <a:t>the contribution that research makes to the economy, society, environment or culture, beyond the contribution to academic research </a:t>
            </a:r>
            <a:r>
              <a:rPr lang="en-AU" sz="2800" dirty="0"/>
              <a:t>.” (1)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733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B5F07-C56C-4B6E-953F-A2E10CA8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non-academic research impact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4CE30-FD38-4C7C-943D-35B2A7A8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44" y="2160589"/>
            <a:ext cx="8923958" cy="4383086"/>
          </a:xfrm>
        </p:spPr>
        <p:txBody>
          <a:bodyPr>
            <a:normAutofit/>
          </a:bodyPr>
          <a:lstStyle/>
          <a:p>
            <a:r>
              <a:rPr lang="en-AU" sz="2400" dirty="0"/>
              <a:t>Mathematics</a:t>
            </a:r>
          </a:p>
          <a:p>
            <a:pPr lvl="1"/>
            <a:r>
              <a:rPr lang="en-AU" sz="2400" dirty="0"/>
              <a:t>Researchers at the University of East Anglia helped to create a new 100 tonne water bag used for safety testing of cranes (2)</a:t>
            </a:r>
          </a:p>
          <a:p>
            <a:pPr lvl="1"/>
            <a:r>
              <a:rPr lang="en-AU" sz="2400" dirty="0"/>
              <a:t>Prediction of water droplet movement The research work helped the company to incorporate the findings into their icing prediction software </a:t>
            </a:r>
            <a:r>
              <a:rPr lang="en-AU" sz="2400" dirty="0">
                <a:cs typeface="Arial" panose="020B0604020202020204" pitchFamily="34" charset="0"/>
              </a:rPr>
              <a:t>→ </a:t>
            </a:r>
            <a:r>
              <a:rPr lang="en-AU" sz="2400" dirty="0"/>
              <a:t>increased flying safety (2)</a:t>
            </a:r>
          </a:p>
          <a:p>
            <a:pPr lvl="1"/>
            <a:r>
              <a:rPr lang="en-AU" sz="2400" dirty="0"/>
              <a:t> Use of modelling to understand cancer patterns → health service planning (3)</a:t>
            </a:r>
            <a:endParaRPr lang="en-AU" sz="2400" dirty="0">
              <a:cs typeface="Calibri" panose="020F0502020204030204" pitchFamily="34" charset="0"/>
            </a:endParaRP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549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6B999-27CD-4926-9BE0-4B582056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non-academic research impact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556AE8-0D52-46A1-B9E0-E9B85A24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96450" cy="4087811"/>
          </a:xfrm>
        </p:spPr>
        <p:txBody>
          <a:bodyPr>
            <a:normAutofit fontScale="92500" lnSpcReduction="20000"/>
          </a:bodyPr>
          <a:lstStyle/>
          <a:p>
            <a:r>
              <a:rPr lang="en-AU" sz="2600" dirty="0"/>
              <a:t>Health Services Research</a:t>
            </a:r>
          </a:p>
          <a:p>
            <a:pPr lvl="1"/>
            <a:r>
              <a:rPr lang="en-AU" sz="2600" dirty="0"/>
              <a:t>Improved health outcomes for patients. Example: reduced risk of re-admission to hospital after designing a new discharge checklist. </a:t>
            </a:r>
          </a:p>
          <a:p>
            <a:pPr lvl="1"/>
            <a:r>
              <a:rPr lang="en-AU" sz="2600" dirty="0"/>
              <a:t>Changes to public behaviour. Example: since the introduction of an academically driven Stroke Unit at a hospital, the public had realised stroke was a medical emergency and patients were arriving to the unit more promptly. (4)</a:t>
            </a:r>
          </a:p>
          <a:p>
            <a:r>
              <a:rPr lang="en-AU" sz="2600" dirty="0"/>
              <a:t>Other assessment systems have similar conceptualisation</a:t>
            </a:r>
          </a:p>
          <a:p>
            <a:r>
              <a:rPr lang="en-AU" sz="2600" dirty="0"/>
              <a:t>Definition goes beyond publications and dissemination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31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54335-3423-4445-B737-A5DCC17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non-academic research impact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101932-59A6-40F3-A6DB-60C009AC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i="1" dirty="0"/>
              <a:t>“Curiosity is what drives me, but as a mathematician, I am one step removed from application – but that's where the engineers and scientists come in!” </a:t>
            </a:r>
            <a:r>
              <a:rPr lang="en-AU" sz="2400" dirty="0"/>
              <a:t>(5)</a:t>
            </a:r>
          </a:p>
          <a:p>
            <a:r>
              <a:rPr lang="en-AU" sz="2400" dirty="0"/>
              <a:t>Foundation to build upon may impact in some disciplines (5)</a:t>
            </a:r>
          </a:p>
          <a:p>
            <a:r>
              <a:rPr lang="en-AU" sz="2400" dirty="0"/>
              <a:t>Narrative showing how basic research then generates impact is legitimate (5)</a:t>
            </a:r>
          </a:p>
          <a:p>
            <a:r>
              <a:rPr lang="en-AU" sz="2400" dirty="0"/>
              <a:t>In Australia, draw upon approach to impact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04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888AE-126F-43CC-AEC5-96F8FD01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researchers understand what non-academic impact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A7DC17-E440-4034-BD36-80403D66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UK study, University of West England, Bristol (6)</a:t>
            </a:r>
          </a:p>
          <a:p>
            <a:pPr lvl="1"/>
            <a:r>
              <a:rPr lang="en-AU" sz="2400" dirty="0"/>
              <a:t>68% strongly agreed/agreed</a:t>
            </a:r>
          </a:p>
          <a:p>
            <a:pPr lvl="1"/>
            <a:r>
              <a:rPr lang="en-AU" sz="2400" dirty="0"/>
              <a:t>20% neutral</a:t>
            </a:r>
          </a:p>
          <a:p>
            <a:pPr lvl="1"/>
            <a:r>
              <a:rPr lang="en-AU" sz="2400" dirty="0"/>
              <a:t>12% disagreed/strongly disagreed</a:t>
            </a:r>
          </a:p>
          <a:p>
            <a:pPr marL="457200" lvl="1" indent="0">
              <a:buNone/>
            </a:pPr>
            <a:endParaRPr lang="en-AU" sz="2400" dirty="0"/>
          </a:p>
          <a:p>
            <a:r>
              <a:rPr lang="en-AU" sz="2400" dirty="0"/>
              <a:t>No similar study in Australia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69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6ECC6-AB5F-495E-A17F-E26FD993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Confidence of researchers to demonstrate impact?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4951B-BBC3-4E6F-9F35-9D68A98E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dirty="0"/>
              <a:t>UK study, University of West England, Bristol (6)</a:t>
            </a:r>
          </a:p>
          <a:p>
            <a:pPr lvl="1"/>
            <a:r>
              <a:rPr lang="en-AU" sz="2400" dirty="0"/>
              <a:t>27% were confident (strongly agree/agree) in how to evidence impact</a:t>
            </a:r>
          </a:p>
          <a:p>
            <a:pPr lvl="1"/>
            <a:r>
              <a:rPr lang="en-AU" sz="2400" dirty="0"/>
              <a:t>32% neutral</a:t>
            </a:r>
          </a:p>
          <a:p>
            <a:pPr lvl="1"/>
            <a:r>
              <a:rPr lang="en-AU" sz="2400" dirty="0"/>
              <a:t>41% disagreed/strongly disagreed</a:t>
            </a:r>
          </a:p>
          <a:p>
            <a:r>
              <a:rPr lang="en-AU" sz="2400" dirty="0"/>
              <a:t>University of Oxford survey (4)</a:t>
            </a:r>
          </a:p>
          <a:p>
            <a:pPr lvl="1"/>
            <a:r>
              <a:rPr lang="en-AU" sz="2400" dirty="0"/>
              <a:t>Researchers perceived they had improved health outcomes BUT no one researcher was sure of how to measure this accurately </a:t>
            </a:r>
          </a:p>
          <a:p>
            <a:r>
              <a:rPr lang="en-AU" sz="2400" dirty="0"/>
              <a:t>Support and training needed!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760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23DA4-3482-4210-83CA-A78EBF50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6094" cy="1556544"/>
          </a:xfrm>
        </p:spPr>
        <p:txBody>
          <a:bodyPr>
            <a:normAutofit fontScale="90000"/>
          </a:bodyPr>
          <a:lstStyle/>
          <a:p>
            <a:r>
              <a:rPr lang="en-AU" dirty="0"/>
              <a:t>Lit review key points – </a:t>
            </a:r>
            <a:br>
              <a:rPr lang="en-AU" dirty="0"/>
            </a:br>
            <a:r>
              <a:rPr lang="en-AU" dirty="0"/>
              <a:t>capacity of health services researchers to engage with non-academic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623429-3B9E-466D-9ED9-31B5A6D6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8" y="2197099"/>
            <a:ext cx="10515600" cy="4351338"/>
          </a:xfrm>
        </p:spPr>
        <p:txBody>
          <a:bodyPr>
            <a:normAutofit/>
          </a:bodyPr>
          <a:lstStyle/>
          <a:p>
            <a:r>
              <a:rPr lang="en-AU" sz="2800" dirty="0"/>
              <a:t>Split focus – real-world impact vs academic reward systems (7, 8)</a:t>
            </a:r>
          </a:p>
          <a:p>
            <a:r>
              <a:rPr lang="en-AU" sz="2800" dirty="0"/>
              <a:t>Translation – a role outside of a traditional position description </a:t>
            </a:r>
          </a:p>
          <a:p>
            <a:r>
              <a:rPr lang="en-AU" sz="2800" dirty="0"/>
              <a:t>Advocacy – not a traditional role of </a:t>
            </a:r>
            <a:r>
              <a:rPr lang="en-AU" sz="2800"/>
              <a:t>the </a:t>
            </a:r>
            <a:r>
              <a:rPr lang="en-AU" sz="2800" smtClean="0"/>
              <a:t>scientist</a:t>
            </a:r>
            <a:r>
              <a:rPr lang="en-AU" sz="2800" smtClean="0"/>
              <a:t> </a:t>
            </a:r>
            <a:r>
              <a:rPr lang="en-AU" sz="2800" dirty="0"/>
              <a:t>(9)</a:t>
            </a:r>
          </a:p>
          <a:p>
            <a:r>
              <a:rPr lang="en-AU" sz="2800" dirty="0"/>
              <a:t>Advocacy - could diminish academic credibility (7)</a:t>
            </a:r>
          </a:p>
        </p:txBody>
      </p:sp>
    </p:spTree>
    <p:extLst>
      <p:ext uri="{BB962C8B-B14F-4D97-AF65-F5344CB8AC3E}">
        <p14:creationId xmlns:p14="http://schemas.microsoft.com/office/powerpoint/2010/main" val="2477476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</TotalTime>
  <Words>841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Demonstrating Impact</vt:lpstr>
      <vt:lpstr>Presentation outline</vt:lpstr>
      <vt:lpstr>What is non-academic impact?</vt:lpstr>
      <vt:lpstr>What does non-academic research impact look like? </vt:lpstr>
      <vt:lpstr>What does non-academic research impact look like? </vt:lpstr>
      <vt:lpstr>What does non-academic research impact look like? </vt:lpstr>
      <vt:lpstr>Do researchers understand what non-academic impact is?</vt:lpstr>
      <vt:lpstr>Confidence of researchers to demonstrate impact?</vt:lpstr>
      <vt:lpstr>Lit review key points –  capacity of health services researchers to engage with non-academic impact</vt:lpstr>
      <vt:lpstr>Summary…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Demonstrating Impact</dc:title>
  <dc:creator>Louise Barnsbee</dc:creator>
  <cp:lastModifiedBy>Louise Barnsbee</cp:lastModifiedBy>
  <cp:revision>34</cp:revision>
  <dcterms:created xsi:type="dcterms:W3CDTF">2018-09-30T12:58:00Z</dcterms:created>
  <dcterms:modified xsi:type="dcterms:W3CDTF">2018-10-08T06:52:11Z</dcterms:modified>
</cp:coreProperties>
</file>