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1" r:id="rId3"/>
    <p:sldId id="256" r:id="rId5"/>
    <p:sldId id="257" r:id="rId6"/>
    <p:sldId id="368" r:id="rId7"/>
    <p:sldId id="382" r:id="rId8"/>
    <p:sldId id="384" r:id="rId9"/>
    <p:sldId id="385" r:id="rId10"/>
    <p:sldId id="335" r:id="rId11"/>
    <p:sldId id="337" r:id="rId12"/>
    <p:sldId id="338" r:id="rId13"/>
    <p:sldId id="339" r:id="rId14"/>
    <p:sldId id="305" r:id="rId15"/>
    <p:sldId id="303" r:id="rId16"/>
    <p:sldId id="308" r:id="rId17"/>
    <p:sldId id="340" r:id="rId18"/>
    <p:sldId id="307" r:id="rId19"/>
    <p:sldId id="304" r:id="rId20"/>
    <p:sldId id="288" r:id="rId21"/>
    <p:sldId id="260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E1670D"/>
    <a:srgbClr val="EBB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410"/>
        <p:guide orient="horz" pos="527"/>
        <p:guide orient="horz" pos="794"/>
        <p:guide pos="5450"/>
        <p:guide pos="4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4033" name="幻灯片图像占位符 44032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4" name="文本占位符 440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4033" name="幻灯片图像占位符 44032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4" name="文本占位符 440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4033" name="幻灯片图像占位符 44032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4" name="文本占位符 440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4033" name="幻灯片图像占位符 44032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4" name="文本占位符 440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5057" name="幻灯片图像占位符 45056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58" name="文本占位符 45057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7105" name="幻灯片图像占位符 4710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106" name="文本占位符 4710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8129" name="幻灯片图像占位符 48128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0" name="文本占位符 48129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9144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914400" algn="l"/>
                <a:tab pos="1828800" algn="l"/>
                <a:tab pos="27432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新宋体" panose="02010609030101010101" charset="-122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新宋体" panose="02010609030101010101" charset="-122"/>
            </a:endParaRPr>
          </a:p>
        </p:txBody>
      </p:sp>
      <p:sp>
        <p:nvSpPr>
          <p:cNvPr id="49153" name="幻灯片图像占位符 49152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4" name="文本占位符 4915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成都极趣员工年终总结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85520" cy="5302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2023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19648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2022.12.13</a:t>
            </a:r>
            <a:endParaRPr lang="en-US" altLang="zh-CN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11264"/>
          <p:cNvSpPr/>
          <p:nvPr/>
        </p:nvSpPr>
        <p:spPr>
          <a:xfrm>
            <a:off x="0" y="388938"/>
            <a:ext cx="5378450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66" name="矩形 11265"/>
          <p:cNvSpPr/>
          <p:nvPr/>
        </p:nvSpPr>
        <p:spPr>
          <a:xfrm>
            <a:off x="0" y="395288"/>
            <a:ext cx="5378450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失败的事件及其原因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267" name="图片 11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11267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69" name="文本框 11268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539750" y="1260475"/>
            <a:ext cx="78701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失败事件：统信系统 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+ 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龙芯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3A5000 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兼容</a:t>
            </a:r>
            <a:endParaRPr lang="zh-CN" altLang="x-none" dirty="0" err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539750" y="1652905"/>
            <a:ext cx="78701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失败原因：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mindPlus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编译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SDK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工具的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适配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失败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，官方并未对编译工具进行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适配</a:t>
            </a:r>
            <a:endParaRPr lang="zh-CN" altLang="x-none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2288"/>
          <p:cNvSpPr/>
          <p:nvPr/>
        </p:nvSpPr>
        <p:spPr>
          <a:xfrm>
            <a:off x="0" y="388938"/>
            <a:ext cx="6761163" cy="46037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0" name="矩形 12289"/>
          <p:cNvSpPr/>
          <p:nvPr/>
        </p:nvSpPr>
        <p:spPr>
          <a:xfrm>
            <a:off x="0" y="395288"/>
            <a:ext cx="676116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如果重新经历一遍，你会如何让它不再失败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12291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3" name="文本框 12292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539750" y="1260475"/>
            <a:ext cx="7715885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dirty="0" err="1">
                <a:solidFill>
                  <a:schemeClr val="bg1"/>
                </a:solidFill>
                <a:sym typeface="+mn-ea"/>
              </a:rPr>
              <a:t>前期要做充分的准备，将兼容过程中所需的工具一一测试完毕。没有适配的工具提前告知官方，督促官方适配</a:t>
            </a:r>
            <a:r>
              <a:rPr lang="zh-CN" altLang="en-US" dirty="0" err="1">
                <a:solidFill>
                  <a:schemeClr val="bg1"/>
                </a:solidFill>
                <a:sym typeface="+mn-ea"/>
              </a:rPr>
              <a:t>相应工具。</a:t>
            </a:r>
            <a:endParaRPr lang="en-US" altLang="zh-CN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1996001"/>
            <a:ext cx="1344681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467587" y="19241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愿景展望</a:t>
            </a:r>
            <a:endParaRPr lang="en-US" altLang="zh-CN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17135" y="195488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517451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2" y="394961"/>
            <a:ext cx="517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你有什么样的愿景想要达成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8630" y="1936115"/>
            <a:ext cx="2693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2. 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熟悉小程序的开发流程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630" y="1229995"/>
            <a:ext cx="2123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1. 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主导开发</a:t>
            </a: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2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个项目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630" y="2642235"/>
            <a:ext cx="3842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dirty="0" err="1">
                <a:solidFill>
                  <a:srgbClr val="FFFFFF"/>
                </a:solidFill>
                <a:sym typeface="+mn-ea"/>
              </a:rPr>
              <a:t>3. 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提高在</a:t>
            </a: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Mind Plus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重构中的贡献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占比</a:t>
            </a:r>
            <a:endParaRPr lang="zh-CN" altLang="en-US" dirty="0" err="1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2927498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" y="394961"/>
            <a:ext cx="2927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如何达成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199" name="文本框 8198"/>
          <p:cNvSpPr txBox="1"/>
          <p:nvPr/>
        </p:nvSpPr>
        <p:spPr>
          <a:xfrm>
            <a:off x="907415" y="1626870"/>
            <a:ext cx="769810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工作之余自己尝试独立完成一个项目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904240" y="2205990"/>
            <a:ext cx="7698740" cy="39179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1002" rIns="90000" bIns="45000" anchor="t" anchorCtr="0">
            <a:no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endParaRPr lang="zh-CN" altLang="x-none" dirty="0" err="1">
              <a:solidFill>
                <a:srgbClr val="FFDE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240" y="1995170"/>
            <a:ext cx="7701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2. 将开发项目过程中遇到的问题、解决方法、开发项目的步骤要点记录到笔记上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" y="3641090"/>
            <a:ext cx="769810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阅读《小程序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开发文档》了解小程序开发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流程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" y="3987165"/>
            <a:ext cx="7698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2. 实际操作，完成开发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-&gt;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发布整个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流程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6780" y="4337050"/>
            <a:ext cx="7698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err="1">
                <a:solidFill>
                  <a:schemeClr val="accent2"/>
                </a:solidFill>
                <a:sym typeface="+mn-ea"/>
              </a:rPr>
              <a:t>3.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记录实操过程、实操遇到的问题以及解决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方法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630" y="1230630"/>
            <a:ext cx="2123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1. 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主导开发</a:t>
            </a: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2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个项目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630" y="3163570"/>
            <a:ext cx="2693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2. 熟悉小程序的开发流程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7415" y="2645410"/>
            <a:ext cx="770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3.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为以后主导开发项目打下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基础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2927498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" y="394961"/>
            <a:ext cx="2927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如何达成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4240" y="1893570"/>
            <a:ext cx="7698105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提升自身职位所需的专业能力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(html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css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javascript)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，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巩固目前所习得的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Web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框架，深入了解自身职位的未来发展方向，学习未来发展所需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能力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240" y="2629535"/>
            <a:ext cx="7698105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err="1">
                <a:solidFill>
                  <a:schemeClr val="accent2"/>
                </a:solidFill>
                <a:sym typeface="+mn-ea"/>
              </a:rPr>
              <a:t>2.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加深对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Mind Plus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的业务逻辑的理解、对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Mind Plus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每个部分的功能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的了解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程度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2280" y="1230630"/>
            <a:ext cx="3842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3. 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提高在</a:t>
            </a:r>
            <a:r>
              <a:rPr lang="en-US" altLang="zh-CN" dirty="0" err="1">
                <a:solidFill>
                  <a:srgbClr val="FFFFFF"/>
                </a:solidFill>
                <a:sym typeface="+mn-ea"/>
              </a:rPr>
              <a:t>Mind Plus</a:t>
            </a:r>
            <a:r>
              <a:rPr lang="zh-CN" altLang="en-US" dirty="0" err="1">
                <a:solidFill>
                  <a:srgbClr val="FFFFFF"/>
                </a:solidFill>
                <a:sym typeface="+mn-ea"/>
              </a:rPr>
              <a:t>重构中的贡献占比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6046381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2" y="394961"/>
            <a:ext cx="6046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发展到什么样会让你引以为傲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630" y="1230630"/>
            <a:ext cx="52781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1. DF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发展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越来越好，成为当前行业的领军企业</a:t>
            </a:r>
            <a:endParaRPr lang="zh-CN" altLang="en-US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630" y="1629410"/>
            <a:ext cx="82054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2. 完善员工福利制度</a:t>
            </a:r>
            <a:endParaRPr lang="en-US" altLang="zh-CN" sz="2000" dirty="0" err="1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6394450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" y="394961"/>
            <a:ext cx="639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你如何支持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往你引以为傲的样子发展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630" y="1230630"/>
            <a:ext cx="81832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1. 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从思想上彻底摆脱一劳永逸、懒惰的想法，形成健康向上的价值观来督促自己</a:t>
            </a:r>
            <a:endParaRPr lang="zh-CN" altLang="en-US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630" y="1937385"/>
            <a:ext cx="8183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sz="2000" dirty="0" err="1">
                <a:solidFill>
                  <a:srgbClr val="FFFFFF"/>
                </a:solidFill>
                <a:sym typeface="+mn-ea"/>
              </a:rPr>
              <a:t>2. 立足自身岗位职责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，</a:t>
            </a:r>
            <a:r>
              <a:rPr lang="en-US" sz="2000" dirty="0" err="1">
                <a:solidFill>
                  <a:srgbClr val="FFFFFF"/>
                </a:solidFill>
                <a:sym typeface="+mn-ea"/>
              </a:rPr>
              <a:t>认真履职尽责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，做好本职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工作</a:t>
            </a:r>
            <a:endParaRPr lang="zh-CN" altLang="en-US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630" y="2372360"/>
            <a:ext cx="8183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sz="2000" dirty="0" err="1">
                <a:solidFill>
                  <a:srgbClr val="FFFFFF"/>
                </a:solidFill>
                <a:sym typeface="+mn-ea"/>
              </a:rPr>
              <a:t>3. 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不断地学习新知识，抓住每一次成长，成为更好的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自己</a:t>
            </a:r>
            <a:endParaRPr lang="zh-CN" altLang="en-US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630" y="2771140"/>
            <a:ext cx="8183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sz="2000" dirty="0" err="1">
                <a:solidFill>
                  <a:srgbClr val="FFFFFF"/>
                </a:solidFill>
                <a:sym typeface="+mn-ea"/>
              </a:rPr>
              <a:t>4. 敢于主动承担</a:t>
            </a:r>
            <a:r>
              <a:rPr lang="en-US" sz="2000" dirty="0" err="1">
                <a:solidFill>
                  <a:srgbClr val="FFFFFF"/>
                </a:solidFill>
                <a:sym typeface="+mn-ea"/>
              </a:rPr>
              <a:t>自己</a:t>
            </a:r>
            <a:r>
              <a:rPr lang="en-US" sz="2000" dirty="0" err="1">
                <a:solidFill>
                  <a:srgbClr val="FFFFFF"/>
                </a:solidFill>
                <a:sym typeface="+mn-ea"/>
              </a:rPr>
              <a:t>的责任</a:t>
            </a:r>
            <a:endParaRPr lang="en-US" sz="2000" dirty="0" err="1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828002" y="40181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你需要的资源与帮助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630" y="1230630"/>
            <a:ext cx="8183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1. 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多种多样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的前端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项目</a:t>
            </a:r>
            <a:endParaRPr lang="zh-CN" altLang="en-US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630" y="2372360"/>
            <a:ext cx="8183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2. </a:t>
            </a:r>
            <a:r>
              <a:rPr lang="zh-CN" altLang="en-US" sz="2000" dirty="0" err="1">
                <a:solidFill>
                  <a:srgbClr val="FFFFFF"/>
                </a:solidFill>
                <a:sym typeface="+mn-ea"/>
              </a:rPr>
              <a:t>更多的技术培训</a:t>
            </a:r>
            <a:endParaRPr lang="en-US" altLang="zh-CN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828040" y="1629410"/>
            <a:ext cx="7698105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接触的越多，学习的积累也就越多。参与更多项目的开发，甚至主导一个项目的开发，积累经验完成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蜕变。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040" y="2863215"/>
            <a:ext cx="769810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工作需要什么技术，就学习什么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技术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esign\创客空间方案\图片\图片.tif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127"/>
            <a:ext cx="9143998" cy="5207659"/>
          </a:xfrm>
          <a:prstGeom prst="rect">
            <a:avLst/>
          </a:prstGeom>
          <a:noFill/>
        </p:spPr>
      </p:pic>
      <p:sp>
        <p:nvSpPr>
          <p:cNvPr id="5" name="Rectangle 11"/>
          <p:cNvSpPr/>
          <p:nvPr/>
        </p:nvSpPr>
        <p:spPr>
          <a:xfrm>
            <a:off x="0" y="1235878"/>
            <a:ext cx="9144000" cy="2936509"/>
          </a:xfrm>
          <a:prstGeom prst="rect">
            <a:avLst/>
          </a:prstGeom>
          <a:solidFill>
            <a:srgbClr val="E1670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821635" y="2602533"/>
            <a:ext cx="392196" cy="40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594440" y="1625057"/>
            <a:ext cx="30035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</a:t>
            </a:r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1345707" y="2629800"/>
            <a:ext cx="1203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业绩复盘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78873" y="2629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1670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b="1" dirty="0">
              <a:solidFill>
                <a:srgbClr val="E1670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3205477" y="2602533"/>
            <a:ext cx="392196" cy="40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7"/>
          <p:cNvSpPr/>
          <p:nvPr/>
        </p:nvSpPr>
        <p:spPr>
          <a:xfrm>
            <a:off x="3660320" y="25990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愿景展望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3151418" y="264206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1670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en-US" b="1" dirty="0">
              <a:solidFill>
                <a:srgbClr val="E1670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11967"/>
            <a:ext cx="1913011" cy="437130"/>
          </a:xfrm>
          <a:prstGeom prst="rect">
            <a:avLst/>
          </a:prstGeom>
          <a:noFill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1996001"/>
            <a:ext cx="1344681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467587" y="1924140"/>
            <a:ext cx="1817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业绩复盘</a:t>
            </a:r>
            <a:endParaRPr lang="en-US" altLang="zh-CN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17135" y="1954885"/>
            <a:ext cx="62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168"/>
          <p:cNvSpPr/>
          <p:nvPr/>
        </p:nvSpPr>
        <p:spPr>
          <a:xfrm>
            <a:off x="0" y="388938"/>
            <a:ext cx="5462588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0" name="矩形 7169"/>
          <p:cNvSpPr/>
          <p:nvPr/>
        </p:nvSpPr>
        <p:spPr>
          <a:xfrm>
            <a:off x="384175" y="395288"/>
            <a:ext cx="469741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年初目标与目标达成情况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7171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文本框 7172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1240155" y="2498408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龙芯系统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+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龙芯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3A4000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兼容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并发布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(100%)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1240155" y="2890520"/>
            <a:ext cx="567690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2.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统信系统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+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龙芯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3A5000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兼容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(60%)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发布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(0%)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177" name="文本框 7176"/>
          <p:cNvSpPr txBox="1"/>
          <p:nvPr/>
        </p:nvSpPr>
        <p:spPr>
          <a:xfrm>
            <a:off x="1240155" y="3282633"/>
            <a:ext cx="418465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3.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统信系统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+ X86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兼容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并发布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(100%)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178" name="文本框 7177"/>
          <p:cNvSpPr txBox="1"/>
          <p:nvPr/>
        </p:nvSpPr>
        <p:spPr>
          <a:xfrm>
            <a:off x="1240155" y="3642995"/>
            <a:ext cx="291941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4. Mac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兼容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并发布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(100%)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1244600"/>
            <a:ext cx="36753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1. 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年初目标：Mind+的Linux适配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880" y="1902460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1600" dirty="0" err="1">
                <a:solidFill>
                  <a:schemeClr val="accent1"/>
                </a:solidFill>
                <a:sym typeface="+mn-ea"/>
              </a:rPr>
              <a:t>目标达成情况</a:t>
            </a:r>
            <a:endParaRPr lang="en-US" altLang="zh-CN" sz="1600" dirty="0" err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168"/>
          <p:cNvSpPr/>
          <p:nvPr/>
        </p:nvSpPr>
        <p:spPr>
          <a:xfrm>
            <a:off x="0" y="388938"/>
            <a:ext cx="5462588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0" name="矩形 7169"/>
          <p:cNvSpPr/>
          <p:nvPr/>
        </p:nvSpPr>
        <p:spPr>
          <a:xfrm>
            <a:off x="384175" y="395288"/>
            <a:ext cx="469741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年初目标与目标达成情况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7171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文本框 7172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1240155" y="2498408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产出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文档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1244600"/>
            <a:ext cx="55130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2. 年初目标：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继续研究苹果、华为官网动画效果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880" y="1902460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1600" dirty="0" err="1">
                <a:solidFill>
                  <a:schemeClr val="accent1"/>
                </a:solidFill>
                <a:sym typeface="+mn-ea"/>
              </a:rPr>
              <a:t>目标达成情况</a:t>
            </a:r>
            <a:endParaRPr lang="en-US" altLang="zh-CN" sz="1600" dirty="0" err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0155" y="2866708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2.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具体实现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的小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DEMO</a:t>
            </a:r>
            <a:endParaRPr lang="en-US" altLang="zh-CN" dirty="0" err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168"/>
          <p:cNvSpPr/>
          <p:nvPr/>
        </p:nvSpPr>
        <p:spPr>
          <a:xfrm>
            <a:off x="0" y="388938"/>
            <a:ext cx="5462588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0" name="矩形 7169"/>
          <p:cNvSpPr/>
          <p:nvPr/>
        </p:nvSpPr>
        <p:spPr>
          <a:xfrm>
            <a:off x="384175" y="395288"/>
            <a:ext cx="469741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年初目标与目标达成情况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7171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文本框 7172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1244600"/>
            <a:ext cx="47377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3. 年初目标：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完善Scratch相关的产出文档</a:t>
            </a:r>
            <a:endParaRPr lang="en-US" altLang="zh-CN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880" y="1902460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1600" dirty="0" err="1">
                <a:solidFill>
                  <a:schemeClr val="accent1"/>
                </a:solidFill>
                <a:sym typeface="+mn-ea"/>
              </a:rPr>
              <a:t>目标达成情况</a:t>
            </a:r>
            <a:endParaRPr lang="en-US" altLang="zh-CN" sz="1600" dirty="0" err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223" name="文本框 9222"/>
          <p:cNvSpPr txBox="1"/>
          <p:nvPr/>
        </p:nvSpPr>
        <p:spPr>
          <a:xfrm>
            <a:off x="1239838" y="2498725"/>
            <a:ext cx="2401887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Mind Plus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兼容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文档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224" name="文本框 9223"/>
          <p:cNvSpPr txBox="1"/>
          <p:nvPr/>
        </p:nvSpPr>
        <p:spPr>
          <a:xfrm>
            <a:off x="1241425" y="2859088"/>
            <a:ext cx="31892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2. Scratch-Link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打包流程文档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225" name="文本框 9224"/>
          <p:cNvSpPr txBox="1"/>
          <p:nvPr/>
        </p:nvSpPr>
        <p:spPr>
          <a:xfrm>
            <a:off x="1241425" y="3219450"/>
            <a:ext cx="294640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3. Mind Plus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在线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API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整理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9226" name="文本框 9225"/>
          <p:cNvSpPr txBox="1"/>
          <p:nvPr/>
        </p:nvSpPr>
        <p:spPr>
          <a:xfrm>
            <a:off x="1241425" y="3616325"/>
            <a:ext cx="189547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4. Mac </a:t>
            </a: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公证文档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168"/>
          <p:cNvSpPr/>
          <p:nvPr/>
        </p:nvSpPr>
        <p:spPr>
          <a:xfrm>
            <a:off x="0" y="388938"/>
            <a:ext cx="5462588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0" name="矩形 7169"/>
          <p:cNvSpPr/>
          <p:nvPr/>
        </p:nvSpPr>
        <p:spPr>
          <a:xfrm>
            <a:off x="384175" y="395288"/>
            <a:ext cx="469741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年初目标与目标达成情况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7171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文本框 7172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1244600"/>
            <a:ext cx="39890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14400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4. 年初目标：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完善个人的前端技能</a:t>
            </a:r>
            <a:endParaRPr lang="en-US" altLang="zh-CN" sz="2000" dirty="0" err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880" y="1902460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1600" dirty="0" err="1">
                <a:solidFill>
                  <a:schemeClr val="accent1"/>
                </a:solidFill>
                <a:sym typeface="+mn-ea"/>
              </a:rPr>
              <a:t>目标达成情况</a:t>
            </a:r>
            <a:endParaRPr lang="en-US" altLang="zh-CN" sz="1600" dirty="0" err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155" y="2498408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1.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熟悉了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typescript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语法以及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约定熟成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0155" y="2866708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2.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了解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React Rudux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的四种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写法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0155" y="3572193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3.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熟悉了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React-Query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的钩子用法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875" y="3235325"/>
            <a:ext cx="5988050" cy="33718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sz="1600" dirty="0" err="1">
                <a:solidFill>
                  <a:srgbClr val="0070C0"/>
                </a:solidFill>
                <a:sym typeface="+mn-ea"/>
              </a:rPr>
              <a:t>基础写法</a:t>
            </a:r>
            <a:r>
              <a:rPr lang="en-US" altLang="zh-CN" sz="1600" dirty="0" err="1">
                <a:solidFill>
                  <a:srgbClr val="0070C0"/>
                </a:solidFill>
                <a:sym typeface="+mn-ea"/>
              </a:rPr>
              <a:t> --&gt; </a:t>
            </a:r>
            <a:r>
              <a:rPr lang="zh-CN" altLang="en-US" sz="1600" dirty="0" err="1">
                <a:solidFill>
                  <a:srgbClr val="0070C0"/>
                </a:solidFill>
                <a:sym typeface="+mn-ea"/>
              </a:rPr>
              <a:t>封装</a:t>
            </a:r>
            <a:r>
              <a:rPr lang="en-US" altLang="zh-CN" sz="1600" dirty="0" err="1">
                <a:solidFill>
                  <a:srgbClr val="0070C0"/>
                </a:solidFill>
                <a:sym typeface="+mn-ea"/>
              </a:rPr>
              <a:t>Action --&gt; </a:t>
            </a:r>
            <a:r>
              <a:rPr lang="zh-CN" altLang="en-US" sz="1600" dirty="0" err="1">
                <a:solidFill>
                  <a:srgbClr val="0070C0"/>
                </a:solidFill>
                <a:sym typeface="+mn-ea"/>
              </a:rPr>
              <a:t>封装</a:t>
            </a:r>
            <a:r>
              <a:rPr lang="en-US" altLang="zh-CN" sz="1600" dirty="0" err="1">
                <a:solidFill>
                  <a:srgbClr val="0070C0"/>
                </a:solidFill>
                <a:sym typeface="+mn-ea"/>
              </a:rPr>
              <a:t>dispatch --&gt; </a:t>
            </a:r>
            <a:r>
              <a:rPr lang="zh-CN" altLang="en-US" sz="1600" dirty="0" err="1">
                <a:solidFill>
                  <a:srgbClr val="0070C0"/>
                </a:solidFill>
                <a:sym typeface="+mn-ea"/>
              </a:rPr>
              <a:t>使用Redux Toolkit</a:t>
            </a:r>
            <a:r>
              <a:rPr lang="en-US" altLang="zh-CN" sz="1600" dirty="0" err="1">
                <a:solidFill>
                  <a:srgbClr val="0070C0"/>
                </a:solidFill>
                <a:sym typeface="+mn-ea"/>
              </a:rPr>
              <a:t>  </a:t>
            </a:r>
            <a:endParaRPr lang="zh-CN" altLang="en-US" sz="1600" dirty="0" err="1">
              <a:solidFill>
                <a:srgbClr val="0070C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0155" y="3940493"/>
            <a:ext cx="51323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4. 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熟悉了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React@18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框架</a:t>
            </a:r>
            <a:endParaRPr lang="zh-CN" altLang="en-US" dirty="0" err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8192"/>
          <p:cNvSpPr/>
          <p:nvPr/>
        </p:nvSpPr>
        <p:spPr>
          <a:xfrm>
            <a:off x="0" y="388938"/>
            <a:ext cx="5462588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4" name="矩形 8193"/>
          <p:cNvSpPr/>
          <p:nvPr/>
        </p:nvSpPr>
        <p:spPr>
          <a:xfrm>
            <a:off x="384175" y="395288"/>
            <a:ext cx="4697413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年初目标与目标达成情况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195" name="图片 8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矩形 8195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" name="文本框 8196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875665" y="1958975"/>
            <a:ext cx="1423988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1. Windows 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875665" y="2316163"/>
            <a:ext cx="106997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accent2"/>
                </a:solidFill>
                <a:sym typeface="+mn-ea"/>
              </a:rPr>
              <a:t>2. Mac</a:t>
            </a:r>
            <a:endParaRPr lang="zh-CN" altLang="x-none" dirty="0" err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1250315"/>
            <a:ext cx="22383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5. 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Scratch-Link </a:t>
            </a:r>
            <a:r>
              <a:rPr lang="en-US" altLang="zh-CN" sz="2000" dirty="0" err="1">
                <a:solidFill>
                  <a:srgbClr val="FFFFFF"/>
                </a:solidFill>
                <a:sym typeface="+mn-ea"/>
              </a:rPr>
              <a:t>打包</a:t>
            </a:r>
            <a:endParaRPr lang="en-US" altLang="zh-CN" sz="2000" dirty="0" err="1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0240"/>
          <p:cNvSpPr/>
          <p:nvPr/>
        </p:nvSpPr>
        <p:spPr>
          <a:xfrm>
            <a:off x="0" y="388938"/>
            <a:ext cx="5378450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2" name="矩形 10241"/>
          <p:cNvSpPr/>
          <p:nvPr/>
        </p:nvSpPr>
        <p:spPr>
          <a:xfrm>
            <a:off x="0" y="395288"/>
            <a:ext cx="5378450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>
            <a:spAutoFit/>
          </a:bodyPr>
          <a:p>
            <a:pPr algn="ct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zh-CN" altLang="x-none" sz="2400" b="1" baseline="0" dirty="0" err="1">
                <a:solidFill>
                  <a:srgbClr val="474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成功的事件及其原因</a:t>
            </a:r>
            <a:endParaRPr lang="zh-CN" altLang="x-none" sz="2400" b="1" baseline="0" dirty="0" err="1">
              <a:solidFill>
                <a:srgbClr val="474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3" name="图片 10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395288"/>
            <a:ext cx="1912938" cy="43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矩形 10243"/>
          <p:cNvSpPr/>
          <p:nvPr/>
        </p:nvSpPr>
        <p:spPr>
          <a:xfrm>
            <a:off x="8988425" y="395288"/>
            <a:ext cx="155575" cy="441325"/>
          </a:xfrm>
          <a:prstGeom prst="rect">
            <a:avLst/>
          </a:prstGeom>
          <a:solidFill>
            <a:srgbClr val="E1670D"/>
          </a:solidFill>
          <a:ln w="255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5" name="文本框 10244"/>
          <p:cNvSpPr txBox="1"/>
          <p:nvPr/>
        </p:nvSpPr>
        <p:spPr>
          <a:xfrm>
            <a:off x="6861175" y="4741863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r" defTabSz="914400" hangingPunct="1">
              <a:lnSpc>
                <a:spcPct val="100000"/>
              </a:lnSpc>
              <a:buNone/>
              <a:tabLst>
                <a:tab pos="914400" algn="l"/>
                <a:tab pos="1828800" algn="l"/>
              </a:tabLst>
            </a:pPr>
            <a:fld id="{9A0DB2DC-4C9A-4742-B13C-FB6460FD3503}" type="slidenum">
              <a:rPr lang="en-US" altLang="zh-CN" sz="1000" baseline="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000" baseline="0" dirty="0" err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539750" y="1260475"/>
            <a:ext cx="771588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成功事件：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MindPlus </a:t>
            </a:r>
            <a:r>
              <a:rPr lang="zh-CN" altLang="en-US" dirty="0" err="1">
                <a:solidFill>
                  <a:schemeClr val="bg1"/>
                </a:solidFill>
                <a:sym typeface="+mn-ea"/>
              </a:rPr>
              <a:t>兼容、文档产出、技能</a:t>
            </a:r>
            <a:r>
              <a:rPr lang="zh-CN" altLang="en-US" dirty="0" err="1">
                <a:solidFill>
                  <a:schemeClr val="bg1"/>
                </a:solidFill>
                <a:sym typeface="+mn-ea"/>
              </a:rPr>
              <a:t>完善</a:t>
            </a:r>
            <a:endParaRPr lang="zh-CN" altLang="en-US" dirty="0" err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539750" y="1628775"/>
            <a:ext cx="77177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p>
            <a:pPr lvl="0" algn="l" defTabSz="914400">
              <a:buClrTx/>
              <a:buSzTx/>
              <a:buFontTx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成功</a:t>
            </a:r>
            <a:r>
              <a:rPr lang="zh-CN" altLang="x-none" dirty="0" err="1">
                <a:solidFill>
                  <a:schemeClr val="bg1"/>
                </a:solidFill>
                <a:sym typeface="+mn-ea"/>
              </a:rPr>
              <a:t>原因：组织资源的合理分配，对任务的合理把控</a:t>
            </a:r>
            <a:endParaRPr lang="zh-CN" altLang="x-none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全屏显示(16:9)</PresentationFormat>
  <Paragraphs>202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Times New Roman</vt:lpstr>
      <vt:lpstr>新宋体</vt:lpstr>
      <vt:lpstr>Calibri</vt:lpstr>
      <vt:lpstr>Arial Unicode MS</vt:lpstr>
      <vt:lpstr>Office 主题</vt:lpstr>
      <vt:lpstr>成都极趣员工年终总结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246</cp:revision>
  <dcterms:created xsi:type="dcterms:W3CDTF">2016-03-03T07:50:00Z</dcterms:created>
  <dcterms:modified xsi:type="dcterms:W3CDTF">2023-01-03T03:12:35Z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1F076C91D0534E84AC1D7C4709FEAD38</vt:lpwstr>
  </property>
  <property fmtid="{D5CDD505-2E9C-101B-9397-08002B2CF9AE}" pid="3" name="KSOProductBuildVer">
    <vt:lpwstr>2052-11.8.2.11019</vt:lpwstr>
  </property>
</Properties>
</file>