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78" r:id="rId3"/>
    <p:sldId id="280" r:id="rId4"/>
    <p:sldId id="281" r:id="rId5"/>
    <p:sldId id="279" r:id="rId6"/>
    <p:sldId id="260" r:id="rId7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1">
          <p15:clr>
            <a:srgbClr val="A4A3A4"/>
          </p15:clr>
        </p15:guide>
        <p15:guide id="2" orient="horz" pos="532">
          <p15:clr>
            <a:srgbClr val="A4A3A4"/>
          </p15:clr>
        </p15:guide>
        <p15:guide id="3" orient="horz" pos="873">
          <p15:clr>
            <a:srgbClr val="A4A3A4"/>
          </p15:clr>
        </p15:guide>
        <p15:guide id="4" pos="5396">
          <p15:clr>
            <a:srgbClr val="A4A3A4"/>
          </p15:clr>
        </p15:guide>
        <p15:guide id="5" pos="4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1670D"/>
    <a:srgbClr val="EBB121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21" autoAdjust="0"/>
  </p:normalViewPr>
  <p:slideViewPr>
    <p:cSldViewPr snapToGrid="0" snapToObjects="1">
      <p:cViewPr varScale="1">
        <p:scale>
          <a:sx n="145" d="100"/>
          <a:sy n="145" d="100"/>
        </p:scale>
        <p:origin x="624" y="120"/>
      </p:cViewPr>
      <p:guideLst>
        <p:guide orient="horz" pos="1291"/>
        <p:guide orient="horz" pos="532"/>
        <p:guide orient="horz" pos="873"/>
        <p:guide pos="5396"/>
        <p:guide pos="4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0D93E-7282-C24A-91BE-A32FDAAE6104}" type="datetime1">
              <a:rPr kumimoji="1" lang="zh-CN" altLang="en-US" smtClean="0"/>
              <a:t>2021/4/20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02DE-30B9-4349-B14C-038858503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97767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3F29C-1AB4-6C43-9C4F-EC505EEBB473}" type="datetime1">
              <a:rPr kumimoji="1" lang="zh-CN" altLang="en-US" smtClean="0"/>
              <a:t>2021/4/20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A228F-2611-3E4D-97AB-2DD50FA68F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69009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A3289-91BD-45B1-A07A-A639E38498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3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61442" y="4742601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0BA547B-21DD-AE40-9354-0DE47AD04E8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6" name="Rectangle 9"/>
          <p:cNvSpPr/>
          <p:nvPr userDrawn="1"/>
        </p:nvSpPr>
        <p:spPr>
          <a:xfrm>
            <a:off x="0" y="399636"/>
            <a:ext cx="341532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 userDrawn="1"/>
        </p:nvSpPr>
        <p:spPr>
          <a:xfrm>
            <a:off x="663838" y="394961"/>
            <a:ext cx="865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Title</a:t>
            </a:r>
          </a:p>
        </p:txBody>
      </p:sp>
      <p:sp>
        <p:nvSpPr>
          <p:cNvPr id="8" name="TextBox 11"/>
          <p:cNvSpPr txBox="1"/>
          <p:nvPr userDrawn="1"/>
        </p:nvSpPr>
        <p:spPr>
          <a:xfrm>
            <a:off x="161906" y="396587"/>
            <a:ext cx="662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01</a:t>
            </a:r>
          </a:p>
        </p:txBody>
      </p:sp>
      <p:pic>
        <p:nvPicPr>
          <p:cNvPr id="9" name="Picture 2" descr="C:\Users\heinau\Desktop\图像\未标题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2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61442" y="4742601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0BA547B-21DD-AE40-9354-0DE47AD04E8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755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92189" y="4767263"/>
            <a:ext cx="598016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微软雅黑"/>
                <a:ea typeface="微软雅黑"/>
                <a:cs typeface="Microsoft YaHei"/>
              </a:defRPr>
            </a:lvl1pPr>
          </a:lstStyle>
          <a:p>
            <a:fld id="{B0BA547B-21DD-AE40-9354-0DE47AD04E8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9026293" y="4800558"/>
            <a:ext cx="117707" cy="174683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398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2800430"/>
            <a:ext cx="9144000" cy="44003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29384" y="1885771"/>
            <a:ext cx="7418504" cy="907859"/>
          </a:xfrm>
        </p:spPr>
        <p:txBody>
          <a:bodyPr>
            <a:noAutofit/>
          </a:bodyPr>
          <a:lstStyle/>
          <a:p>
            <a:pPr algn="l"/>
            <a:r>
              <a:rPr lang="zh-CN" altLang="en-US" sz="5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成都极趣员工转正汇报</a:t>
            </a:r>
            <a:endParaRPr lang="en-US" sz="5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359" y="2754990"/>
            <a:ext cx="930383" cy="53091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0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2021</a:t>
            </a:r>
          </a:p>
        </p:txBody>
      </p:sp>
      <p:pic>
        <p:nvPicPr>
          <p:cNvPr id="1229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04" y="411967"/>
            <a:ext cx="1913011" cy="43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352436" y="3555452"/>
            <a:ext cx="1196481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2021.05.01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  <a:t>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22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/>
        </p:nvSpPr>
        <p:spPr>
          <a:xfrm>
            <a:off x="2310871" y="1422400"/>
            <a:ext cx="5821482" cy="523220"/>
          </a:xfrm>
          <a:prstGeom prst="snip1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310871" y="1422400"/>
            <a:ext cx="522848" cy="52322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Rectangle 9"/>
          <p:cNvSpPr/>
          <p:nvPr/>
        </p:nvSpPr>
        <p:spPr>
          <a:xfrm>
            <a:off x="0" y="389454"/>
            <a:ext cx="341532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663838" y="394961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试用期工作总结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13" name="Rectangle 10"/>
          <p:cNvSpPr/>
          <p:nvPr/>
        </p:nvSpPr>
        <p:spPr>
          <a:xfrm>
            <a:off x="2299922" y="1458730"/>
            <a:ext cx="564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</a:p>
        </p:txBody>
      </p:sp>
      <p:sp>
        <p:nvSpPr>
          <p:cNvPr id="14" name="剪去单角的矩形 13"/>
          <p:cNvSpPr/>
          <p:nvPr/>
        </p:nvSpPr>
        <p:spPr>
          <a:xfrm>
            <a:off x="2310871" y="2164080"/>
            <a:ext cx="5821482" cy="523220"/>
          </a:xfrm>
          <a:prstGeom prst="snip1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310871" y="2164080"/>
            <a:ext cx="522848" cy="52322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Rectangle 10"/>
          <p:cNvSpPr/>
          <p:nvPr/>
        </p:nvSpPr>
        <p:spPr>
          <a:xfrm>
            <a:off x="2299922" y="2200410"/>
            <a:ext cx="564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02</a:t>
            </a:r>
          </a:p>
        </p:txBody>
      </p:sp>
      <p:sp>
        <p:nvSpPr>
          <p:cNvPr id="18" name="剪去单角的矩形 17"/>
          <p:cNvSpPr/>
          <p:nvPr/>
        </p:nvSpPr>
        <p:spPr>
          <a:xfrm>
            <a:off x="2310871" y="2885440"/>
            <a:ext cx="5821482" cy="523220"/>
          </a:xfrm>
          <a:prstGeom prst="snip1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310871" y="2885440"/>
            <a:ext cx="522848" cy="52322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Rectangle 10"/>
          <p:cNvSpPr/>
          <p:nvPr/>
        </p:nvSpPr>
        <p:spPr>
          <a:xfrm>
            <a:off x="2299922" y="2921770"/>
            <a:ext cx="564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03</a:t>
            </a:r>
          </a:p>
        </p:txBody>
      </p:sp>
      <p:sp>
        <p:nvSpPr>
          <p:cNvPr id="22" name="剪去单角的矩形 21"/>
          <p:cNvSpPr/>
          <p:nvPr/>
        </p:nvSpPr>
        <p:spPr>
          <a:xfrm>
            <a:off x="2310871" y="3616960"/>
            <a:ext cx="5821482" cy="523220"/>
          </a:xfrm>
          <a:prstGeom prst="snip1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320636" y="3616960"/>
            <a:ext cx="522848" cy="52322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Rectangle 10"/>
          <p:cNvSpPr/>
          <p:nvPr/>
        </p:nvSpPr>
        <p:spPr>
          <a:xfrm>
            <a:off x="2274097" y="3633122"/>
            <a:ext cx="569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04</a:t>
            </a:r>
          </a:p>
        </p:txBody>
      </p:sp>
      <p:sp>
        <p:nvSpPr>
          <p:cNvPr id="26" name="剪去单角的矩形 25"/>
          <p:cNvSpPr/>
          <p:nvPr/>
        </p:nvSpPr>
        <p:spPr>
          <a:xfrm>
            <a:off x="2310871" y="4348480"/>
            <a:ext cx="5821482" cy="523220"/>
          </a:xfrm>
          <a:prstGeom prst="snip1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324117" y="4348480"/>
            <a:ext cx="522848" cy="52322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Rectangle 10"/>
          <p:cNvSpPr/>
          <p:nvPr/>
        </p:nvSpPr>
        <p:spPr>
          <a:xfrm>
            <a:off x="2290807" y="4374802"/>
            <a:ext cx="562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05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90415E-FD5A-4706-AA62-90926C40BECC}"/>
              </a:ext>
            </a:extLst>
          </p:cNvPr>
          <p:cNvSpPr txBox="1"/>
          <p:nvPr/>
        </p:nvSpPr>
        <p:spPr>
          <a:xfrm>
            <a:off x="3559955" y="2832788"/>
            <a:ext cx="39071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0" i="0" dirty="0">
                <a:solidFill>
                  <a:srgbClr val="E1670D"/>
                </a:solidFill>
                <a:effectLst/>
                <a:latin typeface="-apple-system"/>
              </a:rPr>
              <a:t>编写上位机软件</a:t>
            </a:r>
            <a:endParaRPr lang="en-US" altLang="zh-CN" b="0" i="0" dirty="0">
              <a:solidFill>
                <a:srgbClr val="E1670D"/>
              </a:solidFill>
              <a:effectLst/>
              <a:latin typeface="-apple-system"/>
            </a:endParaRPr>
          </a:p>
          <a:p>
            <a:pPr algn="ctr"/>
            <a:r>
              <a:rPr lang="en-US" altLang="zh-CN" sz="1200" b="0" i="0" dirty="0">
                <a:solidFill>
                  <a:srgbClr val="E1670D"/>
                </a:solidFill>
                <a:effectLst/>
                <a:latin typeface="-apple-system"/>
              </a:rPr>
              <a:t>[SPI NAND</a:t>
            </a:r>
            <a:r>
              <a:rPr lang="zh-CN" altLang="en-US" sz="1200" b="0" i="0" dirty="0">
                <a:solidFill>
                  <a:srgbClr val="E1670D"/>
                </a:solidFill>
                <a:effectLst/>
                <a:latin typeface="-apple-system"/>
              </a:rPr>
              <a:t>烧录工具 </a:t>
            </a:r>
            <a:r>
              <a:rPr lang="en-US" altLang="zh-CN" sz="1200" b="0" i="0" dirty="0">
                <a:solidFill>
                  <a:srgbClr val="E1670D"/>
                </a:solidFill>
                <a:effectLst/>
                <a:latin typeface="-apple-system"/>
              </a:rPr>
              <a:t>(</a:t>
            </a:r>
            <a:r>
              <a:rPr lang="en-US" altLang="zh-CN" sz="1200" b="0" i="0" dirty="0">
                <a:solidFill>
                  <a:srgbClr val="6A737D"/>
                </a:solidFill>
                <a:effectLst/>
                <a:latin typeface="-apple-system"/>
              </a:rPr>
              <a:t>F1C100S</a:t>
            </a:r>
            <a:r>
              <a:rPr lang="zh-CN" altLang="en-US" sz="1200" b="0" i="0" dirty="0">
                <a:solidFill>
                  <a:srgbClr val="6A737D"/>
                </a:solidFill>
                <a:effectLst/>
                <a:latin typeface="-apple-system"/>
              </a:rPr>
              <a:t>和</a:t>
            </a:r>
            <a:r>
              <a:rPr lang="en-US" altLang="zh-CN" sz="1200" b="0" i="0" dirty="0">
                <a:solidFill>
                  <a:srgbClr val="6A737D"/>
                </a:solidFill>
                <a:effectLst/>
                <a:latin typeface="-apple-system"/>
              </a:rPr>
              <a:t>F1C200S</a:t>
            </a:r>
            <a:r>
              <a:rPr lang="zh-CN" altLang="en-US" sz="1200" b="0" i="0" dirty="0">
                <a:solidFill>
                  <a:srgbClr val="6A737D"/>
                </a:solidFill>
                <a:effectLst/>
                <a:latin typeface="-apple-system"/>
              </a:rPr>
              <a:t>芯片</a:t>
            </a:r>
            <a:r>
              <a:rPr lang="en-US" altLang="zh-CN" sz="1200" b="0" i="0" dirty="0">
                <a:solidFill>
                  <a:srgbClr val="E1670D"/>
                </a:solidFill>
                <a:effectLst/>
                <a:latin typeface="-apple-system"/>
              </a:rPr>
              <a:t>)</a:t>
            </a:r>
            <a:r>
              <a:rPr lang="zh-CN" altLang="en-US" sz="1200" b="0" i="0" dirty="0">
                <a:solidFill>
                  <a:srgbClr val="E1670D"/>
                </a:solidFill>
                <a:effectLst/>
                <a:latin typeface="-apple-system"/>
              </a:rPr>
              <a:t>、固件升级软件</a:t>
            </a:r>
            <a:r>
              <a:rPr lang="en-US" altLang="zh-CN" sz="1200" b="0" i="0" dirty="0">
                <a:solidFill>
                  <a:srgbClr val="E1670D"/>
                </a:solidFill>
                <a:effectLst/>
                <a:latin typeface="-apple-system"/>
              </a:rPr>
              <a:t>(</a:t>
            </a:r>
            <a:r>
              <a:rPr lang="en-US" altLang="zh-CN" sz="1200" dirty="0">
                <a:solidFill>
                  <a:srgbClr val="6A737D"/>
                </a:solidFill>
                <a:latin typeface="-apple-system"/>
              </a:rPr>
              <a:t>stm8s/stm32</a:t>
            </a:r>
            <a:r>
              <a:rPr lang="en-US" altLang="zh-CN" sz="1200" b="0" i="0" dirty="0">
                <a:solidFill>
                  <a:srgbClr val="E1670D"/>
                </a:solidFill>
                <a:effectLst/>
                <a:latin typeface="-apple-system"/>
              </a:rPr>
              <a:t>)]</a:t>
            </a:r>
            <a:endParaRPr lang="zh-CN" altLang="en-US" sz="1200" dirty="0">
              <a:solidFill>
                <a:srgbClr val="E1670D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57EC7F-461E-47D5-85CB-055B28D96DB6}"/>
              </a:ext>
            </a:extLst>
          </p:cNvPr>
          <p:cNvSpPr txBox="1"/>
          <p:nvPr/>
        </p:nvSpPr>
        <p:spPr>
          <a:xfrm>
            <a:off x="4497850" y="36939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E1670D"/>
                </a:solidFill>
              </a:rPr>
              <a:t>学生寝室管理系统</a:t>
            </a:r>
            <a:endParaRPr lang="en-US" altLang="zh-CN" dirty="0">
              <a:solidFill>
                <a:srgbClr val="E1670D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851343-4B00-45D9-866F-2F84DBE1A1B7}"/>
              </a:ext>
            </a:extLst>
          </p:cNvPr>
          <p:cNvSpPr txBox="1"/>
          <p:nvPr/>
        </p:nvSpPr>
        <p:spPr>
          <a:xfrm>
            <a:off x="4672067" y="1475308"/>
            <a:ext cx="168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E1670D"/>
                </a:solidFill>
              </a:rPr>
              <a:t>MQTT</a:t>
            </a:r>
            <a:r>
              <a:rPr lang="zh-CN" altLang="en-US" dirty="0">
                <a:solidFill>
                  <a:srgbClr val="E1670D"/>
                </a:solidFill>
              </a:rPr>
              <a:t>深入分享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305EAFA-CD46-4F0F-A896-6CD6D6373F23}"/>
              </a:ext>
            </a:extLst>
          </p:cNvPr>
          <p:cNvSpPr txBox="1"/>
          <p:nvPr/>
        </p:nvSpPr>
        <p:spPr>
          <a:xfrm>
            <a:off x="3005439" y="2095996"/>
            <a:ext cx="50161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E1670D"/>
                </a:solidFill>
              </a:rPr>
              <a:t>编写文档</a:t>
            </a:r>
            <a:endParaRPr lang="en-US" altLang="zh-CN" dirty="0">
              <a:solidFill>
                <a:srgbClr val="E1670D"/>
              </a:solidFill>
            </a:endParaRPr>
          </a:p>
          <a:p>
            <a:pPr algn="ctr"/>
            <a:r>
              <a:rPr lang="en-US" altLang="zh-CN" sz="1400" dirty="0">
                <a:solidFill>
                  <a:srgbClr val="E1670D"/>
                </a:solidFill>
                <a:latin typeface="-apple-system"/>
              </a:rPr>
              <a:t>[</a:t>
            </a:r>
            <a:r>
              <a:rPr lang="en-US" altLang="zh-CN" sz="1400" dirty="0">
                <a:solidFill>
                  <a:srgbClr val="6A737D"/>
                </a:solidFill>
                <a:latin typeface="-apple-system"/>
              </a:rPr>
              <a:t>F1C200s</a:t>
            </a:r>
            <a:r>
              <a:rPr lang="zh-CN" altLang="en-US" sz="1400" dirty="0">
                <a:solidFill>
                  <a:srgbClr val="6A737D"/>
                </a:solidFill>
                <a:latin typeface="-apple-system"/>
              </a:rPr>
              <a:t>用户使用手册、</a:t>
            </a:r>
            <a:r>
              <a:rPr lang="en-US" altLang="zh-CN" sz="1400" dirty="0">
                <a:solidFill>
                  <a:srgbClr val="6A737D"/>
                </a:solidFill>
                <a:latin typeface="-apple-system"/>
              </a:rPr>
              <a:t>tiny200</a:t>
            </a:r>
            <a:r>
              <a:rPr lang="zh-CN" altLang="en-US" sz="1400" dirty="0">
                <a:solidFill>
                  <a:srgbClr val="6A737D"/>
                </a:solidFill>
                <a:latin typeface="-apple-system"/>
              </a:rPr>
              <a:t>烧录文档、软件使用手册、</a:t>
            </a:r>
            <a:r>
              <a:rPr lang="en-US" altLang="zh-CN" sz="1400" dirty="0">
                <a:solidFill>
                  <a:srgbClr val="6A737D"/>
                </a:solidFill>
                <a:latin typeface="-apple-system"/>
              </a:rPr>
              <a:t> Leonardo</a:t>
            </a:r>
            <a:r>
              <a:rPr lang="zh-CN" altLang="en-US" sz="1400" dirty="0">
                <a:solidFill>
                  <a:srgbClr val="6A737D"/>
                </a:solidFill>
                <a:latin typeface="-apple-system"/>
              </a:rPr>
              <a:t>测试、</a:t>
            </a:r>
            <a:r>
              <a:rPr lang="en-US" altLang="zh-CN" sz="1400" dirty="0" err="1">
                <a:solidFill>
                  <a:srgbClr val="6A737D"/>
                </a:solidFill>
                <a:latin typeface="-apple-system"/>
              </a:rPr>
              <a:t>DFRobot</a:t>
            </a:r>
            <a:r>
              <a:rPr lang="en-US" altLang="zh-CN" sz="1400" dirty="0">
                <a:solidFill>
                  <a:srgbClr val="6A737D"/>
                </a:solidFill>
                <a:latin typeface="-apple-system"/>
              </a:rPr>
              <a:t> USB PID</a:t>
            </a:r>
            <a:r>
              <a:rPr lang="zh-CN" altLang="en-US" sz="1400" dirty="0">
                <a:solidFill>
                  <a:srgbClr val="6A737D"/>
                </a:solidFill>
                <a:latin typeface="-apple-system"/>
              </a:rPr>
              <a:t>验证、</a:t>
            </a:r>
            <a:r>
              <a:rPr lang="en-US" altLang="zh-CN" sz="1400" dirty="0">
                <a:solidFill>
                  <a:srgbClr val="6A737D"/>
                </a:solidFill>
                <a:latin typeface="-apple-system"/>
              </a:rPr>
              <a:t>MQTT</a:t>
            </a:r>
            <a:r>
              <a:rPr lang="zh-CN" altLang="en-US" sz="1400" dirty="0">
                <a:solidFill>
                  <a:srgbClr val="6A737D"/>
                </a:solidFill>
                <a:latin typeface="-apple-system"/>
              </a:rPr>
              <a:t>深入分享文档</a:t>
            </a:r>
            <a:r>
              <a:rPr lang="en-US" altLang="zh-CN" sz="1400" dirty="0">
                <a:solidFill>
                  <a:srgbClr val="E1670D"/>
                </a:solidFill>
                <a:latin typeface="-apple-system"/>
              </a:rPr>
              <a:t>]</a:t>
            </a:r>
            <a:endParaRPr lang="zh-CN" altLang="en-US" sz="1400" dirty="0">
              <a:solidFill>
                <a:srgbClr val="E167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73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454"/>
            <a:ext cx="341532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663838" y="394961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试用期自我评价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8425F2-C5D2-450D-8195-824EE651EA41}"/>
              </a:ext>
            </a:extLst>
          </p:cNvPr>
          <p:cNvSpPr txBox="1"/>
          <p:nvPr/>
        </p:nvSpPr>
        <p:spPr>
          <a:xfrm>
            <a:off x="565744" y="881504"/>
            <a:ext cx="65293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E1670D"/>
                </a:solidFill>
              </a:rPr>
              <a:t>前端基础尚可</a:t>
            </a:r>
            <a:r>
              <a:rPr lang="en-US" altLang="zh-CN" dirty="0">
                <a:solidFill>
                  <a:srgbClr val="E1670D"/>
                </a:solidFill>
              </a:rPr>
              <a:t>, </a:t>
            </a:r>
            <a:r>
              <a:rPr lang="zh-CN" altLang="en-US" dirty="0">
                <a:solidFill>
                  <a:srgbClr val="E1670D"/>
                </a:solidFill>
              </a:rPr>
              <a:t>编写了年会抽奖程序、</a:t>
            </a:r>
            <a:r>
              <a:rPr lang="en-US" altLang="zh-CN" dirty="0">
                <a:solidFill>
                  <a:srgbClr val="E1670D"/>
                </a:solidFill>
              </a:rPr>
              <a:t>Flask</a:t>
            </a:r>
            <a:r>
              <a:rPr lang="zh-CN" altLang="en-US" dirty="0">
                <a:solidFill>
                  <a:srgbClr val="E1670D"/>
                </a:solidFill>
              </a:rPr>
              <a:t>版学生寝室管理系统</a:t>
            </a:r>
            <a:endParaRPr lang="en-US" altLang="zh-CN" dirty="0">
              <a:solidFill>
                <a:srgbClr val="E1670D"/>
              </a:solidFill>
            </a:endParaRPr>
          </a:p>
          <a:p>
            <a:r>
              <a:rPr lang="en-US" altLang="zh-CN" dirty="0">
                <a:solidFill>
                  <a:srgbClr val="E1670D"/>
                </a:solidFill>
              </a:rPr>
              <a:t>React</a:t>
            </a:r>
            <a:r>
              <a:rPr lang="zh-CN" altLang="en-US" dirty="0">
                <a:solidFill>
                  <a:srgbClr val="E1670D"/>
                </a:solidFill>
              </a:rPr>
              <a:t>基础不够牢靠，待后期补救</a:t>
            </a:r>
            <a:endParaRPr lang="en-US" altLang="zh-CN" dirty="0">
              <a:solidFill>
                <a:srgbClr val="E1670D"/>
              </a:solidFill>
            </a:endParaRPr>
          </a:p>
          <a:p>
            <a:r>
              <a:rPr lang="en-US" altLang="zh-CN" dirty="0">
                <a:solidFill>
                  <a:srgbClr val="E1670D"/>
                </a:solidFill>
              </a:rPr>
              <a:t>JavaScript</a:t>
            </a:r>
            <a:r>
              <a:rPr lang="zh-CN" altLang="en-US" dirty="0">
                <a:solidFill>
                  <a:srgbClr val="E1670D"/>
                </a:solidFill>
              </a:rPr>
              <a:t>经验不足</a:t>
            </a:r>
            <a:endParaRPr lang="en-US" altLang="zh-CN" dirty="0">
              <a:solidFill>
                <a:srgbClr val="E1670D"/>
              </a:solidFill>
            </a:endParaRPr>
          </a:p>
          <a:p>
            <a:r>
              <a:rPr lang="zh-CN" altLang="en-US" dirty="0">
                <a:solidFill>
                  <a:srgbClr val="E1670D"/>
                </a:solidFill>
              </a:rPr>
              <a:t>硬件知识体系欠佳</a:t>
            </a:r>
            <a:r>
              <a:rPr lang="en-US" altLang="zh-CN" dirty="0">
                <a:solidFill>
                  <a:srgbClr val="E1670D"/>
                </a:solidFill>
              </a:rPr>
              <a:t>, </a:t>
            </a:r>
          </a:p>
          <a:p>
            <a:pPr algn="l"/>
            <a:r>
              <a:rPr lang="zh-CN" altLang="en-US" dirty="0">
                <a:solidFill>
                  <a:srgbClr val="E1670D"/>
                </a:solidFill>
              </a:rPr>
              <a:t>程序结构还行，例如：</a:t>
            </a:r>
            <a:r>
              <a:rPr lang="en-US" altLang="zh-CN" sz="1800" b="0" i="0" kern="1200" dirty="0">
                <a:solidFill>
                  <a:srgbClr val="E1670D"/>
                </a:solidFill>
                <a:effectLst/>
                <a:latin typeface="-apple-system"/>
                <a:ea typeface="宋体" panose="02010600030101010101" pitchFamily="2" charset="-122"/>
                <a:cs typeface="+mn-cs"/>
              </a:rPr>
              <a:t>SPI NAND</a:t>
            </a:r>
            <a:r>
              <a:rPr lang="zh-CN" altLang="zh-CN" sz="1800" b="0" i="0" kern="1200" dirty="0">
                <a:solidFill>
                  <a:srgbClr val="E1670D"/>
                </a:solidFill>
                <a:effectLst/>
                <a:latin typeface="-apple-system"/>
                <a:ea typeface="宋体" panose="02010600030101010101" pitchFamily="2" charset="-122"/>
                <a:cs typeface="+mn-cs"/>
              </a:rPr>
              <a:t>烧录工具 </a:t>
            </a:r>
            <a:endParaRPr lang="en-US" altLang="zh-CN" dirty="0">
              <a:solidFill>
                <a:srgbClr val="E1670D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84D061C-F8EE-4C36-A36C-8BC3E05DA224}"/>
              </a:ext>
            </a:extLst>
          </p:cNvPr>
          <p:cNvSpPr/>
          <p:nvPr/>
        </p:nvSpPr>
        <p:spPr>
          <a:xfrm>
            <a:off x="1023650" y="2361240"/>
            <a:ext cx="999919" cy="4210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程序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12FE036-39D7-46B8-AFC4-4F84FFA6EC14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1375336" y="2782259"/>
            <a:ext cx="148274" cy="235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D3661E2-DF1E-423C-A738-CD39B2687EA5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1523610" y="2782259"/>
            <a:ext cx="1099175" cy="217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B8CB3D79-0839-4357-9AED-D5EC3210BE61}"/>
              </a:ext>
            </a:extLst>
          </p:cNvPr>
          <p:cNvSpPr/>
          <p:nvPr/>
        </p:nvSpPr>
        <p:spPr>
          <a:xfrm>
            <a:off x="954317" y="3017702"/>
            <a:ext cx="842037" cy="30715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主程序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CBBA115-9AD8-45F3-8498-CE80A3C15781}"/>
              </a:ext>
            </a:extLst>
          </p:cNvPr>
          <p:cNvSpPr/>
          <p:nvPr/>
        </p:nvSpPr>
        <p:spPr>
          <a:xfrm>
            <a:off x="2387040" y="3000113"/>
            <a:ext cx="471490" cy="3137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UI</a:t>
            </a:r>
            <a:endParaRPr lang="zh-CN" altLang="en-US" sz="1100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3F04F34-CA62-4AE3-9F16-5CB6F0011BE2}"/>
              </a:ext>
            </a:extLst>
          </p:cNvPr>
          <p:cNvCxnSpPr>
            <a:cxnSpLocks/>
            <a:stCxn id="13" idx="4"/>
            <a:endCxn id="52" idx="0"/>
          </p:cNvCxnSpPr>
          <p:nvPr/>
        </p:nvCxnSpPr>
        <p:spPr>
          <a:xfrm flipH="1">
            <a:off x="822748" y="3324859"/>
            <a:ext cx="552588" cy="79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CBFF84A-00D5-4549-BD97-FD5214602FD7}"/>
              </a:ext>
            </a:extLst>
          </p:cNvPr>
          <p:cNvCxnSpPr>
            <a:cxnSpLocks/>
            <a:stCxn id="13" idx="4"/>
            <a:endCxn id="74" idx="0"/>
          </p:cNvCxnSpPr>
          <p:nvPr/>
        </p:nvCxnSpPr>
        <p:spPr>
          <a:xfrm>
            <a:off x="1375336" y="3324859"/>
            <a:ext cx="431254" cy="92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A5C5124E-ED27-44EA-9B49-9B1EFEDD1411}"/>
              </a:ext>
            </a:extLst>
          </p:cNvPr>
          <p:cNvSpPr/>
          <p:nvPr/>
        </p:nvSpPr>
        <p:spPr>
          <a:xfrm>
            <a:off x="439555" y="3404081"/>
            <a:ext cx="766385" cy="312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信号连接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AE2756C-086C-4EE7-AE77-E19DABD2ED17}"/>
              </a:ext>
            </a:extLst>
          </p:cNvPr>
          <p:cNvSpPr/>
          <p:nvPr/>
        </p:nvSpPr>
        <p:spPr>
          <a:xfrm>
            <a:off x="1423397" y="3417821"/>
            <a:ext cx="766385" cy="312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UI</a:t>
            </a:r>
            <a:r>
              <a:rPr lang="zh-CN" altLang="en-US" sz="1000" dirty="0"/>
              <a:t>操作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9492B21A-1874-419F-9FD0-4AE8B580D036}"/>
              </a:ext>
            </a:extLst>
          </p:cNvPr>
          <p:cNvSpPr/>
          <p:nvPr/>
        </p:nvSpPr>
        <p:spPr>
          <a:xfrm>
            <a:off x="335362" y="3853033"/>
            <a:ext cx="870578" cy="312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多线程创建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52F495DB-2BC7-4CE4-8790-943AFFE25BC0}"/>
              </a:ext>
            </a:extLst>
          </p:cNvPr>
          <p:cNvCxnSpPr>
            <a:stCxn id="52" idx="2"/>
            <a:endCxn id="82" idx="0"/>
          </p:cNvCxnSpPr>
          <p:nvPr/>
        </p:nvCxnSpPr>
        <p:spPr>
          <a:xfrm flipH="1">
            <a:off x="770651" y="3716522"/>
            <a:ext cx="52097" cy="136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22B484C5-0167-406E-99EB-9A916FE90A25}"/>
              </a:ext>
            </a:extLst>
          </p:cNvPr>
          <p:cNvSpPr/>
          <p:nvPr/>
        </p:nvSpPr>
        <p:spPr>
          <a:xfrm>
            <a:off x="77606" y="4321694"/>
            <a:ext cx="870578" cy="312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多线程程序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A16B3B0-2733-44FB-83AA-A73F2B34F22A}"/>
              </a:ext>
            </a:extLst>
          </p:cNvPr>
          <p:cNvSpPr/>
          <p:nvPr/>
        </p:nvSpPr>
        <p:spPr>
          <a:xfrm>
            <a:off x="1192908" y="4324014"/>
            <a:ext cx="870578" cy="312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小功能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220E700B-10CC-435B-A98B-A099236E1368}"/>
              </a:ext>
            </a:extLst>
          </p:cNvPr>
          <p:cNvCxnSpPr>
            <a:stCxn id="82" idx="2"/>
            <a:endCxn id="86" idx="0"/>
          </p:cNvCxnSpPr>
          <p:nvPr/>
        </p:nvCxnSpPr>
        <p:spPr>
          <a:xfrm flipH="1">
            <a:off x="512895" y="4165474"/>
            <a:ext cx="257756" cy="156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60A40A01-47A2-4649-83E4-421C20EC675C}"/>
              </a:ext>
            </a:extLst>
          </p:cNvPr>
          <p:cNvCxnSpPr>
            <a:stCxn id="82" idx="2"/>
            <a:endCxn id="87" idx="0"/>
          </p:cNvCxnSpPr>
          <p:nvPr/>
        </p:nvCxnSpPr>
        <p:spPr>
          <a:xfrm>
            <a:off x="770651" y="4165474"/>
            <a:ext cx="857546" cy="158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5EFE3B14-3A08-47A6-8E1B-1DBD3EEA00EC}"/>
              </a:ext>
            </a:extLst>
          </p:cNvPr>
          <p:cNvSpPr/>
          <p:nvPr/>
        </p:nvSpPr>
        <p:spPr>
          <a:xfrm>
            <a:off x="74694" y="4782590"/>
            <a:ext cx="870578" cy="312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小功能</a:t>
            </a: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337184D2-6813-4154-8A1C-7959692427A5}"/>
              </a:ext>
            </a:extLst>
          </p:cNvPr>
          <p:cNvCxnSpPr>
            <a:stCxn id="86" idx="2"/>
            <a:endCxn id="97" idx="0"/>
          </p:cNvCxnSpPr>
          <p:nvPr/>
        </p:nvCxnSpPr>
        <p:spPr>
          <a:xfrm flipH="1">
            <a:off x="509983" y="4634135"/>
            <a:ext cx="2912" cy="148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4308755-0EA1-43F9-8A4F-528D3B93FBDE}"/>
              </a:ext>
            </a:extLst>
          </p:cNvPr>
          <p:cNvSpPr txBox="1"/>
          <p:nvPr/>
        </p:nvSpPr>
        <p:spPr>
          <a:xfrm>
            <a:off x="3323206" y="2361240"/>
            <a:ext cx="41549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E1670D"/>
                </a:solidFill>
              </a:rPr>
              <a:t>自</a:t>
            </a:r>
            <a:endParaRPr lang="en-US" altLang="zh-CN" dirty="0">
              <a:solidFill>
                <a:srgbClr val="E1670D"/>
              </a:solidFill>
            </a:endParaRPr>
          </a:p>
          <a:p>
            <a:r>
              <a:rPr lang="zh-CN" altLang="en-US" dirty="0">
                <a:solidFill>
                  <a:srgbClr val="E1670D"/>
                </a:solidFill>
              </a:rPr>
              <a:t>顶</a:t>
            </a:r>
            <a:endParaRPr lang="en-US" altLang="zh-CN" dirty="0">
              <a:solidFill>
                <a:srgbClr val="E1670D"/>
              </a:solidFill>
            </a:endParaRPr>
          </a:p>
          <a:p>
            <a:r>
              <a:rPr lang="zh-CN" altLang="en-US" dirty="0">
                <a:solidFill>
                  <a:srgbClr val="E1670D"/>
                </a:solidFill>
              </a:rPr>
              <a:t>向</a:t>
            </a:r>
            <a:endParaRPr lang="en-US" altLang="zh-CN" dirty="0">
              <a:solidFill>
                <a:srgbClr val="E1670D"/>
              </a:solidFill>
            </a:endParaRPr>
          </a:p>
          <a:p>
            <a:r>
              <a:rPr lang="zh-CN" altLang="en-US" dirty="0">
                <a:solidFill>
                  <a:srgbClr val="E1670D"/>
                </a:solidFill>
              </a:rPr>
              <a:t>下</a:t>
            </a:r>
            <a:endParaRPr lang="en-US" altLang="zh-CN" dirty="0">
              <a:solidFill>
                <a:srgbClr val="E1670D"/>
              </a:solidFill>
            </a:endParaRPr>
          </a:p>
          <a:p>
            <a:r>
              <a:rPr lang="zh-CN" altLang="en-US" dirty="0">
                <a:solidFill>
                  <a:srgbClr val="E1670D"/>
                </a:solidFill>
              </a:rPr>
              <a:t>，</a:t>
            </a:r>
            <a:endParaRPr lang="en-US" altLang="zh-CN" dirty="0">
              <a:solidFill>
                <a:srgbClr val="E1670D"/>
              </a:solidFill>
            </a:endParaRPr>
          </a:p>
          <a:p>
            <a:r>
              <a:rPr lang="zh-CN" altLang="en-US" dirty="0">
                <a:solidFill>
                  <a:srgbClr val="E1670D"/>
                </a:solidFill>
              </a:rPr>
              <a:t>逐</a:t>
            </a:r>
            <a:endParaRPr lang="en-US" altLang="zh-CN" dirty="0">
              <a:solidFill>
                <a:srgbClr val="E1670D"/>
              </a:solidFill>
            </a:endParaRPr>
          </a:p>
          <a:p>
            <a:r>
              <a:rPr lang="zh-CN" altLang="en-US" dirty="0">
                <a:solidFill>
                  <a:srgbClr val="E1670D"/>
                </a:solidFill>
              </a:rPr>
              <a:t>步</a:t>
            </a:r>
            <a:endParaRPr lang="en-US" altLang="zh-CN" dirty="0">
              <a:solidFill>
                <a:srgbClr val="E1670D"/>
              </a:solidFill>
            </a:endParaRPr>
          </a:p>
          <a:p>
            <a:r>
              <a:rPr lang="zh-CN" altLang="en-US" dirty="0">
                <a:solidFill>
                  <a:srgbClr val="E1670D"/>
                </a:solidFill>
              </a:rPr>
              <a:t>求</a:t>
            </a:r>
            <a:endParaRPr lang="en-US" altLang="zh-CN" dirty="0">
              <a:solidFill>
                <a:srgbClr val="E1670D"/>
              </a:solidFill>
            </a:endParaRPr>
          </a:p>
          <a:p>
            <a:r>
              <a:rPr lang="zh-CN" altLang="en-US" dirty="0">
                <a:solidFill>
                  <a:srgbClr val="E1670D"/>
                </a:solidFill>
              </a:rPr>
              <a:t>精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6180DB4-497C-4718-AA3E-E437F835C59A}"/>
              </a:ext>
            </a:extLst>
          </p:cNvPr>
          <p:cNvSpPr txBox="1"/>
          <p:nvPr/>
        </p:nvSpPr>
        <p:spPr>
          <a:xfrm>
            <a:off x="4060428" y="2387083"/>
            <a:ext cx="4146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E1670D"/>
                </a:solidFill>
              </a:rPr>
              <a:t>但是，目前只能达到自顶向下的程度</a:t>
            </a:r>
            <a:endParaRPr lang="en-US" altLang="zh-CN" dirty="0">
              <a:solidFill>
                <a:srgbClr val="E1670D"/>
              </a:solidFill>
            </a:endParaRPr>
          </a:p>
          <a:p>
            <a:r>
              <a:rPr lang="zh-CN" altLang="en-US" dirty="0">
                <a:solidFill>
                  <a:srgbClr val="E1670D"/>
                </a:solidFill>
              </a:rPr>
              <a:t>再加上驼峰命名法提高程序的阅读性、易于理解性</a:t>
            </a:r>
          </a:p>
        </p:txBody>
      </p:sp>
      <p:sp>
        <p:nvSpPr>
          <p:cNvPr id="105" name="箭头: 右 104">
            <a:extLst>
              <a:ext uri="{FF2B5EF4-FFF2-40B4-BE49-F238E27FC236}">
                <a16:creationId xmlns:a16="http://schemas.microsoft.com/office/drawing/2014/main" id="{2BE06D6A-C982-4EE8-9B1D-3DF552C1FDBB}"/>
              </a:ext>
            </a:extLst>
          </p:cNvPr>
          <p:cNvSpPr/>
          <p:nvPr/>
        </p:nvSpPr>
        <p:spPr>
          <a:xfrm>
            <a:off x="2224031" y="2447171"/>
            <a:ext cx="1099175" cy="42101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程序结构追求</a:t>
            </a:r>
          </a:p>
        </p:txBody>
      </p:sp>
    </p:spTree>
    <p:extLst>
      <p:ext uri="{BB962C8B-B14F-4D97-AF65-F5344CB8AC3E}">
        <p14:creationId xmlns:p14="http://schemas.microsoft.com/office/powerpoint/2010/main" val="183549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454"/>
            <a:ext cx="341532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663838" y="394961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试用期工作体会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02A2F5-C6FE-4744-8EC1-F3D7E89593C1}"/>
              </a:ext>
            </a:extLst>
          </p:cNvPr>
          <p:cNvSpPr txBox="1"/>
          <p:nvPr/>
        </p:nvSpPr>
        <p:spPr>
          <a:xfrm>
            <a:off x="663839" y="1255654"/>
            <a:ext cx="5888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E1670D"/>
                </a:solidFill>
              </a:rPr>
              <a:t>感谢公司给予难得的实习机会，感谢你们给我提供了这个平台，让我有机会得到成长</a:t>
            </a:r>
            <a:r>
              <a:rPr lang="en-US" altLang="zh-CN" dirty="0">
                <a:solidFill>
                  <a:srgbClr val="E1670D"/>
                </a:solidFill>
              </a:rPr>
              <a:t>! </a:t>
            </a:r>
            <a:r>
              <a:rPr lang="zh-CN" altLang="en-US" dirty="0">
                <a:solidFill>
                  <a:srgbClr val="E1670D"/>
                </a:solidFill>
              </a:rPr>
              <a:t>由衷地感谢辉哥半年来对我的栽培，让我编程水平有了长足的进步，从一个编程基础拉跨到编程基础扎实，学会了简单的程序兼容性测试，学会了多线程与多进程，学会了多路复用。</a:t>
            </a:r>
            <a:endParaRPr lang="en-US" altLang="zh-CN" dirty="0">
              <a:solidFill>
                <a:srgbClr val="E167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17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98049"/>
            <a:ext cx="4610637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-1" y="358480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未来规划和展望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30D748B-39BA-4ECF-8777-6EE2EA57F9A2}"/>
              </a:ext>
            </a:extLst>
          </p:cNvPr>
          <p:cNvSpPr txBox="1"/>
          <p:nvPr/>
        </p:nvSpPr>
        <p:spPr>
          <a:xfrm>
            <a:off x="822302" y="1519614"/>
            <a:ext cx="69091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E1670D"/>
                </a:solidFill>
              </a:rPr>
              <a:t>作为一个对标前端的人来说：</a:t>
            </a:r>
            <a:endParaRPr lang="en-US" altLang="zh-CN" dirty="0">
              <a:solidFill>
                <a:srgbClr val="E1670D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E1670D"/>
                </a:solidFill>
              </a:rPr>
              <a:t>构建前端知识体系</a:t>
            </a:r>
            <a:r>
              <a:rPr lang="en-US" altLang="zh-CN" dirty="0">
                <a:solidFill>
                  <a:srgbClr val="E1670D"/>
                </a:solidFill>
              </a:rPr>
              <a:t>[</a:t>
            </a:r>
            <a:r>
              <a:rPr lang="zh-CN" altLang="en-US" dirty="0">
                <a:solidFill>
                  <a:srgbClr val="E1670D"/>
                </a:solidFill>
              </a:rPr>
              <a:t>加强基础建设</a:t>
            </a:r>
            <a:r>
              <a:rPr lang="en-US" altLang="zh-CN" dirty="0">
                <a:solidFill>
                  <a:srgbClr val="E1670D"/>
                </a:solidFill>
              </a:rPr>
              <a:t>]</a:t>
            </a: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E1670D"/>
                </a:solidFill>
              </a:rPr>
              <a:t>学习嵌入式相关知识</a:t>
            </a:r>
            <a:r>
              <a:rPr lang="en-US" altLang="zh-CN" dirty="0">
                <a:solidFill>
                  <a:srgbClr val="E1670D"/>
                </a:solidFill>
              </a:rPr>
              <a:t>[</a:t>
            </a:r>
            <a:r>
              <a:rPr lang="zh-CN" altLang="en-US" dirty="0">
                <a:solidFill>
                  <a:srgbClr val="E1670D"/>
                </a:solidFill>
              </a:rPr>
              <a:t>补足不足之处</a:t>
            </a:r>
            <a:r>
              <a:rPr lang="en-US" altLang="zh-CN" dirty="0">
                <a:solidFill>
                  <a:srgbClr val="E1670D"/>
                </a:solidFill>
              </a:rPr>
              <a:t>]</a:t>
            </a:r>
          </a:p>
          <a:p>
            <a:r>
              <a:rPr lang="zh-CN" altLang="en-US" dirty="0">
                <a:solidFill>
                  <a:srgbClr val="E1670D"/>
                </a:solidFill>
              </a:rPr>
              <a:t>工作部分：</a:t>
            </a:r>
            <a:endParaRPr lang="en-US" altLang="zh-CN" dirty="0">
              <a:solidFill>
                <a:srgbClr val="E1670D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E1670D"/>
                </a:solidFill>
              </a:rPr>
              <a:t>吃透</a:t>
            </a:r>
            <a:r>
              <a:rPr lang="en-US" altLang="zh-CN" dirty="0">
                <a:solidFill>
                  <a:srgbClr val="E1670D"/>
                </a:solidFill>
              </a:rPr>
              <a:t>Mind+</a:t>
            </a:r>
            <a:r>
              <a:rPr lang="zh-CN" altLang="en-US" dirty="0">
                <a:solidFill>
                  <a:srgbClr val="E1670D"/>
                </a:solidFill>
              </a:rPr>
              <a:t>，将</a:t>
            </a:r>
            <a:r>
              <a:rPr lang="en-US" altLang="zh-CN" dirty="0">
                <a:solidFill>
                  <a:srgbClr val="E1670D"/>
                </a:solidFill>
              </a:rPr>
              <a:t>Mind+</a:t>
            </a:r>
            <a:r>
              <a:rPr lang="zh-CN" altLang="en-US" dirty="0">
                <a:solidFill>
                  <a:srgbClr val="E1670D"/>
                </a:solidFill>
              </a:rPr>
              <a:t>和前端、嵌入式相结合增添</a:t>
            </a:r>
            <a:r>
              <a:rPr lang="en-US" altLang="zh-CN" dirty="0">
                <a:solidFill>
                  <a:srgbClr val="E1670D"/>
                </a:solidFill>
              </a:rPr>
              <a:t>Mind+</a:t>
            </a:r>
            <a:r>
              <a:rPr lang="zh-CN" altLang="en-US" dirty="0">
                <a:solidFill>
                  <a:srgbClr val="E1670D"/>
                </a:solidFill>
              </a:rPr>
              <a:t>模块</a:t>
            </a:r>
            <a:endParaRPr lang="en-US" altLang="zh-CN" dirty="0">
              <a:solidFill>
                <a:srgbClr val="E1670D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E1670D"/>
                </a:solidFill>
              </a:rPr>
              <a:t>学习</a:t>
            </a:r>
            <a:r>
              <a:rPr lang="en-US" altLang="zh-CN" dirty="0">
                <a:solidFill>
                  <a:srgbClr val="E1670D"/>
                </a:solidFill>
              </a:rPr>
              <a:t>Scratch</a:t>
            </a:r>
            <a:r>
              <a:rPr lang="zh-CN" altLang="en-US" dirty="0">
                <a:solidFill>
                  <a:srgbClr val="E1670D"/>
                </a:solidFill>
              </a:rPr>
              <a:t>，并产出便于新人快速入职</a:t>
            </a:r>
            <a:r>
              <a:rPr lang="en-US" altLang="zh-CN" dirty="0">
                <a:solidFill>
                  <a:srgbClr val="E1670D"/>
                </a:solidFill>
              </a:rPr>
              <a:t>(</a:t>
            </a:r>
            <a:r>
              <a:rPr lang="zh-CN" altLang="en-US" dirty="0">
                <a:solidFill>
                  <a:srgbClr val="E1670D"/>
                </a:solidFill>
              </a:rPr>
              <a:t>快速入手</a:t>
            </a:r>
            <a:r>
              <a:rPr lang="en-US" altLang="zh-CN" dirty="0">
                <a:solidFill>
                  <a:srgbClr val="E1670D"/>
                </a:solidFill>
              </a:rPr>
              <a:t>)</a:t>
            </a:r>
            <a:r>
              <a:rPr lang="zh-CN" altLang="en-US" dirty="0">
                <a:solidFill>
                  <a:srgbClr val="E1670D"/>
                </a:solidFill>
              </a:rPr>
              <a:t>的进阶文档</a:t>
            </a:r>
            <a:endParaRPr lang="en-US" altLang="zh-CN" dirty="0">
              <a:solidFill>
                <a:srgbClr val="E167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64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  <a:t>6</a:t>
            </a:fld>
            <a:endParaRPr kumimoji="1" lang="zh-CN" altLang="en-US"/>
          </a:p>
        </p:txBody>
      </p:sp>
      <p:pic>
        <p:nvPicPr>
          <p:cNvPr id="3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04" y="411967"/>
            <a:ext cx="1913011" cy="43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9384" y="2049463"/>
            <a:ext cx="7418504" cy="907859"/>
          </a:xfrm>
        </p:spPr>
        <p:txBody>
          <a:bodyPr>
            <a:noAutofit/>
          </a:bodyPr>
          <a:lstStyle/>
          <a:p>
            <a:pPr algn="l"/>
            <a:r>
              <a:rPr lang="en-US" altLang="zh-CN" sz="4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</a:t>
            </a:r>
            <a:r>
              <a:rPr lang="zh-CN" altLang="en-US" sz="4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You</a:t>
            </a:r>
            <a:r>
              <a:rPr lang="zh-CN" altLang="en-US" sz="4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</a:t>
            </a:r>
            <a:endParaRPr lang="en-US" sz="4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36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F主题色01 1">
      <a:dk1>
        <a:srgbClr val="262626"/>
      </a:dk1>
      <a:lt1>
        <a:srgbClr val="FFFFFF"/>
      </a:lt1>
      <a:dk2>
        <a:srgbClr val="262626"/>
      </a:dk2>
      <a:lt2>
        <a:srgbClr val="EEECE1"/>
      </a:lt2>
      <a:accent1>
        <a:srgbClr val="FF8000"/>
      </a:accent1>
      <a:accent2>
        <a:srgbClr val="FFCC66"/>
      </a:accent2>
      <a:accent3>
        <a:srgbClr val="FFFF00"/>
      </a:accent3>
      <a:accent4>
        <a:srgbClr val="66FFCC"/>
      </a:accent4>
      <a:accent5>
        <a:srgbClr val="66CCFF"/>
      </a:accent5>
      <a:accent6>
        <a:srgbClr val="F79646"/>
      </a:accent6>
      <a:hlink>
        <a:srgbClr val="66CCFF"/>
      </a:hlink>
      <a:folHlink>
        <a:srgbClr val="6666FF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333</Words>
  <Application>Microsoft Office PowerPoint</Application>
  <PresentationFormat>全屏显示(16:9)</PresentationFormat>
  <Paragraphs>59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-apple-system</vt:lpstr>
      <vt:lpstr>Microsoft YaHei UI</vt:lpstr>
      <vt:lpstr>Microsoft YaHei UI Light</vt:lpstr>
      <vt:lpstr>微软雅黑</vt:lpstr>
      <vt:lpstr>Arial</vt:lpstr>
      <vt:lpstr>Calibri</vt:lpstr>
      <vt:lpstr>Office 主题</vt:lpstr>
      <vt:lpstr>成都极趣员工转正汇报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DFRobot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 通用PPT模板</dc:title>
  <dc:creator>沁媛 何</dc:creator>
  <cp:lastModifiedBy>科学 FQ</cp:lastModifiedBy>
  <cp:revision>177</cp:revision>
  <dcterms:created xsi:type="dcterms:W3CDTF">2016-03-03T07:50:02Z</dcterms:created>
  <dcterms:modified xsi:type="dcterms:W3CDTF">2021-04-20T05:12:31Z</dcterms:modified>
</cp:coreProperties>
</file>