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8" r:id="rId3"/>
    <p:sldId id="281" r:id="rId4"/>
    <p:sldId id="280" r:id="rId5"/>
    <p:sldId id="279" r:id="rId6"/>
    <p:sldId id="260" r:id="rId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1">
          <p15:clr>
            <a:srgbClr val="A4A3A4"/>
          </p15:clr>
        </p15:guide>
        <p15:guide id="2" orient="horz" pos="532">
          <p15:clr>
            <a:srgbClr val="A4A3A4"/>
          </p15:clr>
        </p15:guide>
        <p15:guide id="3" orient="horz" pos="873">
          <p15:clr>
            <a:srgbClr val="A4A3A4"/>
          </p15:clr>
        </p15:guide>
        <p15:guide id="4" pos="5396">
          <p15:clr>
            <a:srgbClr val="A4A3A4"/>
          </p15:clr>
        </p15:guide>
        <p15:guide id="5" pos="4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670D"/>
    <a:srgbClr val="EBB121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21" autoAdjust="0"/>
  </p:normalViewPr>
  <p:slideViewPr>
    <p:cSldViewPr snapToGrid="0" snapToObjects="1">
      <p:cViewPr varScale="1">
        <p:scale>
          <a:sx n="145" d="100"/>
          <a:sy n="145" d="100"/>
        </p:scale>
        <p:origin x="624" y="120"/>
      </p:cViewPr>
      <p:guideLst>
        <p:guide orient="horz" pos="1291"/>
        <p:guide orient="horz" pos="532"/>
        <p:guide orient="horz" pos="873"/>
        <p:guide pos="5396"/>
        <p:guide pos="4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D93E-7282-C24A-91BE-A32FDAAE6104}" type="datetime1">
              <a:rPr kumimoji="1" lang="zh-CN" altLang="en-US" smtClean="0"/>
              <a:t>2021/9/7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02DE-30B9-4349-B14C-038858503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776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F29C-1AB4-6C43-9C4F-EC505EEBB473}" type="datetime1">
              <a:rPr kumimoji="1" lang="zh-CN" altLang="en-US" smtClean="0"/>
              <a:t>2021/9/7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A228F-2611-3E4D-97AB-2DD50FA68F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009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3289-91BD-45B1-A07A-A639E3849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0" y="399636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 userDrawn="1"/>
        </p:nvSpPr>
        <p:spPr>
          <a:xfrm>
            <a:off x="663838" y="394961"/>
            <a:ext cx="86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</a:t>
            </a:r>
          </a:p>
        </p:txBody>
      </p:sp>
      <p:sp>
        <p:nvSpPr>
          <p:cNvPr id="8" name="TextBox 11"/>
          <p:cNvSpPr txBox="1"/>
          <p:nvPr userDrawn="1"/>
        </p:nvSpPr>
        <p:spPr>
          <a:xfrm>
            <a:off x="161906" y="396587"/>
            <a:ext cx="66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</a:p>
        </p:txBody>
      </p:sp>
      <p:pic>
        <p:nvPicPr>
          <p:cNvPr id="9" name="Picture 2" descr="C:\Users\heinau\Desktop\图像\未标题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2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55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92189" y="4767263"/>
            <a:ext cx="59801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微软雅黑"/>
                <a:ea typeface="微软雅黑"/>
                <a:cs typeface="Microsoft YaHei"/>
              </a:defRPr>
            </a:lvl1pPr>
          </a:lstStyle>
          <a:p>
            <a:fld id="{B0BA547B-21DD-AE40-9354-0DE47AD04E8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9026293" y="4800558"/>
            <a:ext cx="117707" cy="17468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9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800430"/>
            <a:ext cx="9144000" cy="44003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62748" y="1892571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成都极趣员工述职汇报</a:t>
            </a:r>
            <a:endParaRPr 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359" y="2754990"/>
            <a:ext cx="930383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2021</a:t>
            </a:r>
          </a:p>
        </p:txBody>
      </p:sp>
      <p:pic>
        <p:nvPicPr>
          <p:cNvPr id="1229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352436" y="3555452"/>
            <a:ext cx="119648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2021.09.01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22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310871" y="142240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10871" y="142240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663838" y="3949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3" name="Rectangle 10"/>
          <p:cNvSpPr/>
          <p:nvPr/>
        </p:nvSpPr>
        <p:spPr>
          <a:xfrm>
            <a:off x="2299922" y="1458730"/>
            <a:ext cx="56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</p:txBody>
      </p:sp>
      <p:sp>
        <p:nvSpPr>
          <p:cNvPr id="14" name="剪去单角的矩形 13"/>
          <p:cNvSpPr/>
          <p:nvPr/>
        </p:nvSpPr>
        <p:spPr>
          <a:xfrm>
            <a:off x="2310871" y="216408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10871" y="216408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0"/>
          <p:cNvSpPr/>
          <p:nvPr/>
        </p:nvSpPr>
        <p:spPr>
          <a:xfrm>
            <a:off x="2299922" y="2200410"/>
            <a:ext cx="56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</a:p>
        </p:txBody>
      </p:sp>
      <p:sp>
        <p:nvSpPr>
          <p:cNvPr id="18" name="剪去单角的矩形 17"/>
          <p:cNvSpPr/>
          <p:nvPr/>
        </p:nvSpPr>
        <p:spPr>
          <a:xfrm>
            <a:off x="2310871" y="288544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310871" y="288544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10"/>
          <p:cNvSpPr/>
          <p:nvPr/>
        </p:nvSpPr>
        <p:spPr>
          <a:xfrm>
            <a:off x="2299922" y="2921770"/>
            <a:ext cx="56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03</a:t>
            </a:r>
          </a:p>
        </p:txBody>
      </p:sp>
      <p:sp>
        <p:nvSpPr>
          <p:cNvPr id="22" name="剪去单角的矩形 21"/>
          <p:cNvSpPr/>
          <p:nvPr/>
        </p:nvSpPr>
        <p:spPr>
          <a:xfrm>
            <a:off x="2310871" y="361696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20636" y="361696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10"/>
          <p:cNvSpPr/>
          <p:nvPr/>
        </p:nvSpPr>
        <p:spPr>
          <a:xfrm>
            <a:off x="2274097" y="3633122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04</a:t>
            </a:r>
          </a:p>
        </p:txBody>
      </p:sp>
      <p:sp>
        <p:nvSpPr>
          <p:cNvPr id="26" name="剪去单角的矩形 25"/>
          <p:cNvSpPr/>
          <p:nvPr/>
        </p:nvSpPr>
        <p:spPr>
          <a:xfrm>
            <a:off x="2310871" y="434848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24117" y="434848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Rectangle 10"/>
          <p:cNvSpPr/>
          <p:nvPr/>
        </p:nvSpPr>
        <p:spPr>
          <a:xfrm>
            <a:off x="2290807" y="4374802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851343-4B00-45D9-866F-2F84DBE1A1B7}"/>
              </a:ext>
            </a:extLst>
          </p:cNvPr>
          <p:cNvSpPr txBox="1"/>
          <p:nvPr/>
        </p:nvSpPr>
        <p:spPr>
          <a:xfrm>
            <a:off x="3579609" y="1503824"/>
            <a:ext cx="383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670D"/>
                </a:solidFill>
              </a:rPr>
              <a:t>[Scratch-Blocks] </a:t>
            </a:r>
            <a:r>
              <a:rPr lang="zh-CN" altLang="en-US" dirty="0">
                <a:solidFill>
                  <a:srgbClr val="E1670D"/>
                </a:solidFill>
              </a:rPr>
              <a:t>添加</a:t>
            </a:r>
            <a:r>
              <a:rPr lang="en-US" altLang="zh-CN" dirty="0">
                <a:solidFill>
                  <a:srgbClr val="E1670D"/>
                </a:solidFill>
              </a:rPr>
              <a:t>Block</a:t>
            </a:r>
            <a:r>
              <a:rPr lang="zh-CN" altLang="en-US" dirty="0">
                <a:solidFill>
                  <a:srgbClr val="E1670D"/>
                </a:solidFill>
              </a:rPr>
              <a:t>的逻辑流程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E15E08-5D90-42DC-BBB9-7559FB05834B}"/>
              </a:ext>
            </a:extLst>
          </p:cNvPr>
          <p:cNvSpPr txBox="1"/>
          <p:nvPr/>
        </p:nvSpPr>
        <p:spPr>
          <a:xfrm>
            <a:off x="3694757" y="2232915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670D"/>
                </a:solidFill>
              </a:rPr>
              <a:t>[Scratch-VM] </a:t>
            </a:r>
            <a:r>
              <a:rPr lang="zh-CN" altLang="en-US" dirty="0">
                <a:solidFill>
                  <a:srgbClr val="E1670D"/>
                </a:solidFill>
              </a:rPr>
              <a:t>添加</a:t>
            </a:r>
            <a:r>
              <a:rPr lang="en-US" altLang="zh-CN" dirty="0">
                <a:solidFill>
                  <a:srgbClr val="E1670D"/>
                </a:solidFill>
              </a:rPr>
              <a:t>Block</a:t>
            </a:r>
            <a:r>
              <a:rPr lang="zh-CN" altLang="en-US" dirty="0">
                <a:solidFill>
                  <a:srgbClr val="E1670D"/>
                </a:solidFill>
              </a:rPr>
              <a:t>的逻辑流程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A6ACE47-E859-4366-8E24-BFD1DB9B46B1}"/>
              </a:ext>
            </a:extLst>
          </p:cNvPr>
          <p:cNvSpPr txBox="1"/>
          <p:nvPr/>
        </p:nvSpPr>
        <p:spPr>
          <a:xfrm>
            <a:off x="4602145" y="2938621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E1670D"/>
                </a:solidFill>
              </a:rPr>
              <a:t>NextJs</a:t>
            </a:r>
            <a:r>
              <a:rPr lang="zh-CN" altLang="en-US" dirty="0">
                <a:solidFill>
                  <a:srgbClr val="E1670D"/>
                </a:solidFill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20773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310871" y="1313636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10871" y="1313636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663838" y="3949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3" name="Rectangle 10"/>
          <p:cNvSpPr/>
          <p:nvPr/>
        </p:nvSpPr>
        <p:spPr>
          <a:xfrm>
            <a:off x="2299922" y="1349966"/>
            <a:ext cx="56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</p:txBody>
      </p:sp>
      <p:sp>
        <p:nvSpPr>
          <p:cNvPr id="14" name="剪去单角的矩形 13"/>
          <p:cNvSpPr/>
          <p:nvPr/>
        </p:nvSpPr>
        <p:spPr>
          <a:xfrm>
            <a:off x="2310871" y="2074396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10871" y="2074396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Rectangle 10"/>
          <p:cNvSpPr/>
          <p:nvPr/>
        </p:nvSpPr>
        <p:spPr>
          <a:xfrm>
            <a:off x="2299922" y="2110726"/>
            <a:ext cx="56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02</a:t>
            </a:r>
          </a:p>
        </p:txBody>
      </p:sp>
      <p:sp>
        <p:nvSpPr>
          <p:cNvPr id="18" name="剪去单角的矩形 17"/>
          <p:cNvSpPr/>
          <p:nvPr/>
        </p:nvSpPr>
        <p:spPr>
          <a:xfrm>
            <a:off x="2310871" y="2845641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310871" y="2845641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10"/>
          <p:cNvSpPr/>
          <p:nvPr/>
        </p:nvSpPr>
        <p:spPr>
          <a:xfrm>
            <a:off x="2299922" y="2881971"/>
            <a:ext cx="564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03</a:t>
            </a:r>
          </a:p>
        </p:txBody>
      </p:sp>
      <p:sp>
        <p:nvSpPr>
          <p:cNvPr id="22" name="剪去单角的矩形 21"/>
          <p:cNvSpPr/>
          <p:nvPr/>
        </p:nvSpPr>
        <p:spPr>
          <a:xfrm>
            <a:off x="2310871" y="3604189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20636" y="3604189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Rectangle 10"/>
          <p:cNvSpPr/>
          <p:nvPr/>
        </p:nvSpPr>
        <p:spPr>
          <a:xfrm>
            <a:off x="2274097" y="3620351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04</a:t>
            </a:r>
          </a:p>
        </p:txBody>
      </p:sp>
      <p:sp>
        <p:nvSpPr>
          <p:cNvPr id="26" name="剪去单角的矩形 25"/>
          <p:cNvSpPr/>
          <p:nvPr/>
        </p:nvSpPr>
        <p:spPr>
          <a:xfrm>
            <a:off x="2310871" y="4336420"/>
            <a:ext cx="5821482" cy="523220"/>
          </a:xfrm>
          <a:prstGeom prst="snip1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24117" y="4336420"/>
            <a:ext cx="522848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Rectangle 10"/>
          <p:cNvSpPr/>
          <p:nvPr/>
        </p:nvSpPr>
        <p:spPr>
          <a:xfrm>
            <a:off x="2290807" y="4362742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851343-4B00-45D9-866F-2F84DBE1A1B7}"/>
              </a:ext>
            </a:extLst>
          </p:cNvPr>
          <p:cNvSpPr txBox="1"/>
          <p:nvPr/>
        </p:nvSpPr>
        <p:spPr>
          <a:xfrm>
            <a:off x="2833719" y="1304363"/>
            <a:ext cx="5262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E1670D"/>
                </a:solidFill>
              </a:rPr>
              <a:t>产出便于新人快速入职</a:t>
            </a:r>
            <a:r>
              <a:rPr lang="en-US" altLang="zh-CN" dirty="0">
                <a:solidFill>
                  <a:srgbClr val="E1670D"/>
                </a:solidFill>
              </a:rPr>
              <a:t>(</a:t>
            </a:r>
            <a:r>
              <a:rPr lang="zh-CN" altLang="en-US" dirty="0">
                <a:solidFill>
                  <a:srgbClr val="E1670D"/>
                </a:solidFill>
              </a:rPr>
              <a:t>快速入手</a:t>
            </a:r>
            <a:r>
              <a:rPr lang="en-US" altLang="zh-CN" dirty="0">
                <a:solidFill>
                  <a:srgbClr val="E1670D"/>
                </a:solidFill>
              </a:rPr>
              <a:t>)</a:t>
            </a:r>
            <a:r>
              <a:rPr lang="zh-CN" altLang="en-US" dirty="0">
                <a:solidFill>
                  <a:srgbClr val="E1670D"/>
                </a:solidFill>
              </a:rPr>
              <a:t>的进阶文档</a:t>
            </a:r>
            <a:r>
              <a:rPr lang="en-US" altLang="zh-CN" dirty="0">
                <a:solidFill>
                  <a:srgbClr val="E1670D"/>
                </a:solidFill>
              </a:rPr>
              <a:t>2</a:t>
            </a:r>
            <a:r>
              <a:rPr lang="zh-CN" altLang="en-US" dirty="0">
                <a:solidFill>
                  <a:srgbClr val="E1670D"/>
                </a:solidFill>
              </a:rPr>
              <a:t>篇</a:t>
            </a:r>
            <a:br>
              <a:rPr lang="en-US" altLang="zh-CN" dirty="0">
                <a:solidFill>
                  <a:srgbClr val="E1670D"/>
                </a:solidFill>
              </a:rPr>
            </a:br>
            <a:r>
              <a:rPr lang="en-US" altLang="zh-CN" sz="1200" dirty="0">
                <a:solidFill>
                  <a:srgbClr val="E1670D"/>
                </a:solidFill>
              </a:rPr>
              <a:t>[Scratch-Block]</a:t>
            </a:r>
            <a:r>
              <a:rPr lang="zh-CN" altLang="en-US" sz="1200" dirty="0">
                <a:solidFill>
                  <a:srgbClr val="E1670D"/>
                </a:solidFill>
              </a:rPr>
              <a:t>添加</a:t>
            </a:r>
            <a:r>
              <a:rPr lang="en-US" altLang="zh-CN" sz="1200" dirty="0">
                <a:solidFill>
                  <a:srgbClr val="E1670D"/>
                </a:solidFill>
              </a:rPr>
              <a:t>Block</a:t>
            </a:r>
            <a:r>
              <a:rPr lang="zh-CN" altLang="en-US" sz="1200" dirty="0">
                <a:solidFill>
                  <a:srgbClr val="E1670D"/>
                </a:solidFill>
              </a:rPr>
              <a:t>的文档以及渲染</a:t>
            </a:r>
            <a:r>
              <a:rPr lang="en-US" altLang="zh-CN" sz="1200" dirty="0">
                <a:solidFill>
                  <a:srgbClr val="E1670D"/>
                </a:solidFill>
              </a:rPr>
              <a:t>Block</a:t>
            </a:r>
            <a:r>
              <a:rPr lang="zh-CN" altLang="en-US" sz="1200" dirty="0">
                <a:solidFill>
                  <a:srgbClr val="E1670D"/>
                </a:solidFill>
              </a:rPr>
              <a:t>流程</a:t>
            </a:r>
            <a:r>
              <a:rPr lang="en-US" altLang="zh-CN" sz="1200" dirty="0">
                <a:solidFill>
                  <a:srgbClr val="E1670D"/>
                </a:solidFill>
              </a:rPr>
              <a:t>, [Scratch-VM] </a:t>
            </a:r>
            <a:r>
              <a:rPr lang="zh-CN" altLang="en-US" sz="1200" dirty="0">
                <a:solidFill>
                  <a:srgbClr val="E1670D"/>
                </a:solidFill>
              </a:rPr>
              <a:t>添加</a:t>
            </a:r>
            <a:r>
              <a:rPr lang="en-US" altLang="zh-CN" sz="1200" dirty="0">
                <a:solidFill>
                  <a:srgbClr val="E1670D"/>
                </a:solidFill>
              </a:rPr>
              <a:t>Block</a:t>
            </a:r>
            <a:r>
              <a:rPr lang="zh-CN" altLang="en-US" sz="1200" dirty="0">
                <a:solidFill>
                  <a:srgbClr val="E1670D"/>
                </a:solidFill>
              </a:rPr>
              <a:t>的文档以及渲染</a:t>
            </a:r>
            <a:r>
              <a:rPr lang="en-US" altLang="zh-CN" sz="1200" dirty="0">
                <a:solidFill>
                  <a:srgbClr val="E1670D"/>
                </a:solidFill>
              </a:rPr>
              <a:t>Block</a:t>
            </a:r>
            <a:r>
              <a:rPr lang="zh-CN" altLang="en-US" sz="1200" dirty="0">
                <a:solidFill>
                  <a:srgbClr val="E1670D"/>
                </a:solidFill>
              </a:rPr>
              <a:t>流程</a:t>
            </a:r>
            <a:endParaRPr lang="zh-CN" altLang="en-US" sz="1050" dirty="0">
              <a:solidFill>
                <a:srgbClr val="E1670D"/>
              </a:solidFill>
            </a:endParaRPr>
          </a:p>
          <a:p>
            <a:pPr algn="ctr"/>
            <a:endParaRPr lang="zh-CN" altLang="en-US" sz="1200" dirty="0">
              <a:solidFill>
                <a:srgbClr val="E1670D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5DF30A6-F499-4DFB-BBAC-321E65D21E0C}"/>
              </a:ext>
            </a:extLst>
          </p:cNvPr>
          <p:cNvSpPr txBox="1"/>
          <p:nvPr/>
        </p:nvSpPr>
        <p:spPr>
          <a:xfrm>
            <a:off x="2797488" y="2063353"/>
            <a:ext cx="5269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E1670D"/>
                </a:solidFill>
              </a:rPr>
              <a:t>[</a:t>
            </a:r>
            <a:r>
              <a:rPr lang="en-US" altLang="zh-CN" dirty="0" err="1">
                <a:solidFill>
                  <a:srgbClr val="E1670D"/>
                </a:solidFill>
              </a:rPr>
              <a:t>MindPlus</a:t>
            </a:r>
            <a:r>
              <a:rPr lang="en-US" altLang="zh-CN" dirty="0">
                <a:solidFill>
                  <a:srgbClr val="E1670D"/>
                </a:solidFill>
              </a:rPr>
              <a:t>] </a:t>
            </a:r>
            <a:r>
              <a:rPr lang="zh-CN" altLang="en-US" dirty="0">
                <a:solidFill>
                  <a:srgbClr val="E1670D"/>
                </a:solidFill>
              </a:rPr>
              <a:t>添加主板</a:t>
            </a:r>
            <a:br>
              <a:rPr lang="en-US" altLang="zh-CN" dirty="0">
                <a:solidFill>
                  <a:srgbClr val="E1670D"/>
                </a:solidFill>
              </a:rPr>
            </a:br>
            <a:r>
              <a:rPr lang="zh-CN" altLang="en-US" sz="1200" dirty="0">
                <a:solidFill>
                  <a:srgbClr val="E1670D"/>
                </a:solidFill>
              </a:rPr>
              <a:t>虾米主板</a:t>
            </a:r>
            <a:r>
              <a:rPr lang="en-US" altLang="zh-CN" sz="1200" dirty="0">
                <a:solidFill>
                  <a:srgbClr val="E1670D"/>
                </a:solidFill>
              </a:rPr>
              <a:t>(Block</a:t>
            </a:r>
            <a:r>
              <a:rPr lang="zh-CN" altLang="en-US" sz="1200" dirty="0">
                <a:solidFill>
                  <a:srgbClr val="E1670D"/>
                </a:solidFill>
              </a:rPr>
              <a:t>部分</a:t>
            </a:r>
            <a:r>
              <a:rPr lang="en-US" altLang="zh-CN" sz="1200" dirty="0">
                <a:solidFill>
                  <a:srgbClr val="E1670D"/>
                </a:solidFill>
              </a:rPr>
              <a:t>, </a:t>
            </a:r>
            <a:r>
              <a:rPr lang="zh-CN" altLang="en-US" sz="1200" dirty="0">
                <a:solidFill>
                  <a:srgbClr val="E1670D"/>
                </a:solidFill>
              </a:rPr>
              <a:t>即</a:t>
            </a:r>
            <a:r>
              <a:rPr lang="en-US" altLang="zh-CN" sz="1200" dirty="0">
                <a:solidFill>
                  <a:srgbClr val="E1670D"/>
                </a:solidFill>
              </a:rPr>
              <a:t>Scratch-VM)</a:t>
            </a:r>
            <a:r>
              <a:rPr lang="zh-CN" altLang="en-US" sz="1200" dirty="0">
                <a:solidFill>
                  <a:srgbClr val="E1670D"/>
                </a:solidFill>
              </a:rPr>
              <a:t>，</a:t>
            </a:r>
            <a:r>
              <a:rPr lang="en-US" altLang="zh-CN" sz="1200" dirty="0">
                <a:solidFill>
                  <a:srgbClr val="E1670D"/>
                </a:solidFill>
              </a:rPr>
              <a:t>Python</a:t>
            </a:r>
            <a:r>
              <a:rPr lang="zh-CN" altLang="en-US" sz="1200" dirty="0">
                <a:solidFill>
                  <a:srgbClr val="E1670D"/>
                </a:solidFill>
              </a:rPr>
              <a:t>内置库 </a:t>
            </a:r>
            <a:r>
              <a:rPr lang="en-US" altLang="zh-CN" sz="1200" dirty="0" err="1">
                <a:solidFill>
                  <a:srgbClr val="E1670D"/>
                </a:solidFill>
              </a:rPr>
              <a:t>mqtt</a:t>
            </a:r>
            <a:r>
              <a:rPr lang="zh-CN" altLang="en-US" sz="1200" dirty="0">
                <a:solidFill>
                  <a:srgbClr val="E1670D"/>
                </a:solidFill>
              </a:rPr>
              <a:t>、</a:t>
            </a:r>
            <a:r>
              <a:rPr lang="en-US" altLang="zh-CN" sz="1200" dirty="0" err="1">
                <a:solidFill>
                  <a:srgbClr val="E1670D"/>
                </a:solidFill>
              </a:rPr>
              <a:t>pygame</a:t>
            </a:r>
            <a:r>
              <a:rPr lang="zh-CN" altLang="en-US" sz="1200" dirty="0">
                <a:solidFill>
                  <a:srgbClr val="E1670D"/>
                </a:solidFill>
              </a:rPr>
              <a:t>、</a:t>
            </a:r>
            <a:r>
              <a:rPr lang="en-US" altLang="zh-CN" sz="1200" dirty="0" err="1">
                <a:solidFill>
                  <a:srgbClr val="E1670D"/>
                </a:solidFill>
              </a:rPr>
              <a:t>pinpong</a:t>
            </a:r>
            <a:endParaRPr lang="zh-CN" altLang="en-US" sz="1200" dirty="0">
              <a:solidFill>
                <a:srgbClr val="E1670D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DE5CF4-B51C-4282-9E75-2BE75325FEB2}"/>
              </a:ext>
            </a:extLst>
          </p:cNvPr>
          <p:cNvSpPr txBox="1"/>
          <p:nvPr/>
        </p:nvSpPr>
        <p:spPr>
          <a:xfrm>
            <a:off x="2833719" y="2904185"/>
            <a:ext cx="51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E1670D"/>
                </a:solidFill>
              </a:rPr>
              <a:t>NextJs</a:t>
            </a:r>
            <a:r>
              <a:rPr lang="zh-CN" altLang="en-US" dirty="0">
                <a:solidFill>
                  <a:srgbClr val="E1670D"/>
                </a:solidFill>
              </a:rPr>
              <a:t>框架调研文档、培训</a:t>
            </a:r>
            <a:r>
              <a:rPr lang="en-US" altLang="zh-CN" dirty="0">
                <a:solidFill>
                  <a:srgbClr val="E1670D"/>
                </a:solidFill>
              </a:rPr>
              <a:t>DEMO</a:t>
            </a:r>
            <a:r>
              <a:rPr lang="zh-CN" altLang="en-US" dirty="0">
                <a:solidFill>
                  <a:srgbClr val="E1670D"/>
                </a:solidFill>
              </a:rPr>
              <a:t>以及培训文档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2DFEA5D-DCBA-49CE-8F41-6DA9536189CD}"/>
              </a:ext>
            </a:extLst>
          </p:cNvPr>
          <p:cNvSpPr txBox="1"/>
          <p:nvPr/>
        </p:nvSpPr>
        <p:spPr>
          <a:xfrm>
            <a:off x="2833719" y="3705536"/>
            <a:ext cx="52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E1670D"/>
                </a:solidFill>
              </a:rPr>
              <a:t>调研华为苹果官网动画效果，实现</a:t>
            </a:r>
            <a:r>
              <a:rPr lang="en-US" altLang="zh-CN" sz="1400" dirty="0">
                <a:solidFill>
                  <a:srgbClr val="E1670D"/>
                </a:solidFill>
              </a:rPr>
              <a:t>DEMO</a:t>
            </a:r>
            <a:r>
              <a:rPr lang="zh-CN" altLang="en-US" sz="1400" dirty="0">
                <a:solidFill>
                  <a:srgbClr val="E1670D"/>
                </a:solidFill>
              </a:rPr>
              <a:t>并写出实现方法调研文档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DE5525-BAA5-4963-91A9-26B796153280}"/>
              </a:ext>
            </a:extLst>
          </p:cNvPr>
          <p:cNvSpPr txBox="1"/>
          <p:nvPr/>
        </p:nvSpPr>
        <p:spPr>
          <a:xfrm>
            <a:off x="2853783" y="4453735"/>
            <a:ext cx="52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E1670D"/>
                </a:solidFill>
              </a:rPr>
              <a:t>MindPlus</a:t>
            </a:r>
            <a:r>
              <a:rPr lang="en-US" altLang="zh-CN" sz="1400" dirty="0">
                <a:solidFill>
                  <a:srgbClr val="E1670D"/>
                </a:solidFill>
              </a:rPr>
              <a:t>-MAC\Linux V171</a:t>
            </a:r>
            <a:r>
              <a:rPr lang="zh-CN" altLang="en-US" sz="1400" dirty="0">
                <a:solidFill>
                  <a:srgbClr val="E1670D"/>
                </a:solidFill>
              </a:rPr>
              <a:t>合并</a:t>
            </a:r>
          </a:p>
        </p:txBody>
      </p:sp>
    </p:spTree>
    <p:extLst>
      <p:ext uri="{BB962C8B-B14F-4D97-AF65-F5344CB8AC3E}">
        <p14:creationId xmlns:p14="http://schemas.microsoft.com/office/powerpoint/2010/main" val="425261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663838" y="39496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自我评价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3AA86-931C-42B3-9DDA-0B6B6E4598D2}"/>
              </a:ext>
            </a:extLst>
          </p:cNvPr>
          <p:cNvSpPr txBox="1"/>
          <p:nvPr/>
        </p:nvSpPr>
        <p:spPr>
          <a:xfrm>
            <a:off x="934134" y="1467657"/>
            <a:ext cx="663829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670D"/>
                </a:solidFill>
              </a:rPr>
              <a:t>1. </a:t>
            </a:r>
            <a:r>
              <a:rPr lang="zh-CN" altLang="en-US" dirty="0">
                <a:solidFill>
                  <a:srgbClr val="E1670D"/>
                </a:solidFill>
              </a:rPr>
              <a:t>对于当前职位所需的基础技能</a:t>
            </a:r>
            <a:r>
              <a:rPr lang="en-US" altLang="zh-CN" dirty="0">
                <a:solidFill>
                  <a:srgbClr val="E1670D"/>
                </a:solidFill>
              </a:rPr>
              <a:t>(scratch)</a:t>
            </a:r>
            <a:r>
              <a:rPr lang="zh-CN" altLang="en-US" dirty="0">
                <a:solidFill>
                  <a:srgbClr val="E1670D"/>
                </a:solidFill>
              </a:rPr>
              <a:t>已掌握</a:t>
            </a:r>
            <a:r>
              <a:rPr lang="en-US" altLang="zh-CN" dirty="0">
                <a:solidFill>
                  <a:srgbClr val="E1670D"/>
                </a:solidFill>
              </a:rPr>
              <a:t>, </a:t>
            </a:r>
            <a:r>
              <a:rPr lang="zh-CN" altLang="en-US" dirty="0">
                <a:solidFill>
                  <a:srgbClr val="E1670D"/>
                </a:solidFill>
              </a:rPr>
              <a:t>到达能用的地步</a:t>
            </a:r>
            <a:br>
              <a:rPr lang="en-US" altLang="zh-CN" dirty="0">
                <a:solidFill>
                  <a:srgbClr val="E1670D"/>
                </a:solidFill>
              </a:rPr>
            </a:br>
            <a:r>
              <a:rPr lang="en-US" altLang="zh-CN" dirty="0">
                <a:solidFill>
                  <a:srgbClr val="E1670D"/>
                </a:solidFill>
              </a:rPr>
              <a:t>	</a:t>
            </a:r>
            <a:r>
              <a:rPr lang="zh-CN" altLang="en-US" sz="1200" dirty="0">
                <a:solidFill>
                  <a:srgbClr val="E1670D"/>
                </a:solidFill>
              </a:rPr>
              <a:t>大致体现在</a:t>
            </a:r>
            <a:r>
              <a:rPr lang="en-US" altLang="zh-CN" sz="1200" dirty="0">
                <a:solidFill>
                  <a:srgbClr val="E1670D"/>
                </a:solidFill>
              </a:rPr>
              <a:t>scratch-</a:t>
            </a:r>
            <a:r>
              <a:rPr lang="en-US" altLang="zh-CN" sz="1200" dirty="0" err="1">
                <a:solidFill>
                  <a:srgbClr val="E1670D"/>
                </a:solidFill>
              </a:rPr>
              <a:t>vm</a:t>
            </a:r>
            <a:r>
              <a:rPr lang="zh-CN" altLang="en-US" sz="1200" dirty="0">
                <a:solidFill>
                  <a:srgbClr val="E1670D"/>
                </a:solidFill>
              </a:rPr>
              <a:t>、</a:t>
            </a:r>
            <a:r>
              <a:rPr lang="en-US" altLang="zh-CN" sz="1200" dirty="0">
                <a:solidFill>
                  <a:srgbClr val="E1670D"/>
                </a:solidFill>
              </a:rPr>
              <a:t>scratch-</a:t>
            </a:r>
            <a:r>
              <a:rPr lang="en-US" altLang="zh-CN" sz="1200" dirty="0" err="1">
                <a:solidFill>
                  <a:srgbClr val="E1670D"/>
                </a:solidFill>
              </a:rPr>
              <a:t>gui</a:t>
            </a:r>
            <a:r>
              <a:rPr lang="zh-CN" altLang="en-US" sz="1200" dirty="0">
                <a:solidFill>
                  <a:srgbClr val="E1670D"/>
                </a:solidFill>
              </a:rPr>
              <a:t>这两个方面</a:t>
            </a:r>
            <a:br>
              <a:rPr lang="en-US" altLang="zh-CN" sz="1200" dirty="0">
                <a:solidFill>
                  <a:srgbClr val="E1670D"/>
                </a:solidFill>
              </a:rPr>
            </a:br>
            <a:r>
              <a:rPr lang="en-US" altLang="zh-CN" sz="1200" dirty="0">
                <a:solidFill>
                  <a:srgbClr val="E1670D"/>
                </a:solidFill>
              </a:rPr>
              <a:t>	</a:t>
            </a:r>
            <a:r>
              <a:rPr lang="zh-CN" altLang="en-US" sz="1200" dirty="0">
                <a:solidFill>
                  <a:srgbClr val="E1670D"/>
                </a:solidFill>
              </a:rPr>
              <a:t>至于</a:t>
            </a:r>
            <a:r>
              <a:rPr lang="en-US" altLang="zh-CN" sz="1200" dirty="0">
                <a:solidFill>
                  <a:srgbClr val="E1670D"/>
                </a:solidFill>
              </a:rPr>
              <a:t>scratch-block, </a:t>
            </a:r>
            <a:r>
              <a:rPr lang="zh-CN" altLang="en-US" sz="1200" dirty="0">
                <a:solidFill>
                  <a:srgbClr val="E1670D"/>
                </a:solidFill>
              </a:rPr>
              <a:t>只能说勉勉强强可以看的地步</a:t>
            </a:r>
            <a:br>
              <a:rPr lang="en-US" altLang="zh-CN" sz="1200" dirty="0">
                <a:solidFill>
                  <a:srgbClr val="E1670D"/>
                </a:solidFill>
              </a:rPr>
            </a:br>
            <a:r>
              <a:rPr lang="en-US" altLang="zh-CN" dirty="0">
                <a:solidFill>
                  <a:srgbClr val="E1670D"/>
                </a:solidFill>
              </a:rPr>
              <a:t>2. </a:t>
            </a:r>
            <a:r>
              <a:rPr lang="zh-CN" altLang="en-US" dirty="0">
                <a:solidFill>
                  <a:srgbClr val="E1670D"/>
                </a:solidFill>
              </a:rPr>
              <a:t>对于转正时我所掌握技能的比较</a:t>
            </a:r>
            <a:br>
              <a:rPr lang="en-US" altLang="zh-CN" dirty="0">
                <a:solidFill>
                  <a:srgbClr val="E1670D"/>
                </a:solidFill>
              </a:rPr>
            </a:br>
            <a:r>
              <a:rPr lang="en-US" altLang="zh-CN" dirty="0">
                <a:solidFill>
                  <a:srgbClr val="E1670D"/>
                </a:solidFill>
              </a:rPr>
              <a:t>	</a:t>
            </a:r>
            <a:r>
              <a:rPr lang="en-US" altLang="zh-CN" sz="1200" dirty="0">
                <a:solidFill>
                  <a:srgbClr val="E1670D"/>
                </a:solidFill>
              </a:rPr>
              <a:t>React</a:t>
            </a:r>
            <a:r>
              <a:rPr lang="zh-CN" altLang="en-US" sz="1200" dirty="0">
                <a:solidFill>
                  <a:srgbClr val="E1670D"/>
                </a:solidFill>
              </a:rPr>
              <a:t>基础不牢靠</a:t>
            </a:r>
            <a:r>
              <a:rPr lang="en-US" altLang="zh-CN" sz="1200" dirty="0">
                <a:solidFill>
                  <a:srgbClr val="E1670D"/>
                </a:solidFill>
              </a:rPr>
              <a:t>, </a:t>
            </a:r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JavaScript</a:t>
            </a:r>
            <a:r>
              <a:rPr lang="zh-CN" altLang="en-US" sz="1200" dirty="0">
                <a:solidFill>
                  <a:srgbClr val="E1670D"/>
                </a:solidFill>
              </a:rPr>
              <a:t>经验不足 </a:t>
            </a:r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 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单独实现</a:t>
            </a:r>
            <a:r>
              <a:rPr lang="en-US" altLang="zh-CN" sz="1200" dirty="0" err="1">
                <a:solidFill>
                  <a:srgbClr val="E1670D"/>
                </a:solidFill>
                <a:sym typeface="Wingdings" panose="05000000000000000000" pitchFamily="2" charset="2"/>
              </a:rPr>
              <a:t>MindPlus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组件的开发</a:t>
            </a:r>
            <a:endParaRPr lang="en-US" altLang="zh-CN" sz="1200" dirty="0">
              <a:solidFill>
                <a:srgbClr val="E1670D"/>
              </a:solidFill>
              <a:sym typeface="Wingdings" panose="05000000000000000000" pitchFamily="2" charset="2"/>
            </a:endParaRPr>
          </a:p>
          <a:p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200" dirty="0">
                <a:solidFill>
                  <a:srgbClr val="E1670D"/>
                </a:solidFill>
              </a:rPr>
              <a:t>scratch </a:t>
            </a:r>
            <a:r>
              <a:rPr lang="zh-CN" altLang="en-US" sz="1200" dirty="0">
                <a:solidFill>
                  <a:srgbClr val="E1670D"/>
                </a:solidFill>
              </a:rPr>
              <a:t>底层架构的知识缺失 </a:t>
            </a:r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 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产出</a:t>
            </a:r>
            <a:r>
              <a:rPr lang="en-US" altLang="zh-CN" sz="1200" dirty="0" err="1">
                <a:solidFill>
                  <a:srgbClr val="E1670D"/>
                </a:solidFill>
                <a:sym typeface="Wingdings" panose="05000000000000000000" pitchFamily="2" charset="2"/>
              </a:rPr>
              <a:t>vm</a:t>
            </a:r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\block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的渲染文档</a:t>
            </a:r>
            <a:b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</a:br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200" dirty="0" err="1">
                <a:solidFill>
                  <a:srgbClr val="E1670D"/>
                </a:solidFill>
                <a:sym typeface="Wingdings" panose="05000000000000000000" pitchFamily="2" charset="2"/>
              </a:rPr>
              <a:t>MindPlus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如何添加扩展</a:t>
            </a:r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主板、</a:t>
            </a:r>
            <a:r>
              <a:rPr lang="en-US" altLang="zh-CN" sz="1200" dirty="0" err="1">
                <a:solidFill>
                  <a:srgbClr val="E1670D"/>
                </a:solidFill>
                <a:sym typeface="Wingdings" panose="05000000000000000000" pitchFamily="2" charset="2"/>
              </a:rPr>
              <a:t>py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库</a:t>
            </a:r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)  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添加了虾米主板、</a:t>
            </a:r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python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内置库</a:t>
            </a:r>
            <a:b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E1670D"/>
                </a:solidFill>
                <a:sym typeface="Wingdings" panose="05000000000000000000" pitchFamily="2" charset="2"/>
              </a:rPr>
              <a:t>3. </a:t>
            </a:r>
            <a:r>
              <a:rPr lang="zh-CN" altLang="en-US" dirty="0">
                <a:solidFill>
                  <a:srgbClr val="E1670D"/>
                </a:solidFill>
                <a:sym typeface="Wingdings" panose="05000000000000000000" pitchFamily="2" charset="2"/>
              </a:rPr>
              <a:t>自主学习</a:t>
            </a:r>
            <a:r>
              <a:rPr lang="en-US" altLang="zh-CN" dirty="0">
                <a:solidFill>
                  <a:srgbClr val="E1670D"/>
                </a:solidFill>
                <a:sym typeface="Wingdings" panose="05000000000000000000" pitchFamily="2" charset="2"/>
              </a:rPr>
              <a:t>(</a:t>
            </a:r>
            <a:r>
              <a:rPr lang="zh-CN" altLang="en-US" dirty="0">
                <a:solidFill>
                  <a:srgbClr val="E1670D"/>
                </a:solidFill>
                <a:sym typeface="Wingdings" panose="05000000000000000000" pitchFamily="2" charset="2"/>
              </a:rPr>
              <a:t>专研</a:t>
            </a:r>
            <a:r>
              <a:rPr lang="en-US" altLang="zh-CN" dirty="0">
                <a:solidFill>
                  <a:srgbClr val="E1670D"/>
                </a:solidFill>
                <a:sym typeface="Wingdings" panose="05000000000000000000" pitchFamily="2" charset="2"/>
              </a:rPr>
              <a:t>)</a:t>
            </a:r>
            <a:r>
              <a:rPr lang="zh-CN" altLang="en-US" dirty="0">
                <a:solidFill>
                  <a:srgbClr val="E1670D"/>
                </a:solidFill>
                <a:sym typeface="Wingdings" panose="05000000000000000000" pitchFamily="2" charset="2"/>
              </a:rPr>
              <a:t>能力</a:t>
            </a:r>
            <a:br>
              <a:rPr lang="en-US" altLang="zh-CN" dirty="0">
                <a:solidFill>
                  <a:srgbClr val="E1670D"/>
                </a:solidFill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E1670D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1. 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产出了</a:t>
            </a:r>
            <a:r>
              <a:rPr lang="en-US" altLang="zh-CN" sz="1200" dirty="0" err="1">
                <a:solidFill>
                  <a:srgbClr val="E1670D"/>
                </a:solidFill>
                <a:sym typeface="Wingdings" panose="05000000000000000000" pitchFamily="2" charset="2"/>
              </a:rPr>
              <a:t>NextJs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框架调研报告</a:t>
            </a:r>
            <a:endParaRPr lang="en-US" altLang="zh-CN" sz="1200" dirty="0">
              <a:solidFill>
                <a:srgbClr val="E1670D"/>
              </a:solidFill>
              <a:sym typeface="Wingdings" panose="05000000000000000000" pitchFamily="2" charset="2"/>
            </a:endParaRPr>
          </a:p>
          <a:p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	2. 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产出了苹果</a:t>
            </a:r>
            <a:r>
              <a:rPr lang="en-US" altLang="zh-CN" sz="1200" dirty="0">
                <a:solidFill>
                  <a:srgbClr val="E1670D"/>
                </a:solidFill>
                <a:sym typeface="Wingdings" panose="05000000000000000000" pitchFamily="2" charset="2"/>
              </a:rPr>
              <a:t>\</a:t>
            </a:r>
            <a:r>
              <a:rPr lang="zh-CN" altLang="en-US" sz="1200" dirty="0">
                <a:solidFill>
                  <a:srgbClr val="E1670D"/>
                </a:solidFill>
                <a:sym typeface="Wingdings" panose="05000000000000000000" pitchFamily="2" charset="2"/>
              </a:rPr>
              <a:t>华为官网动画实现的调研报告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49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-1" y="35848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未来规划和展望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92ABA9-5B1B-4B5C-A745-FBDB4BDE81C0}"/>
              </a:ext>
            </a:extLst>
          </p:cNvPr>
          <p:cNvSpPr txBox="1"/>
          <p:nvPr/>
        </p:nvSpPr>
        <p:spPr>
          <a:xfrm>
            <a:off x="407861" y="1241439"/>
            <a:ext cx="79335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E1670D"/>
                </a:solidFill>
              </a:rPr>
              <a:t>工作部分：</a:t>
            </a:r>
          </a:p>
          <a:p>
            <a:pPr marL="342900" indent="-342900">
              <a:buClr>
                <a:srgbClr val="E1670D"/>
              </a:buClr>
              <a:buFont typeface="+mj-lt"/>
              <a:buAutoNum type="arabicPeriod"/>
            </a:pPr>
            <a:r>
              <a:rPr lang="zh-CN" altLang="en-US" sz="1400" dirty="0">
                <a:solidFill>
                  <a:srgbClr val="E1670D"/>
                </a:solidFill>
              </a:rPr>
              <a:t>在工作中继续学习</a:t>
            </a:r>
            <a:r>
              <a:rPr lang="en-US" altLang="zh-CN" sz="1400" dirty="0">
                <a:solidFill>
                  <a:srgbClr val="E1670D"/>
                </a:solidFill>
              </a:rPr>
              <a:t>Scratch</a:t>
            </a:r>
            <a:r>
              <a:rPr lang="zh-CN" altLang="en-US" sz="1400" dirty="0">
                <a:solidFill>
                  <a:srgbClr val="E1670D"/>
                </a:solidFill>
              </a:rPr>
              <a:t>，并产出便于新人快速入职</a:t>
            </a:r>
            <a:r>
              <a:rPr lang="en-US" altLang="zh-CN" sz="1400" dirty="0">
                <a:solidFill>
                  <a:srgbClr val="E1670D"/>
                </a:solidFill>
              </a:rPr>
              <a:t>(</a:t>
            </a:r>
            <a:r>
              <a:rPr lang="zh-CN" altLang="en-US" sz="1400" dirty="0">
                <a:solidFill>
                  <a:srgbClr val="E1670D"/>
                </a:solidFill>
              </a:rPr>
              <a:t>快速入手</a:t>
            </a:r>
            <a:r>
              <a:rPr lang="en-US" altLang="zh-CN" sz="1400" dirty="0">
                <a:solidFill>
                  <a:srgbClr val="E1670D"/>
                </a:solidFill>
              </a:rPr>
              <a:t>)</a:t>
            </a:r>
            <a:r>
              <a:rPr lang="zh-CN" altLang="en-US" sz="1400" dirty="0">
                <a:solidFill>
                  <a:srgbClr val="E1670D"/>
                </a:solidFill>
              </a:rPr>
              <a:t>的进阶文档、优化已产出的文档</a:t>
            </a:r>
            <a:endParaRPr lang="en-US" altLang="zh-CN" sz="1400" dirty="0">
              <a:solidFill>
                <a:srgbClr val="E1670D"/>
              </a:solidFill>
            </a:endParaRPr>
          </a:p>
          <a:p>
            <a:pPr marL="342900" indent="-342900">
              <a:buClr>
                <a:srgbClr val="E1670D"/>
              </a:buClr>
              <a:buFont typeface="+mj-lt"/>
              <a:buAutoNum type="arabicPeriod"/>
            </a:pPr>
            <a:r>
              <a:rPr lang="zh-CN" altLang="en-US" sz="1400" dirty="0">
                <a:solidFill>
                  <a:srgbClr val="E1670D"/>
                </a:solidFill>
              </a:rPr>
              <a:t>吃透</a:t>
            </a:r>
            <a:r>
              <a:rPr lang="en-US" altLang="zh-CN" sz="1400" dirty="0">
                <a:solidFill>
                  <a:srgbClr val="E1670D"/>
                </a:solidFill>
              </a:rPr>
              <a:t>Mind+</a:t>
            </a:r>
            <a:r>
              <a:rPr lang="zh-CN" altLang="en-US" sz="1400" dirty="0">
                <a:solidFill>
                  <a:srgbClr val="E1670D"/>
                </a:solidFill>
              </a:rPr>
              <a:t>，修改</a:t>
            </a:r>
            <a:r>
              <a:rPr lang="en-US" altLang="zh-CN" sz="1400" dirty="0" err="1">
                <a:solidFill>
                  <a:srgbClr val="E1670D"/>
                </a:solidFill>
              </a:rPr>
              <a:t>MindPlus</a:t>
            </a:r>
            <a:r>
              <a:rPr lang="en-US" altLang="zh-CN" sz="1400" dirty="0">
                <a:solidFill>
                  <a:srgbClr val="E1670D"/>
                </a:solidFill>
              </a:rPr>
              <a:t>-block</a:t>
            </a:r>
          </a:p>
          <a:p>
            <a:pPr marL="342900" indent="-342900">
              <a:buClr>
                <a:srgbClr val="E1670D"/>
              </a:buClr>
              <a:buFont typeface="+mj-lt"/>
              <a:buAutoNum type="arabicPeriod"/>
            </a:pPr>
            <a:r>
              <a:rPr lang="zh-CN" altLang="en-US" sz="1400" dirty="0">
                <a:solidFill>
                  <a:srgbClr val="E1670D"/>
                </a:solidFill>
              </a:rPr>
              <a:t>增添</a:t>
            </a:r>
            <a:r>
              <a:rPr lang="en-US" altLang="zh-CN" sz="1400" dirty="0">
                <a:solidFill>
                  <a:srgbClr val="E1670D"/>
                </a:solidFill>
              </a:rPr>
              <a:t>Mind+</a:t>
            </a:r>
            <a:r>
              <a:rPr lang="zh-CN" altLang="en-US" sz="1400" dirty="0">
                <a:solidFill>
                  <a:srgbClr val="E1670D"/>
                </a:solidFill>
              </a:rPr>
              <a:t>模块</a:t>
            </a:r>
            <a:endParaRPr lang="en-US" altLang="zh-CN" sz="1400" dirty="0">
              <a:solidFill>
                <a:srgbClr val="E167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4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3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9384" y="2049463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36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F主题色01 1">
      <a:dk1>
        <a:srgbClr val="262626"/>
      </a:dk1>
      <a:lt1>
        <a:srgbClr val="FFFFFF"/>
      </a:lt1>
      <a:dk2>
        <a:srgbClr val="262626"/>
      </a:dk2>
      <a:lt2>
        <a:srgbClr val="EEECE1"/>
      </a:lt2>
      <a:accent1>
        <a:srgbClr val="FF8000"/>
      </a:accent1>
      <a:accent2>
        <a:srgbClr val="FFCC66"/>
      </a:accent2>
      <a:accent3>
        <a:srgbClr val="FFFF00"/>
      </a:accent3>
      <a:accent4>
        <a:srgbClr val="66FFCC"/>
      </a:accent4>
      <a:accent5>
        <a:srgbClr val="66CCFF"/>
      </a:accent5>
      <a:accent6>
        <a:srgbClr val="F79646"/>
      </a:accent6>
      <a:hlink>
        <a:srgbClr val="66CCFF"/>
      </a:hlink>
      <a:folHlink>
        <a:srgbClr val="6666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336</Words>
  <Application>Microsoft Office PowerPoint</Application>
  <PresentationFormat>全屏显示(16:9)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Microsoft YaHei UI Light</vt:lpstr>
      <vt:lpstr>微软雅黑</vt:lpstr>
      <vt:lpstr>Arial</vt:lpstr>
      <vt:lpstr>Calibri</vt:lpstr>
      <vt:lpstr>Office 主题</vt:lpstr>
      <vt:lpstr>成都极趣员工述职汇报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DFRobot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 通用PPT模板</dc:title>
  <dc:creator>沁媛 何</dc:creator>
  <cp:lastModifiedBy>科学 FQ</cp:lastModifiedBy>
  <cp:revision>187</cp:revision>
  <dcterms:created xsi:type="dcterms:W3CDTF">2016-03-03T07:50:02Z</dcterms:created>
  <dcterms:modified xsi:type="dcterms:W3CDTF">2021-09-07T09:24:21Z</dcterms:modified>
</cp:coreProperties>
</file>