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1" r:id="rId3"/>
    <p:sldId id="278" r:id="rId5"/>
    <p:sldId id="280" r:id="rId6"/>
    <p:sldId id="284" r:id="rId7"/>
    <p:sldId id="279" r:id="rId8"/>
    <p:sldId id="282" r:id="rId9"/>
    <p:sldId id="260" r:id="rId1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834" initials="1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BB121"/>
    <a:srgbClr val="FFCC66"/>
    <a:srgbClr val="E1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21" autoAdjust="0"/>
  </p:normalViewPr>
  <p:slideViewPr>
    <p:cSldViewPr snapToGrid="0" snapToObjects="1">
      <p:cViewPr varScale="1">
        <p:scale>
          <a:sx n="148" d="100"/>
          <a:sy n="148" d="100"/>
        </p:scale>
        <p:origin x="534" y="114"/>
      </p:cViewPr>
      <p:guideLst>
        <p:guide orient="horz" pos="1290"/>
        <p:guide orient="horz" pos="527"/>
        <p:guide orient="horz" pos="888"/>
        <p:guide pos="5434"/>
        <p:guide pos="4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0D93E-7282-C24A-91BE-A32FDAAE610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02DE-30B9-4349-B14C-0388585037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3F29C-1AB4-6C43-9C4F-EC505EEBB4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3289-91BD-45B1-A07A-A639E38498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INFO: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这里写感谢的话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0" y="399636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 userDrawn="1"/>
        </p:nvSpPr>
        <p:spPr>
          <a:xfrm>
            <a:off x="663838" y="394961"/>
            <a:ext cx="865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Title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Box 11"/>
          <p:cNvSpPr txBox="1"/>
          <p:nvPr userDrawn="1"/>
        </p:nvSpPr>
        <p:spPr>
          <a:xfrm>
            <a:off x="161906" y="396587"/>
            <a:ext cx="66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Picture 2" descr="C:\Users\heinau\Desktop\图像\未标题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92189" y="4767263"/>
            <a:ext cx="59801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9026293" y="4800558"/>
            <a:ext cx="117707" cy="174683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800430"/>
            <a:ext cx="9144000" cy="44003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9384" y="1885771"/>
            <a:ext cx="7418504" cy="907859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成都极趣员工述职报告</a:t>
            </a:r>
            <a:endParaRPr lang="en-US" sz="5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359" y="2754990"/>
            <a:ext cx="997709" cy="5309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</a:t>
            </a:r>
            <a:endParaRPr lang="en-US" altLang="zh-CN" sz="30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229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352436" y="3555452"/>
            <a:ext cx="1181100" cy="34544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2022.11.07</a:t>
            </a:r>
            <a:endParaRPr lang="zh-CN" altLang="en-US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51675" y="3900805"/>
            <a:ext cx="1520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软件</a:t>
            </a:r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组</a:t>
            </a:r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刘磊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255"/>
            <a:ext cx="346075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79730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0505" y="1000125"/>
            <a:ext cx="667385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cs typeface="+mn-lt"/>
              </a:rPr>
              <a:t>执行能力</a:t>
            </a:r>
            <a:r>
              <a:rPr lang="en-US" altLang="zh-CN" b="1">
                <a:solidFill>
                  <a:schemeClr val="accent1"/>
                </a:solidFill>
                <a:cs typeface="+mn-lt"/>
              </a:rPr>
              <a:t>(1 -&gt; 2) </a:t>
            </a:r>
            <a:endParaRPr lang="en-US" altLang="zh-CN" b="1">
              <a:solidFill>
                <a:schemeClr val="accent1"/>
              </a:solidFill>
              <a:cs typeface="+mn-lt"/>
            </a:endParaRPr>
          </a:p>
          <a:p>
            <a:pPr algn="l"/>
            <a:r>
              <a:rPr sz="1400">
                <a:solidFill>
                  <a:schemeClr val="accent1"/>
                </a:solidFill>
                <a:cs typeface="+mn-lt"/>
              </a:rPr>
              <a:t>1. 能够配合上级制定的目标，并能提出实现目标的建议</a:t>
            </a:r>
            <a:endParaRPr sz="1400">
              <a:solidFill>
                <a:schemeClr val="accent1"/>
              </a:solidFill>
              <a:cs typeface="+mn-lt"/>
            </a:endParaRPr>
          </a:p>
          <a:p>
            <a:pPr algn="l"/>
            <a:r>
              <a:rPr sz="1400">
                <a:solidFill>
                  <a:schemeClr val="accent1"/>
                </a:solidFill>
                <a:cs typeface="+mn-lt"/>
              </a:rPr>
              <a:t>2. 能够很好地协调和控制工作进度，积极创造条件完成各项任务</a:t>
            </a:r>
            <a:endParaRPr sz="1400">
              <a:solidFill>
                <a:schemeClr val="accent1"/>
              </a:solidFill>
              <a:cs typeface="+mn-lt"/>
            </a:endParaRPr>
          </a:p>
          <a:p>
            <a:pPr algn="l"/>
            <a:r>
              <a:rPr sz="1400">
                <a:solidFill>
                  <a:schemeClr val="accent1"/>
                </a:solidFill>
                <a:cs typeface="+mn-lt"/>
              </a:rPr>
              <a:t>3. 能够很好地执行企业及部门的各项管理规章制度</a:t>
            </a:r>
            <a:endParaRPr sz="1400">
              <a:solidFill>
                <a:schemeClr val="accent1"/>
              </a:solidFill>
              <a:cs typeface="+mn-lt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cs typeface="+mn-lt"/>
                <a:sym typeface="+mn-ea"/>
              </a:rPr>
              <a:t>亲和力</a:t>
            </a:r>
            <a:r>
              <a:rPr lang="en-US" altLang="zh-CN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  <a:cs typeface="+mn-lt"/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cs typeface="+mn-lt"/>
                <a:sym typeface="+mn-ea"/>
              </a:rPr>
              <a:t>1．与人交往，始终有一种谦和的态度</a:t>
            </a:r>
            <a:endParaRPr lang="zh-CN" altLang="en-US" sz="1400">
              <a:solidFill>
                <a:schemeClr val="accent1"/>
              </a:solidFill>
              <a:cs typeface="+mn-lt"/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cs typeface="+mn-lt"/>
                <a:sym typeface="+mn-ea"/>
              </a:rPr>
              <a:t>2．在倾听别人讲话时，从不打断别人</a:t>
            </a:r>
            <a:endParaRPr lang="zh-CN" altLang="en-US" sz="1400">
              <a:solidFill>
                <a:schemeClr val="accent1"/>
              </a:solidFill>
              <a:cs typeface="+mn-lt"/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cs typeface="+mn-lt"/>
                <a:sym typeface="+mn-ea"/>
              </a:rPr>
              <a:t>沟通能力</a:t>
            </a:r>
            <a:r>
              <a:rPr lang="en-US" altLang="zh-CN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  <a:cs typeface="+mn-lt"/>
            </a:endParaRPr>
          </a:p>
          <a:p>
            <a:pPr algn="l"/>
            <a:r>
              <a:rPr sz="1400">
                <a:solidFill>
                  <a:schemeClr val="accent1"/>
                </a:solidFill>
                <a:cs typeface="+mn-lt"/>
                <a:sym typeface="+mn-ea"/>
              </a:rPr>
              <a:t>1．能抓住谈话重点</a:t>
            </a:r>
            <a:endParaRPr sz="1400">
              <a:solidFill>
                <a:schemeClr val="accent1"/>
              </a:solidFill>
              <a:cs typeface="+mn-lt"/>
              <a:sym typeface="+mn-ea"/>
            </a:endParaRPr>
          </a:p>
          <a:p>
            <a:pPr algn="l"/>
            <a:r>
              <a:rPr sz="1400">
                <a:solidFill>
                  <a:schemeClr val="accent1"/>
                </a:solidFill>
                <a:cs typeface="+mn-lt"/>
                <a:sym typeface="+mn-ea"/>
              </a:rPr>
              <a:t>2．能清晰表达自己的观点</a:t>
            </a:r>
            <a:endParaRPr sz="1400">
              <a:solidFill>
                <a:schemeClr val="accent1"/>
              </a:solidFill>
              <a:cs typeface="+mn-lt"/>
              <a:sym typeface="+mn-ea"/>
            </a:endParaRPr>
          </a:p>
          <a:p>
            <a:pPr algn="l"/>
            <a:r>
              <a:rPr sz="1400">
                <a:solidFill>
                  <a:schemeClr val="accent1"/>
                </a:solidFill>
                <a:cs typeface="+mn-lt"/>
                <a:sym typeface="+mn-ea"/>
              </a:rPr>
              <a:t>3．沟通过程中表现出对他人应有的尊重</a:t>
            </a:r>
            <a:endParaRPr sz="1400">
              <a:solidFill>
                <a:schemeClr val="accent1"/>
              </a:solidFill>
              <a:cs typeface="+mn-lt"/>
              <a:sym typeface="+mn-ea"/>
            </a:endParaRPr>
          </a:p>
          <a:p>
            <a:pPr algn="l"/>
            <a:r>
              <a:rPr sz="1400">
                <a:solidFill>
                  <a:schemeClr val="accent1"/>
                </a:solidFill>
                <a:cs typeface="+mn-lt"/>
                <a:sym typeface="+mn-ea"/>
              </a:rPr>
              <a:t>4．在沟通中，能够基本理解、使用相关的专业词汇</a:t>
            </a:r>
            <a:endParaRPr sz="1400">
              <a:solidFill>
                <a:schemeClr val="accent1"/>
              </a:solidFill>
              <a:cs typeface="+mn-lt"/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cs typeface="+mn-lt"/>
                <a:sym typeface="+mn-ea"/>
              </a:rPr>
              <a:t>团队合作能力</a:t>
            </a:r>
            <a:r>
              <a:rPr lang="en-US" altLang="zh-CN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  <a:cs typeface="+mn-lt"/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cs typeface="+mn-lt"/>
                <a:sym typeface="+mn-ea"/>
              </a:rPr>
              <a:t>1．了解组织中的资源现状，能够按时将资源调配到工作中去</a:t>
            </a:r>
            <a:endParaRPr lang="zh-CN" altLang="en-US" sz="1400">
              <a:solidFill>
                <a:schemeClr val="accent1"/>
              </a:solidFill>
              <a:cs typeface="+mn-lt"/>
              <a:sym typeface="+mn-ea"/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cs typeface="+mn-lt"/>
                <a:sym typeface="+mn-ea"/>
              </a:rPr>
              <a:t>2．能够调节组织中出现的冲突，必要时能够借助上级或其他力量保证工作基础开展</a:t>
            </a:r>
            <a:endParaRPr lang="zh-CN" altLang="en-US" sz="1400">
              <a:solidFill>
                <a:schemeClr val="accent1"/>
              </a:solidFill>
              <a:cs typeface="+mn-lt"/>
              <a:sym typeface="+mn-ea"/>
            </a:endParaRPr>
          </a:p>
          <a:p>
            <a:pPr algn="l"/>
            <a:endParaRPr lang="zh-CN" altLang="en-US" sz="1400">
              <a:solidFill>
                <a:schemeClr val="accent1"/>
              </a:solidFill>
              <a:cs typeface="+mn-lt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59960" y="1894205"/>
            <a:ext cx="403923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设计规范的掌握能力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(1 -&gt; 2)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 sz="1400">
                <a:solidFill>
                  <a:schemeClr val="accent1"/>
                </a:solidFill>
                <a:sym typeface="+mn-ea"/>
              </a:rPr>
              <a:t>了解和掌握本专业的大部分设计规范</a:t>
            </a:r>
            <a:endParaRPr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用户需求定位能力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 sz="1400">
                <a:solidFill>
                  <a:schemeClr val="accent1"/>
                </a:solidFill>
                <a:sym typeface="+mn-ea"/>
              </a:rPr>
              <a:t>能准确的理解用户清晰的需求</a:t>
            </a:r>
            <a:endParaRPr lang="zh-CN" altLang="en-US" sz="14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0495" y="1294765"/>
            <a:ext cx="569531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chemeClr val="accent1"/>
                </a:solidFill>
              </a:rPr>
              <a:t>执行能力</a:t>
            </a:r>
            <a:r>
              <a:rPr lang="en-US" altLang="zh-CN" sz="1600" b="1">
                <a:solidFill>
                  <a:schemeClr val="accent1"/>
                </a:solidFill>
              </a:rPr>
              <a:t>(1 -&gt; 2) </a:t>
            </a:r>
            <a:endParaRPr lang="en-US" altLang="zh-CN" sz="1600" b="1">
              <a:solidFill>
                <a:schemeClr val="accent1"/>
              </a:solidFill>
            </a:endParaRPr>
          </a:p>
          <a:p>
            <a:pPr algn="l"/>
            <a:r>
              <a:rPr lang="zh-CN" altLang="en-US" sz="1200">
                <a:solidFill>
                  <a:schemeClr val="accent1"/>
                </a:solidFill>
              </a:rPr>
              <a:t>日常工作中自己写相关的</a:t>
            </a:r>
            <a:r>
              <a:rPr lang="en-US" altLang="zh-CN" sz="1200">
                <a:solidFill>
                  <a:schemeClr val="accent1"/>
                </a:solidFill>
              </a:rPr>
              <a:t>TODO, </a:t>
            </a:r>
            <a:r>
              <a:rPr lang="zh-CN" altLang="en-US" sz="1200">
                <a:solidFill>
                  <a:schemeClr val="accent1"/>
                </a:solidFill>
              </a:rPr>
              <a:t>进行把控工作进度。</a:t>
            </a:r>
            <a:endParaRPr lang="zh-CN" altLang="en-US" sz="1200">
              <a:solidFill>
                <a:schemeClr val="accent1"/>
              </a:solidFill>
            </a:endParaRPr>
          </a:p>
          <a:p>
            <a:pPr algn="l"/>
            <a:r>
              <a:rPr lang="zh-CN" altLang="en-US" sz="1200">
                <a:solidFill>
                  <a:schemeClr val="accent1"/>
                </a:solidFill>
              </a:rPr>
              <a:t>编写</a:t>
            </a:r>
            <a:r>
              <a:rPr lang="en-US" altLang="zh-CN" sz="1200">
                <a:solidFill>
                  <a:schemeClr val="accent1"/>
                </a:solidFill>
              </a:rPr>
              <a:t>Siot</a:t>
            </a:r>
            <a:r>
              <a:rPr lang="zh-CN" altLang="en-US" sz="1200">
                <a:solidFill>
                  <a:schemeClr val="accent1"/>
                </a:solidFill>
              </a:rPr>
              <a:t>组件时，存在异议的情况下，编写最小</a:t>
            </a:r>
            <a:r>
              <a:rPr lang="en-US" altLang="zh-CN" sz="1200">
                <a:solidFill>
                  <a:schemeClr val="accent1"/>
                </a:solidFill>
              </a:rPr>
              <a:t>DEMO</a:t>
            </a:r>
            <a:r>
              <a:rPr lang="zh-CN" altLang="en-US" sz="1200">
                <a:solidFill>
                  <a:schemeClr val="accent1"/>
                </a:solidFill>
              </a:rPr>
              <a:t>来进行修改组件功能要求建议</a:t>
            </a:r>
            <a:endParaRPr lang="zh-CN" altLang="en-US" sz="1600">
              <a:solidFill>
                <a:schemeClr val="accent1"/>
              </a:solidFill>
            </a:endParaRPr>
          </a:p>
          <a:p>
            <a:pPr algn="l"/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亲和力</a:t>
            </a:r>
            <a:r>
              <a:rPr lang="en-US" altLang="zh-CN" sz="16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1600" b="1">
              <a:solidFill>
                <a:schemeClr val="accent1"/>
              </a:solidFill>
            </a:endParaRPr>
          </a:p>
          <a:p>
            <a:pPr algn="l"/>
            <a:r>
              <a:rPr lang="zh-CN" altLang="en-US" sz="1200">
                <a:solidFill>
                  <a:schemeClr val="accent1"/>
                </a:solidFill>
                <a:sym typeface="+mn-ea"/>
              </a:rPr>
              <a:t>日常工作</a:t>
            </a:r>
            <a:endParaRPr lang="zh-CN" altLang="en-US" sz="12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沟通能力</a:t>
            </a:r>
            <a:r>
              <a:rPr lang="en-US" altLang="zh-CN" sz="16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1600" b="1">
              <a:solidFill>
                <a:schemeClr val="accent1"/>
              </a:solidFill>
            </a:endParaRPr>
          </a:p>
          <a:p>
            <a:pPr algn="l"/>
            <a:r>
              <a:rPr lang="en-US" altLang="zh-CN" sz="1200">
                <a:solidFill>
                  <a:schemeClr val="accent1"/>
                </a:solidFill>
                <a:sym typeface="+mn-ea"/>
              </a:rPr>
              <a:t>Showdoc UI</a:t>
            </a:r>
            <a:r>
              <a:rPr lang="zh-CN" altLang="en-US" sz="1200">
                <a:solidFill>
                  <a:schemeClr val="accent1"/>
                </a:solidFill>
                <a:sym typeface="+mn-ea"/>
              </a:rPr>
              <a:t>设计讨论会，积极提出方案</a:t>
            </a:r>
            <a:endParaRPr lang="zh-CN" altLang="en-US" sz="1200">
              <a:solidFill>
                <a:schemeClr val="accent1"/>
              </a:solidFill>
            </a:endParaRPr>
          </a:p>
          <a:p>
            <a:pPr algn="l"/>
            <a:r>
              <a:rPr lang="zh-CN" altLang="en-US" sz="1200">
                <a:solidFill>
                  <a:schemeClr val="accent1"/>
                </a:solidFill>
                <a:sym typeface="+mn-ea"/>
              </a:rPr>
              <a:t>对于siot组件反馈</a:t>
            </a:r>
            <a:r>
              <a:rPr lang="zh-CN" altLang="en-US" sz="1200">
                <a:solidFill>
                  <a:schemeClr val="accent1"/>
                </a:solidFill>
                <a:sym typeface="+mn-ea"/>
              </a:rPr>
              <a:t>进行团队讨论，</a:t>
            </a:r>
            <a:endParaRPr lang="zh-CN" altLang="en-US" sz="12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团队合作能力</a:t>
            </a:r>
            <a:r>
              <a:rPr lang="en-US" altLang="zh-CN" sz="16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1600" b="1">
              <a:solidFill>
                <a:schemeClr val="accent1"/>
              </a:solidFill>
            </a:endParaRPr>
          </a:p>
          <a:p>
            <a:pPr algn="l"/>
            <a:r>
              <a:rPr lang="zh-CN" altLang="en-US" sz="1200">
                <a:solidFill>
                  <a:schemeClr val="accent1"/>
                </a:solidFill>
                <a:sym typeface="+mn-ea"/>
              </a:rPr>
              <a:t>年会上与人共同完成年会节目</a:t>
            </a:r>
            <a:endParaRPr lang="zh-CN" altLang="en-US" sz="1200">
              <a:solidFill>
                <a:schemeClr val="accent1"/>
              </a:solidFill>
            </a:endParaRPr>
          </a:p>
          <a:p>
            <a:pPr algn="l"/>
            <a:r>
              <a:rPr lang="zh-CN" altLang="en-US" sz="1200">
                <a:solidFill>
                  <a:schemeClr val="accent1"/>
                </a:solidFill>
                <a:sym typeface="+mn-ea"/>
              </a:rPr>
              <a:t>在今年的节日活动中，通力合作完成活动要求</a:t>
            </a:r>
            <a:endParaRPr lang="zh-CN" altLang="en-US" sz="1200">
              <a:solidFill>
                <a:schemeClr val="accent1"/>
              </a:solidFill>
            </a:endParaRPr>
          </a:p>
          <a:p>
            <a:pPr algn="l"/>
            <a:r>
              <a:rPr lang="zh-CN" altLang="en-US" sz="1200">
                <a:solidFill>
                  <a:schemeClr val="accent1"/>
                </a:solidFill>
                <a:sym typeface="+mn-ea"/>
              </a:rPr>
              <a:t>与人合力完成</a:t>
            </a:r>
            <a:r>
              <a:rPr lang="en-US" altLang="zh-CN" sz="1200">
                <a:solidFill>
                  <a:schemeClr val="accent1"/>
                </a:solidFill>
                <a:sym typeface="+mn-ea"/>
              </a:rPr>
              <a:t>Siot</a:t>
            </a:r>
            <a:r>
              <a:rPr lang="zh-CN" altLang="en-US" sz="1200">
                <a:solidFill>
                  <a:schemeClr val="accent1"/>
                </a:solidFill>
                <a:sym typeface="+mn-ea"/>
              </a:rPr>
              <a:t>项目</a:t>
            </a:r>
            <a:endParaRPr lang="zh-CN" altLang="en-US" sz="12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58410" y="2549525"/>
            <a:ext cx="33928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设计规范的掌握能力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(1 -&gt; 2)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 lang="zh-CN" altLang="en-US" sz="1200">
                <a:solidFill>
                  <a:schemeClr val="accent1"/>
                </a:solidFill>
                <a:sym typeface="+mn-ea"/>
              </a:rPr>
              <a:t>规范添加</a:t>
            </a:r>
            <a:r>
              <a:rPr lang="en-US" altLang="zh-CN" sz="1200">
                <a:solidFill>
                  <a:schemeClr val="accent1"/>
                </a:solidFill>
                <a:sym typeface="+mn-ea"/>
              </a:rPr>
              <a:t>siot</a:t>
            </a:r>
            <a:r>
              <a:rPr lang="zh-CN" altLang="en-US" sz="1200">
                <a:solidFill>
                  <a:schemeClr val="accent1"/>
                </a:solidFill>
                <a:sym typeface="+mn-ea"/>
              </a:rPr>
              <a:t>组件</a:t>
            </a:r>
            <a:endParaRPr lang="zh-CN" altLang="en-US" sz="12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用户需求定位能力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 lang="zh-CN" altLang="en-US" sz="1200">
                <a:solidFill>
                  <a:schemeClr val="accent1"/>
                </a:solidFill>
                <a:sym typeface="+mn-ea"/>
              </a:rPr>
              <a:t>根据上</a:t>
            </a:r>
            <a:r>
              <a:rPr lang="zh-CN" altLang="en-US" sz="1200">
                <a:solidFill>
                  <a:schemeClr val="accent1"/>
                </a:solidFill>
                <a:sym typeface="+mn-ea"/>
              </a:rPr>
              <a:t>级要求添加</a:t>
            </a:r>
            <a:r>
              <a:rPr lang="en-US" altLang="zh-CN" sz="1200">
                <a:solidFill>
                  <a:schemeClr val="accent1"/>
                </a:solidFill>
                <a:sym typeface="+mn-ea"/>
              </a:rPr>
              <a:t>Python</a:t>
            </a:r>
            <a:r>
              <a:rPr lang="zh-CN" altLang="en-US" sz="1200">
                <a:solidFill>
                  <a:schemeClr val="accent1"/>
                </a:solidFill>
                <a:sym typeface="+mn-ea"/>
              </a:rPr>
              <a:t>库</a:t>
            </a:r>
            <a:endParaRPr lang="zh-CN" altLang="en-US" sz="12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accent1"/>
                </a:solidFill>
                <a:sym typeface="+mn-ea"/>
              </a:rPr>
              <a:t>根据上</a:t>
            </a:r>
            <a:r>
              <a:rPr lang="zh-CN" altLang="en-US" sz="1200">
                <a:solidFill>
                  <a:schemeClr val="accent1"/>
                </a:solidFill>
                <a:sym typeface="+mn-ea"/>
              </a:rPr>
              <a:t>级要求添加</a:t>
            </a:r>
            <a:r>
              <a:rPr lang="en-US" altLang="zh-CN" sz="1200">
                <a:solidFill>
                  <a:schemeClr val="accent1"/>
                </a:solidFill>
                <a:sym typeface="+mn-ea"/>
              </a:rPr>
              <a:t>siot</a:t>
            </a:r>
            <a:r>
              <a:rPr lang="zh-CN" altLang="en-US" sz="1200">
                <a:solidFill>
                  <a:schemeClr val="accent1"/>
                </a:solidFill>
                <a:sym typeface="+mn-ea"/>
              </a:rPr>
              <a:t>组件</a:t>
            </a:r>
            <a:endParaRPr lang="zh-CN" altLang="en-US" sz="12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94961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上一阶段中，上级给你的帮助和支持是什么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7665" y="1018540"/>
            <a:ext cx="81610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感谢上级在工作中、生活上的帮助。</a:t>
            </a:r>
            <a:endParaRPr lang="zh-CN" altLang="en-US">
              <a:solidFill>
                <a:schemeClr val="accent1"/>
              </a:solidFill>
            </a:endParaRPr>
          </a:p>
          <a:p>
            <a:pPr algn="l"/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生活上有问题找上级，上级会变成树洞倾听你所有的苦恼、烦闷，并耐心开导你，为你</a:t>
            </a:r>
            <a:r>
              <a:rPr lang="zh-CN" altLang="en-US">
                <a:solidFill>
                  <a:schemeClr val="accent1"/>
                </a:solidFill>
              </a:rPr>
              <a:t>排忧解难！</a:t>
            </a:r>
            <a:endParaRPr lang="zh-CN" altLang="en-US">
              <a:solidFill>
                <a:schemeClr val="accent1"/>
              </a:solidFill>
            </a:endParaRPr>
          </a:p>
          <a:p>
            <a:pPr algn="l"/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工作中有问题找上级，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上级会为你开导思路提出解决办法，如果依旧问题重重，则会推荐有能力解决这个问题的人来帮助你解决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问题。</a:t>
            </a:r>
            <a:endParaRPr lang="zh-CN" altLang="en-US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accent1"/>
                </a:solidFill>
                <a:sym typeface="+mn-ea"/>
              </a:rPr>
              <a:t>	感谢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上级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这段期间的细心栽培，对我帮助很大，全面提升了自己的业务水平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。</a:t>
            </a:r>
            <a:endParaRPr lang="zh-CN" altLang="en-US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accent1"/>
                </a:solidFill>
                <a:sym typeface="+mn-ea"/>
              </a:rPr>
              <a:t>	很荣幸过去的一年里能在您的领导下工作和学习，祝您在新的一年里健康如意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。</a:t>
            </a:r>
            <a:endParaRPr lang="zh-CN" altLang="en-US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8049"/>
            <a:ext cx="4610637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520219" y="40181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下一阶段需要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提升</a:t>
            </a:r>
            <a:r>
              <a:rPr lang="zh-CN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的能力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0175" y="856615"/>
            <a:ext cx="8496935" cy="41230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accent1"/>
                </a:solidFill>
                <a:sym typeface="+mn-ea"/>
              </a:rPr>
              <a:t>技术形态更多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，面向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更多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的终端</a:t>
            </a:r>
            <a:endParaRPr lang="zh-CN" altLang="en-US" b="1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sym typeface="+mn-ea"/>
              </a:rPr>
              <a:t>1. 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熟练运用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electr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on 桌面端开发技术</a:t>
            </a:r>
            <a:endParaRPr lang="zh-CN" altLang="en-US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sym typeface="+mn-ea"/>
              </a:rPr>
              <a:t>2. 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学习并掌握移动端开发技术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(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微信小程序，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react-native...)</a:t>
            </a:r>
            <a:endParaRPr lang="en-US" altLang="zh-CN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</a:rPr>
              <a:t>理论知识</a:t>
            </a:r>
            <a:endParaRPr lang="zh-CN" altLang="en-US" b="1">
              <a:solidFill>
                <a:schemeClr val="accent1"/>
              </a:solidFill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</a:rPr>
              <a:t>1. </a:t>
            </a:r>
            <a:r>
              <a:rPr lang="zh-CN" altLang="en-US" sz="1400">
                <a:solidFill>
                  <a:schemeClr val="accent1"/>
                </a:solidFill>
              </a:rPr>
              <a:t>前端性能优化的学习与实践</a:t>
            </a:r>
            <a:endParaRPr lang="zh-CN" altLang="en-US" sz="1400">
              <a:solidFill>
                <a:schemeClr val="accent1"/>
              </a:solidFill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</a:rPr>
              <a:t>2. </a:t>
            </a:r>
            <a:r>
              <a:rPr lang="zh-CN" altLang="en-US" sz="1400">
                <a:solidFill>
                  <a:schemeClr val="accent1"/>
                </a:solidFill>
              </a:rPr>
              <a:t>项目</a:t>
            </a:r>
            <a:r>
              <a:rPr lang="zh-CN" altLang="en-US" sz="1400">
                <a:solidFill>
                  <a:schemeClr val="accent1"/>
                </a:solidFill>
              </a:rPr>
              <a:t>的埋点与监控</a:t>
            </a:r>
            <a:endParaRPr lang="zh-CN" altLang="en-US" sz="1400">
              <a:solidFill>
                <a:schemeClr val="accent1"/>
              </a:solidFill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</a:rPr>
              <a:t>代码优化</a:t>
            </a:r>
            <a:endParaRPr lang="zh-CN" altLang="en-US" b="1">
              <a:solidFill>
                <a:schemeClr val="accent1"/>
              </a:solidFill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</a:rPr>
              <a:t>1. </a:t>
            </a:r>
            <a:r>
              <a:rPr lang="zh-CN" altLang="en-US" sz="1400">
                <a:solidFill>
                  <a:schemeClr val="accent1"/>
                </a:solidFill>
              </a:rPr>
              <a:t>熟练运用</a:t>
            </a:r>
            <a:r>
              <a:rPr lang="en-US" altLang="zh-CN" sz="1400">
                <a:solidFill>
                  <a:schemeClr val="accent1"/>
                </a:solidFill>
              </a:rPr>
              <a:t> webpack</a:t>
            </a:r>
            <a:endParaRPr lang="en-US" altLang="zh-CN" sz="1400">
              <a:solidFill>
                <a:schemeClr val="accent1"/>
              </a:solidFill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</a:rPr>
              <a:t>2. </a:t>
            </a:r>
            <a:r>
              <a:rPr lang="zh-CN" altLang="en-US" sz="1400">
                <a:solidFill>
                  <a:schemeClr val="accent1"/>
                </a:solidFill>
              </a:rPr>
              <a:t>学习</a:t>
            </a:r>
            <a:r>
              <a:rPr lang="en-US" altLang="zh-CN" sz="1400">
                <a:solidFill>
                  <a:schemeClr val="accent1"/>
                </a:solidFill>
              </a:rPr>
              <a:t>gulp</a:t>
            </a:r>
            <a:endParaRPr lang="zh-CN" altLang="en-US" b="1">
              <a:solidFill>
                <a:schemeClr val="accent1"/>
              </a:solidFill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</a:rPr>
              <a:t>专业技术知识</a:t>
            </a:r>
            <a:r>
              <a:rPr lang="en-US" altLang="zh-CN" b="1">
                <a:solidFill>
                  <a:schemeClr val="accent1"/>
                </a:solidFill>
              </a:rPr>
              <a:t>(2 -&gt; 3) 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 sz="1400">
                <a:solidFill>
                  <a:schemeClr val="accent1"/>
                </a:solidFill>
              </a:rPr>
              <a:t>1.掌握与本岗位相关的基础理论知识和专业技术知识、技术标准、规范和规程，及相关岗位的专业技术知识</a:t>
            </a:r>
            <a:endParaRPr sz="1400">
              <a:solidFill>
                <a:schemeClr val="accent1"/>
              </a:solidFill>
            </a:endParaRPr>
          </a:p>
          <a:p>
            <a:pPr algn="l"/>
            <a:r>
              <a:rPr sz="1400">
                <a:solidFill>
                  <a:schemeClr val="accent1"/>
                </a:solidFill>
              </a:rPr>
              <a:t>2.熟悉本行业的技术状况和发展趋势，能分析并处理一般性技术问题</a:t>
            </a:r>
            <a:endParaRPr sz="1400">
              <a:solidFill>
                <a:schemeClr val="accent1"/>
              </a:solidFill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专用工具使用能力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(2 -&gt; 3) </a:t>
            </a:r>
            <a:endParaRPr lang="en-US" altLang="zh-CN" b="1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</a:rPr>
              <a:t>能精通专用工具的使用</a:t>
            </a:r>
            <a:endParaRPr lang="en-US" altLang="zh-CN" sz="1400">
              <a:solidFill>
                <a:schemeClr val="accent1"/>
              </a:solidFill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计划管理能力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(1 -&gt; 2) </a:t>
            </a:r>
            <a:endParaRPr lang="en-US" altLang="zh-CN" b="1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sym typeface="+mn-ea"/>
              </a:rPr>
              <a:t>1．能够为较为复杂的工作团队编制有效的、合理的整体工作计划</a:t>
            </a:r>
            <a:endParaRPr lang="en-US" altLang="zh-CN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sym typeface="+mn-ea"/>
              </a:rPr>
              <a:t>2．具备一定的前瞻性及预见性，能够提前对重大潜在风险作出预案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8049"/>
            <a:ext cx="4610637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1597443" y="40181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如何提升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3515" y="863600"/>
            <a:ext cx="6939280" cy="4338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accent1"/>
                </a:solidFill>
                <a:sym typeface="+mn-ea"/>
              </a:rPr>
              <a:t>技术形态更多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，面向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更多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的终端</a:t>
            </a:r>
            <a:endParaRPr lang="zh-CN" altLang="en-US" b="1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zh-CN" sz="1400">
                <a:solidFill>
                  <a:schemeClr val="accent1"/>
                </a:solidFill>
                <a:sym typeface="+mn-ea"/>
              </a:rPr>
              <a:t>学习微信小程序的开发流程，以及实际开发微信小程序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(react-native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同理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)</a:t>
            </a:r>
            <a:endParaRPr lang="en-US" altLang="zh-CN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sym typeface="+mn-ea"/>
              </a:rPr>
              <a:t>在工作之余，多写代码，多看理论知识</a:t>
            </a:r>
            <a:endParaRPr lang="zh-CN" altLang="en-US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理论知识</a:t>
            </a:r>
            <a:endParaRPr lang="zh-CN" altLang="en-US" b="1">
              <a:solidFill>
                <a:schemeClr val="accent1"/>
              </a:solidFill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sym typeface="+mn-ea"/>
              </a:rPr>
              <a:t>在工作之余，进行了解并学习相关知识，然后在个人练习里面或者项目中运用这个知识</a:t>
            </a:r>
            <a:endParaRPr lang="zh-CN" altLang="en-US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</a:rPr>
              <a:t>代码</a:t>
            </a:r>
            <a:r>
              <a:rPr lang="zh-CN" altLang="en-US" b="1">
                <a:solidFill>
                  <a:schemeClr val="accent1"/>
                </a:solidFill>
              </a:rPr>
              <a:t>优化</a:t>
            </a:r>
            <a:endParaRPr lang="zh-CN" altLang="en-US" b="1">
              <a:solidFill>
                <a:schemeClr val="accent1"/>
              </a:solidFill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</a:rPr>
              <a:t>多用</a:t>
            </a:r>
            <a:r>
              <a:rPr lang="en-US" altLang="zh-CN" sz="1400">
                <a:solidFill>
                  <a:schemeClr val="accent1"/>
                </a:solidFill>
              </a:rPr>
              <a:t>webpack</a:t>
            </a:r>
            <a:br>
              <a:rPr lang="zh-CN" altLang="en-US" b="1">
                <a:solidFill>
                  <a:schemeClr val="accent1"/>
                </a:solidFill>
              </a:rPr>
            </a:br>
            <a:r>
              <a:rPr lang="zh-CN" altLang="en-US" b="1">
                <a:solidFill>
                  <a:schemeClr val="accent1"/>
                </a:solidFill>
              </a:rPr>
              <a:t>专业技术知识</a:t>
            </a:r>
            <a:r>
              <a:rPr lang="en-US" altLang="zh-CN" b="1">
                <a:solidFill>
                  <a:schemeClr val="accent1"/>
                </a:solidFill>
              </a:rPr>
              <a:t>(2 -&gt; 3) 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 lang="zh-CN" sz="1400">
                <a:solidFill>
                  <a:schemeClr val="accent1"/>
                </a:solidFill>
              </a:rPr>
              <a:t>多与其他前端人员交流编程经验，总结归纳</a:t>
            </a:r>
            <a:endParaRPr lang="zh-CN" sz="1400">
              <a:solidFill>
                <a:schemeClr val="accent1"/>
              </a:solidFill>
            </a:endParaRPr>
          </a:p>
          <a:p>
            <a:pPr algn="l"/>
            <a:r>
              <a:rPr lang="zh-CN" sz="1400">
                <a:solidFill>
                  <a:schemeClr val="accent1"/>
                </a:solidFill>
              </a:rPr>
              <a:t>在工作之余，通过编写网页，将这些经验转换成自己的</a:t>
            </a:r>
            <a:r>
              <a:rPr lang="zh-CN" sz="1400">
                <a:solidFill>
                  <a:schemeClr val="accent1"/>
                </a:solidFill>
                <a:sym typeface="+mn-ea"/>
              </a:rPr>
              <a:t>经验</a:t>
            </a:r>
            <a:endParaRPr sz="1400">
              <a:solidFill>
                <a:schemeClr val="accent1"/>
              </a:solidFill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专用工具使用能力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(2 -&gt; 3) </a:t>
            </a:r>
            <a:endParaRPr lang="en-US" altLang="zh-CN" b="1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</a:rPr>
              <a:t>IDE </a:t>
            </a:r>
            <a:r>
              <a:rPr lang="zh-CN" altLang="en-US" sz="1400">
                <a:solidFill>
                  <a:schemeClr val="accent1"/>
                </a:solidFill>
              </a:rPr>
              <a:t>多用，灵活使用</a:t>
            </a:r>
            <a:r>
              <a:rPr lang="zh-CN" altLang="en-US" sz="1400">
                <a:solidFill>
                  <a:schemeClr val="accent1"/>
                </a:solidFill>
              </a:rPr>
              <a:t>快捷键</a:t>
            </a:r>
            <a:endParaRPr lang="zh-CN" altLang="en-US" sz="1400">
              <a:solidFill>
                <a:schemeClr val="accent1"/>
              </a:solidFill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</a:rPr>
              <a:t>GIT</a:t>
            </a:r>
            <a:r>
              <a:rPr lang="zh-CN" altLang="en-US" sz="1400">
                <a:solidFill>
                  <a:schemeClr val="accent1"/>
                </a:solidFill>
              </a:rPr>
              <a:t>、</a:t>
            </a:r>
            <a:r>
              <a:rPr lang="en-US" altLang="zh-CN" sz="1400">
                <a:solidFill>
                  <a:schemeClr val="accent1"/>
                </a:solidFill>
              </a:rPr>
              <a:t>NODE... </a:t>
            </a:r>
            <a:r>
              <a:rPr lang="zh-CN" altLang="en-US" sz="1400">
                <a:solidFill>
                  <a:schemeClr val="accent1"/>
                </a:solidFill>
              </a:rPr>
              <a:t>多用</a:t>
            </a:r>
            <a:endParaRPr lang="en-US" altLang="zh-CN" sz="1400">
              <a:solidFill>
                <a:schemeClr val="accent1"/>
              </a:solidFill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计划管理能力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(1 -&gt; 2) </a:t>
            </a:r>
            <a:endParaRPr lang="en-US" altLang="zh-CN" b="1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sym typeface="+mn-ea"/>
              </a:rPr>
              <a:t>1. 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先多次参与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完成项目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的各个步骤，总结步骤要点为下一步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打基础</a:t>
            </a:r>
            <a:endParaRPr lang="zh-CN" altLang="en-US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sym typeface="+mn-ea"/>
              </a:rPr>
              <a:t>2. 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根据总结的步骤要点，在上级的关注下、尝试独立完成一个小项目，总结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经验</a:t>
            </a:r>
            <a:endParaRPr lang="zh-CN" altLang="en-US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sym typeface="+mn-ea"/>
              </a:rPr>
              <a:t>3. 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在上级的关注下、尝试主导一个中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小项目的整个流程，总结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经验</a:t>
            </a:r>
            <a:endParaRPr lang="zh-CN" altLang="en-US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sym typeface="+mn-ea"/>
              </a:rPr>
              <a:t>4. 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主导一个项目的整个流程，完成自我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提示</a:t>
            </a:r>
            <a:endParaRPr lang="zh-CN" altLang="en-US" sz="14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9384" y="2049463"/>
            <a:ext cx="7418504" cy="907859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F主题色01 1">
      <a:dk1>
        <a:srgbClr val="262626"/>
      </a:dk1>
      <a:lt1>
        <a:srgbClr val="FFFFFF"/>
      </a:lt1>
      <a:dk2>
        <a:srgbClr val="262626"/>
      </a:dk2>
      <a:lt2>
        <a:srgbClr val="EEECE1"/>
      </a:lt2>
      <a:accent1>
        <a:srgbClr val="FF8000"/>
      </a:accent1>
      <a:accent2>
        <a:srgbClr val="FFCC66"/>
      </a:accent2>
      <a:accent3>
        <a:srgbClr val="FFFF00"/>
      </a:accent3>
      <a:accent4>
        <a:srgbClr val="66FFCC"/>
      </a:accent4>
      <a:accent5>
        <a:srgbClr val="66CCFF"/>
      </a:accent5>
      <a:accent6>
        <a:srgbClr val="F79646"/>
      </a:accent6>
      <a:hlink>
        <a:srgbClr val="66CCFF"/>
      </a:hlink>
      <a:folHlink>
        <a:srgbClr val="6666F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WPS 演示</Application>
  <PresentationFormat>全屏显示(16:9)</PresentationFormat>
  <Paragraphs>117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</vt:lpstr>
      <vt:lpstr>Microsoft YaHei UI</vt:lpstr>
      <vt:lpstr>Microsoft YaHei UI Light</vt:lpstr>
      <vt:lpstr>Calibri</vt:lpstr>
      <vt:lpstr>Arial Unicode MS</vt:lpstr>
      <vt:lpstr>Office 主题</vt:lpstr>
      <vt:lpstr>成都极趣员工述职报告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DFRobot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 通用PPT模板</dc:title>
  <dc:creator>沁媛 何</dc:creator>
  <cp:lastModifiedBy>11834</cp:lastModifiedBy>
  <cp:revision>228</cp:revision>
  <dcterms:created xsi:type="dcterms:W3CDTF">2016-03-03T07:50:00Z</dcterms:created>
  <dcterms:modified xsi:type="dcterms:W3CDTF">2022-12-09T01:25:16Z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054B0952CEAF440ABA74AA4A6D080ABA</vt:lpwstr>
  </property>
  <property fmtid="{D5CDD505-2E9C-101B-9397-08002B2CF9AE}" pid="3" name="KSOProductBuildVer">
    <vt:lpwstr>2052-11.8.2.11019</vt:lpwstr>
  </property>
</Properties>
</file>