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261" r:id="rId3"/>
    <p:sldId id="336" r:id="rId5"/>
    <p:sldId id="337" r:id="rId6"/>
    <p:sldId id="339" r:id="rId7"/>
    <p:sldId id="338" r:id="rId8"/>
    <p:sldId id="343" r:id="rId9"/>
    <p:sldId id="344" r:id="rId10"/>
    <p:sldId id="278" r:id="rId11"/>
    <p:sldId id="280" r:id="rId12"/>
    <p:sldId id="340" r:id="rId13"/>
    <p:sldId id="295" r:id="rId14"/>
    <p:sldId id="299" r:id="rId15"/>
    <p:sldId id="296" r:id="rId16"/>
    <p:sldId id="319" r:id="rId17"/>
    <p:sldId id="341" r:id="rId18"/>
    <p:sldId id="288" r:id="rId19"/>
    <p:sldId id="300" r:id="rId20"/>
    <p:sldId id="363" r:id="rId21"/>
    <p:sldId id="297" r:id="rId22"/>
    <p:sldId id="362" r:id="rId23"/>
    <p:sldId id="342" r:id="rId24"/>
    <p:sldId id="298" r:id="rId25"/>
    <p:sldId id="373" r:id="rId26"/>
    <p:sldId id="381" r:id="rId27"/>
    <p:sldId id="384" r:id="rId28"/>
    <p:sldId id="383" r:id="rId29"/>
    <p:sldId id="382" r:id="rId30"/>
    <p:sldId id="260" r:id="rId31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1834" initials="1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BB121"/>
    <a:srgbClr val="FFCC66"/>
    <a:srgbClr val="E1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21" autoAdjust="0"/>
  </p:normalViewPr>
  <p:slideViewPr>
    <p:cSldViewPr snapToGrid="0" snapToObjects="1">
      <p:cViewPr varScale="1">
        <p:scale>
          <a:sx n="148" d="100"/>
          <a:sy n="148" d="100"/>
        </p:scale>
        <p:origin x="534" y="114"/>
      </p:cViewPr>
      <p:guideLst>
        <p:guide orient="horz" pos="1177"/>
        <p:guide orient="horz" pos="527"/>
        <p:guide orient="horz" pos="761"/>
        <p:guide pos="5369"/>
        <p:guide pos="4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0D93E-7282-C24A-91BE-A32FDAAE610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02DE-30B9-4349-B14C-0388585037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3F29C-1AB4-6C43-9C4F-EC505EEBB47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3289-91BD-45B1-A07A-A639E38498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61442" y="4742601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Rectangle 9"/>
          <p:cNvSpPr/>
          <p:nvPr userDrawn="1"/>
        </p:nvSpPr>
        <p:spPr>
          <a:xfrm>
            <a:off x="0" y="399636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 userDrawn="1"/>
        </p:nvSpPr>
        <p:spPr>
          <a:xfrm>
            <a:off x="663838" y="394961"/>
            <a:ext cx="865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Title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TextBox 11"/>
          <p:cNvSpPr txBox="1"/>
          <p:nvPr userDrawn="1"/>
        </p:nvSpPr>
        <p:spPr>
          <a:xfrm>
            <a:off x="161906" y="396587"/>
            <a:ext cx="662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Picture 2" descr="C:\Users\heinau\Desktop\图像\未标题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1442" y="4742601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92189" y="4767263"/>
            <a:ext cx="59801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9026293" y="4800558"/>
            <a:ext cx="117707" cy="174683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800430"/>
            <a:ext cx="9144000" cy="44003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29384" y="1885771"/>
            <a:ext cx="7418504" cy="907859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成都极趣员工述职报告</a:t>
            </a:r>
            <a:endParaRPr lang="en-US" sz="5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359" y="2754990"/>
            <a:ext cx="997709" cy="5309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2022</a:t>
            </a:r>
            <a:endParaRPr lang="en-US" altLang="zh-CN" sz="3000" b="1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229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4" y="411967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7352436" y="3555452"/>
            <a:ext cx="1223645" cy="345440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2022.01.05</a:t>
            </a:r>
            <a:endParaRPr lang="zh-CN" altLang="en-US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55485" y="3900805"/>
            <a:ext cx="1520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软件</a:t>
            </a:r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组</a:t>
            </a:r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刘磊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8475" y="1765935"/>
            <a:ext cx="4699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1．与人交往，始终有一种谦和的态度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  <a:p>
            <a:pPr lvl="0" algn="l">
              <a:buClrTx/>
              <a:buSzTx/>
              <a:buFontTx/>
            </a:pP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2．在倾听别人讲话时，从不打断别人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3855" y="1198880"/>
            <a:ext cx="16833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cs typeface="+mn-lt"/>
                <a:sym typeface="+mn-ea"/>
              </a:rPr>
              <a:t>亲和力</a:t>
            </a:r>
            <a:r>
              <a:rPr lang="en-US" altLang="zh-CN" sz="2000" b="1">
                <a:solidFill>
                  <a:schemeClr val="accent1"/>
                </a:solidFill>
                <a:cs typeface="+mn-lt"/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cs typeface="+mn-lt"/>
              <a:sym typeface="+mn-ea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0" y="389255"/>
            <a:ext cx="4284000" cy="441960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2" name="Rectangle 10"/>
          <p:cNvSpPr/>
          <p:nvPr/>
        </p:nvSpPr>
        <p:spPr>
          <a:xfrm>
            <a:off x="363855" y="371475"/>
            <a:ext cx="351218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拟晋升职级能力要求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(P4)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4284000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13080" y="3169285"/>
            <a:ext cx="7777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2. 在React分享会，等主讲人讲完一个点之后，到了提问环节，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我才会问出自己的问题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3080" y="1845945"/>
            <a:ext cx="78225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1. 现在我会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认真倾听别人的问题，答得上来就答，答不上来的就会表示下来之后得到答案后，再给你一个准确的答复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3855" y="1198880"/>
            <a:ext cx="16833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cs typeface="+mn-lt"/>
                <a:sym typeface="+mn-ea"/>
              </a:rPr>
              <a:t>亲和力</a:t>
            </a:r>
            <a:r>
              <a:rPr lang="en-US" altLang="zh-CN" sz="2000" b="1">
                <a:solidFill>
                  <a:schemeClr val="accent1"/>
                </a:solidFill>
                <a:cs typeface="+mn-lt"/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7665" y="1167765"/>
            <a:ext cx="71227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cs typeface="+mn-lt"/>
                <a:sym typeface="+mn-ea"/>
              </a:rPr>
              <a:t>沟通能力</a:t>
            </a:r>
            <a:r>
              <a:rPr lang="en-US" altLang="zh-CN" sz="2000" b="1">
                <a:solidFill>
                  <a:schemeClr val="accent1"/>
                </a:solidFill>
                <a:cs typeface="+mn-lt"/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8950" y="1713230"/>
            <a:ext cx="53955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1．能抓住谈话重点</a:t>
            </a:r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2．能清晰表达自己的观点</a:t>
            </a:r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3．沟通过程中表现出对他人应有的尊重</a:t>
            </a:r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4．在沟通中，能够基本理解、使用相关的专业词汇</a:t>
            </a:r>
            <a:endParaRPr lang="zh-CN" altLang="en-US"/>
          </a:p>
        </p:txBody>
      </p:sp>
      <p:sp>
        <p:nvSpPr>
          <p:cNvPr id="5" name="Rectangle 9"/>
          <p:cNvSpPr/>
          <p:nvPr/>
        </p:nvSpPr>
        <p:spPr>
          <a:xfrm>
            <a:off x="0" y="389255"/>
            <a:ext cx="4284000" cy="441960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10"/>
          <p:cNvSpPr/>
          <p:nvPr/>
        </p:nvSpPr>
        <p:spPr>
          <a:xfrm>
            <a:off x="363855" y="371475"/>
            <a:ext cx="35121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拟晋升职级能力要求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(P4)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4284000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175" y="1113790"/>
            <a:ext cx="19386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沟通能力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6730" y="1664335"/>
            <a:ext cx="8292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1.</a:t>
            </a:r>
            <a:r>
              <a:rPr lang="en-US" altLang="zh-CN">
                <a:solidFill>
                  <a:schemeClr val="bg1"/>
                </a:solidFill>
                <a:cs typeface="+mn-lt"/>
                <a:sym typeface="+mn-ea"/>
              </a:rPr>
              <a:t> 在Siot项目会议中，能抓住组件的数据结构这个重点, 了解不同数据结构对项目产生的影响，并参与讨论。</a:t>
            </a:r>
            <a:endParaRPr lang="en-US" altLang="zh-CN">
              <a:solidFill>
                <a:schemeClr val="bg1"/>
              </a:solidFill>
              <a:cs typeface="+mn-lt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6730" y="3168650"/>
            <a:ext cx="82918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2. 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在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项目UI设计讨论会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上，通过在画板上画出自己思考好的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UI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界面草图来清晰的表达自己的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观点。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4284000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" y="2711450"/>
            <a:ext cx="7451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4. 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了解并理解相关词汇、公司产品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175" y="1113790"/>
            <a:ext cx="19386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沟通能力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0060" y="1789430"/>
            <a:ext cx="79571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3.</a:t>
            </a:r>
            <a:r>
              <a:rPr lang="en-US" altLang="zh-CN">
                <a:solidFill>
                  <a:schemeClr val="bg1"/>
                </a:solidFill>
                <a:cs typeface="+mn-lt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在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Siot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组件讨论会上，耐心听别人讲，不打断别人，轮到自己的时候再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讲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255"/>
            <a:ext cx="3460750" cy="441960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0" y="379730"/>
            <a:ext cx="35121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拟晋升职级能力要求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(P4)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7665" y="1167765"/>
            <a:ext cx="71227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cs typeface="+mn-lt"/>
                <a:sym typeface="+mn-ea"/>
              </a:rPr>
              <a:t>团队合作能力</a:t>
            </a:r>
            <a:r>
              <a:rPr lang="en-US" altLang="zh-CN" sz="2000" b="1">
                <a:solidFill>
                  <a:schemeClr val="accent1"/>
                </a:solidFill>
                <a:cs typeface="+mn-lt"/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395" y="1806575"/>
            <a:ext cx="67348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1．了解组织中的资源现状，能够按时将资源调配到工作中去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2．能够调节组织中出现的冲突，必要时能够借助上级或其他力量保证工作基础开展</a:t>
            </a:r>
            <a:endParaRPr lang="zh-CN" altLang="en-US"/>
          </a:p>
        </p:txBody>
      </p:sp>
      <p:sp>
        <p:nvSpPr>
          <p:cNvPr id="5" name="Rectangle 9"/>
          <p:cNvSpPr/>
          <p:nvPr/>
        </p:nvSpPr>
        <p:spPr>
          <a:xfrm>
            <a:off x="0" y="389255"/>
            <a:ext cx="4284000" cy="441960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10"/>
          <p:cNvSpPr/>
          <p:nvPr/>
        </p:nvSpPr>
        <p:spPr>
          <a:xfrm>
            <a:off x="363855" y="371475"/>
            <a:ext cx="35121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拟晋升职级能力要求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(P4)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4284000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4345" y="1108075"/>
            <a:ext cx="24491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团队合作能力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990" y="1758315"/>
            <a:ext cx="79679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</a:t>
            </a:r>
            <a:r>
              <a:rPr lang="en-US" altLang="zh-CN">
                <a:solidFill>
                  <a:schemeClr val="bg1"/>
                </a:solidFill>
                <a:cs typeface="+mn-lt"/>
                <a:sym typeface="+mn-ea"/>
              </a:rPr>
              <a:t>. 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在</a:t>
            </a:r>
            <a:r>
              <a:rPr lang="en-US" altLang="zh-CN">
                <a:solidFill>
                  <a:schemeClr val="bg1"/>
                </a:solidFill>
                <a:cs typeface="+mn-lt"/>
                <a:sym typeface="+mn-ea"/>
              </a:rPr>
              <a:t>Siot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项目中，根据任务的优先级以及难易程度进行预估时间，提高工作效率，从而达成项目准时发布的目标。</a:t>
            </a:r>
            <a:endParaRPr lang="en-US" altLang="zh-CN">
              <a:solidFill>
                <a:schemeClr val="bg1"/>
              </a:solidFill>
              <a:latin typeface="+mn-ea"/>
              <a:cs typeface="+mn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4990" y="3097530"/>
            <a:ext cx="79686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2</a:t>
            </a:r>
            <a:r>
              <a:rPr lang="en-US" altLang="zh-CN">
                <a:solidFill>
                  <a:schemeClr val="bg1"/>
                </a:solidFill>
                <a:cs typeface="+mn-lt"/>
                <a:sym typeface="+mn-ea"/>
              </a:rPr>
              <a:t>. 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Lorawan项目与Mind+项目产生了工作内容冲突，Lorawan这周需要完成5个节点开发，Mind+这周要发布需要解决BUG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所以通过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姜浩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来进行一个协调，将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Mind+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BUG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指派给了有能力并且有时间的同事</a:t>
            </a:r>
            <a:endParaRPr lang="en-US" altLang="zh-CN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8145" y="1279525"/>
            <a:ext cx="58108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设计规范的掌握能力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(1 -&gt; 2)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8795" y="1862455"/>
            <a:ext cx="3840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>
                <a:solidFill>
                  <a:schemeClr val="bg1"/>
                </a:solidFill>
                <a:sym typeface="+mn-ea"/>
              </a:rPr>
              <a:t>了解和掌握本专业的大部分设计规范</a:t>
            </a:r>
            <a:endParaRPr lang="zh-CN" altLang="en-US"/>
          </a:p>
        </p:txBody>
      </p:sp>
      <p:sp>
        <p:nvSpPr>
          <p:cNvPr id="5" name="Rectangle 9"/>
          <p:cNvSpPr/>
          <p:nvPr/>
        </p:nvSpPr>
        <p:spPr>
          <a:xfrm>
            <a:off x="0" y="389255"/>
            <a:ext cx="4284000" cy="441960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10"/>
          <p:cNvSpPr/>
          <p:nvPr/>
        </p:nvSpPr>
        <p:spPr>
          <a:xfrm>
            <a:off x="363855" y="371475"/>
            <a:ext cx="35121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拟晋升职级能力要求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(P4)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4284000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175" y="1244600"/>
            <a:ext cx="32150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设计规范的掌握能力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(1 -&gt; 2)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0225" y="1845945"/>
            <a:ext cx="2354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1. 熟悉前端开发规范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49325" y="238760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技术栈规范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49325" y="2755900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项目文件结构规范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49325" y="311975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业务流程图规范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49325" y="349250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测试文档规范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985520" y="2386330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函数变量命名规范</a:t>
            </a:r>
            <a:endParaRPr lang="zh-CN" altLang="en-US"/>
          </a:p>
        </p:txBody>
      </p:sp>
      <p:sp>
        <p:nvSpPr>
          <p:cNvPr id="6" name="Rectangle 9"/>
          <p:cNvSpPr/>
          <p:nvPr/>
        </p:nvSpPr>
        <p:spPr>
          <a:xfrm>
            <a:off x="0" y="389454"/>
            <a:ext cx="4284000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175" y="1244600"/>
            <a:ext cx="32150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设计规范的掌握能力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(1 -&gt; 2)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0225" y="1845945"/>
            <a:ext cx="1897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2. 熟悉编码规范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85520" y="271653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注释规范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85520" y="3084830"/>
            <a:ext cx="3268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React界面组件及钩子封装规范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Rectangle 9"/>
          <p:cNvSpPr/>
          <p:nvPr/>
        </p:nvSpPr>
        <p:spPr>
          <a:xfrm>
            <a:off x="0" y="394961"/>
            <a:ext cx="4284000" cy="442800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5" name="Rectangle 10"/>
          <p:cNvSpPr/>
          <p:nvPr/>
        </p:nvSpPr>
        <p:spPr>
          <a:xfrm>
            <a:off x="333375" y="39496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岗位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职责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6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7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33375" y="1229360"/>
            <a:ext cx="4751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根据视觉和交互原型的要求，实现交互效果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3375" y="1597660"/>
            <a:ext cx="31508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2. </a:t>
            </a:r>
            <a:r>
              <a:rPr lang="zh-CN" altLang="en-US">
                <a:solidFill>
                  <a:schemeClr val="bg1"/>
                </a:solidFill>
              </a:rPr>
              <a:t>编写可复用的用户界面组件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3375" y="1971675"/>
            <a:ext cx="32594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3. </a:t>
            </a:r>
            <a:r>
              <a:rPr lang="zh-CN" altLang="en-US">
                <a:solidFill>
                  <a:schemeClr val="bg1"/>
                </a:solidFill>
              </a:rPr>
              <a:t>在指导下, 完成前端开发任务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3375" y="2339975"/>
            <a:ext cx="35242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3. </a:t>
            </a:r>
            <a:r>
              <a:rPr lang="zh-CN" altLang="en-US">
                <a:solidFill>
                  <a:schemeClr val="bg1"/>
                </a:solidFill>
              </a:rPr>
              <a:t>负责Mind+部分模块的日常维护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0225" y="1845945"/>
            <a:ext cx="258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3. 了解前后端协作规范</a:t>
            </a:r>
            <a:endParaRPr lang="zh-CN" altLang="en-US"/>
          </a:p>
        </p:txBody>
      </p:sp>
      <p:sp>
        <p:nvSpPr>
          <p:cNvPr id="6" name="Rectangle 9"/>
          <p:cNvSpPr/>
          <p:nvPr/>
        </p:nvSpPr>
        <p:spPr>
          <a:xfrm>
            <a:off x="0" y="389454"/>
            <a:ext cx="4284000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175" y="1244600"/>
            <a:ext cx="32150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设计规范的掌握能力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(1 -&gt; 2)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5520" y="238633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协作流程规范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85520" y="271653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接口规范</a:t>
            </a:r>
            <a:endParaRPr lang="en-US" altLang="zh-CN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8145" y="1279525"/>
            <a:ext cx="58108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用户需求定位能力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000" y="1918970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>
                <a:solidFill>
                  <a:schemeClr val="bg1"/>
                </a:solidFill>
                <a:sym typeface="+mn-ea"/>
              </a:rPr>
              <a:t>能准确的理解用户清晰的需求</a:t>
            </a:r>
            <a:endParaRPr lang="zh-CN" altLang="en-US"/>
          </a:p>
        </p:txBody>
      </p:sp>
      <p:sp>
        <p:nvSpPr>
          <p:cNvPr id="5" name="Rectangle 9"/>
          <p:cNvSpPr/>
          <p:nvPr/>
        </p:nvSpPr>
        <p:spPr>
          <a:xfrm>
            <a:off x="0" y="389255"/>
            <a:ext cx="4284000" cy="441960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10"/>
          <p:cNvSpPr/>
          <p:nvPr/>
        </p:nvSpPr>
        <p:spPr>
          <a:xfrm>
            <a:off x="363855" y="371475"/>
            <a:ext cx="35121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拟晋升职级能力要求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(P4)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4284000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4175" y="1194435"/>
            <a:ext cx="295973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用户需求定位能力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990" y="1758315"/>
            <a:ext cx="78073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在添加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Mind+ BaiduAi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积木时，虽然李亮自己有清晰的需求，但是需求描述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的模糊，所以拉上姜浩和李亮开了一个需求分析会议，最后列出所需功能点，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进一步了解需求</a:t>
            </a:r>
            <a:endParaRPr 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98049"/>
            <a:ext cx="4284000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04319" y="39800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下一阶段需要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提升</a:t>
            </a:r>
            <a:r>
              <a:rPr lang="zh-CN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的能力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8615" y="1278890"/>
            <a:ext cx="284543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提升计划管理能力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(1-&gt;2)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6565" y="1869440"/>
            <a:ext cx="79514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1.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能够将复杂的任务分解为多个可以处理的部分，并能够制定切实可行的方案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6565" y="2217420"/>
            <a:ext cx="65798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2.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在编制大型或复杂的计划时，能够事先预测到可能出现的问题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6565" y="2585720"/>
            <a:ext cx="7265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3.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能够指导他人编制分项工作计划，并能够将分项计划整合为整体方案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6565" y="3651885"/>
            <a:ext cx="48685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1.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参与公司的项目开发、自己在工作之余开发一个项目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2.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总结项目开发的步骤要点、注意事项并记录到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笔记中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3.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重复之前的步骤，按照总结的内容再次开发一个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项目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4.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开展项目开发技术分享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会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8615" y="3134360"/>
            <a:ext cx="100076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如何达成</a:t>
            </a: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8615" y="1278890"/>
            <a:ext cx="284543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提升专业技术知识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(1-&gt;2)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56565" y="1869440"/>
            <a:ext cx="81864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1.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掌握与本岗位相关的基础理论知识和专业技术知识、技术标准、规范和规程，及相关岗位的专业技术知识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6565" y="2514600"/>
            <a:ext cx="8186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2.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熟悉本行业的技术状况和发展趋势，能分析并处理一般性技术问题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6565" y="3425825"/>
            <a:ext cx="568134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1.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学习深造当前专业领域的知识、技能以及相关标准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与规范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2.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多接触当前专业领域的不熟悉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知识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3.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要学以致用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4.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好记性不如烂笔头，将学习的知识记录到笔记中，方便后续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复习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5.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开展技术分享会，参加别人的技术分享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会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8615" y="3033395"/>
            <a:ext cx="100076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如何达成</a:t>
            </a: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3" name="Rectangle 9"/>
          <p:cNvSpPr/>
          <p:nvPr/>
        </p:nvSpPr>
        <p:spPr>
          <a:xfrm>
            <a:off x="0" y="398049"/>
            <a:ext cx="4284000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24" name="Rectangle 10"/>
          <p:cNvSpPr/>
          <p:nvPr/>
        </p:nvSpPr>
        <p:spPr>
          <a:xfrm>
            <a:off x="304319" y="39800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下一阶段需要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提升</a:t>
            </a:r>
            <a:r>
              <a:rPr lang="zh-CN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的能力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8615" y="1278890"/>
            <a:ext cx="284543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提升需求实现能力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(0-&gt;1)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8615" y="2391410"/>
            <a:ext cx="100076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如何达成</a:t>
            </a: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6565" y="1869440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>
                <a:solidFill>
                  <a:schemeClr val="bg1"/>
                </a:solidFill>
                <a:sym typeface="+mn-ea"/>
              </a:rPr>
              <a:t>能提供符合用户需求的方案</a:t>
            </a:r>
            <a:endParaRPr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0065" y="2862580"/>
            <a:ext cx="568134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1.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清晰明白用户需求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2.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参考并模仿同事、上级写的方案写出符合需求的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方案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3.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根据反馈总结优缺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点，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进行迭代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Rectangle 9"/>
          <p:cNvSpPr/>
          <p:nvPr/>
        </p:nvSpPr>
        <p:spPr>
          <a:xfrm>
            <a:off x="0" y="398049"/>
            <a:ext cx="4284000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0"/>
          <p:cNvSpPr/>
          <p:nvPr/>
        </p:nvSpPr>
        <p:spPr>
          <a:xfrm>
            <a:off x="304319" y="39800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下一阶段需要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提升</a:t>
            </a:r>
            <a:r>
              <a:rPr lang="zh-CN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的能力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8615" y="1282700"/>
            <a:ext cx="23348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提升判断能力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(0-&gt;1)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8615" y="2754630"/>
            <a:ext cx="100076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如何达成</a:t>
            </a: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6565" y="1869440"/>
            <a:ext cx="4979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1. 对他人的意见或外界的变化有一定的认知能力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0065" y="3225800"/>
            <a:ext cx="56813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多参与讨论，多参与项目的需求分析，积累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经验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6565" y="2237105"/>
            <a:ext cx="56654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2. 能够对获得的直接信息进行分析，并作出一定的判断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Rectangle 9"/>
          <p:cNvSpPr/>
          <p:nvPr/>
        </p:nvSpPr>
        <p:spPr>
          <a:xfrm>
            <a:off x="0" y="398049"/>
            <a:ext cx="4284000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0"/>
          <p:cNvSpPr/>
          <p:nvPr/>
        </p:nvSpPr>
        <p:spPr>
          <a:xfrm>
            <a:off x="304319" y="39800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下一阶段需要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提升</a:t>
            </a:r>
            <a:r>
              <a:rPr lang="zh-CN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的能力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8615" y="1278890"/>
            <a:ext cx="335597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提升专用工具使用能力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(2-&gt;3)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48615" y="2391410"/>
            <a:ext cx="100076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如何达成</a:t>
            </a: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6565" y="1869440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>
                <a:solidFill>
                  <a:schemeClr val="bg1"/>
                </a:solidFill>
                <a:sym typeface="+mn-ea"/>
              </a:rPr>
              <a:t>能精通专用工具的使用</a:t>
            </a:r>
            <a:endParaRPr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0065" y="2882265"/>
            <a:ext cx="56813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多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用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Rectangle 9"/>
          <p:cNvSpPr/>
          <p:nvPr/>
        </p:nvSpPr>
        <p:spPr>
          <a:xfrm>
            <a:off x="0" y="398049"/>
            <a:ext cx="4284000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0"/>
          <p:cNvSpPr/>
          <p:nvPr/>
        </p:nvSpPr>
        <p:spPr>
          <a:xfrm>
            <a:off x="304319" y="39800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下一阶段需要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提升</a:t>
            </a:r>
            <a:r>
              <a:rPr lang="zh-CN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的能力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3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4" y="411967"/>
            <a:ext cx="1913011" cy="43713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9384" y="2049463"/>
            <a:ext cx="7418504" cy="907859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</a:t>
            </a:r>
            <a:r>
              <a:rPr lang="zh-CN" altLang="en-US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You</a:t>
            </a:r>
            <a:r>
              <a:rPr lang="zh-CN" altLang="en-US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en-US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Rectangle 9"/>
          <p:cNvSpPr/>
          <p:nvPr/>
        </p:nvSpPr>
        <p:spPr>
          <a:xfrm>
            <a:off x="0" y="394961"/>
            <a:ext cx="4284000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5" name="Rectangle 10"/>
          <p:cNvSpPr/>
          <p:nvPr/>
        </p:nvSpPr>
        <p:spPr>
          <a:xfrm>
            <a:off x="333375" y="396231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当前技术水平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6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7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33375" y="1229360"/>
            <a:ext cx="143827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chemeClr val="accent1"/>
                </a:solidFill>
                <a:cs typeface="+mn-lt"/>
              </a:rPr>
              <a:t>1. 熟悉html</a:t>
            </a:r>
            <a:endParaRPr lang="zh-CN" altLang="en-US" sz="2000" b="1">
              <a:solidFill>
                <a:schemeClr val="accent1"/>
              </a:solidFill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915" y="1816100"/>
            <a:ext cx="51600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- 熟练使用HTML标签, 对HTML标签特性有一定理解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915" y="2372360"/>
            <a:ext cx="3929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- HTML代码符合语义化要求, 可读性强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3375" y="2851150"/>
            <a:ext cx="125666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chemeClr val="accent1"/>
                </a:solidFill>
                <a:cs typeface="+mn-lt"/>
              </a:rPr>
              <a:t>2. 熟悉css</a:t>
            </a:r>
            <a:endParaRPr lang="zh-CN" altLang="en-US" sz="2000" b="1">
              <a:solidFill>
                <a:schemeClr val="accent1"/>
              </a:solidFill>
              <a:cs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6915" y="3361055"/>
            <a:ext cx="29216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- 熟练使用CSS属性及选择器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6915" y="3916045"/>
            <a:ext cx="39617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- 对模块化和栅格化布局有一定的了解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6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7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3375" y="1229360"/>
            <a:ext cx="373062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000" b="1">
                <a:solidFill>
                  <a:schemeClr val="accent1"/>
                </a:solidFill>
                <a:cs typeface="+mn-lt"/>
                <a:sym typeface="+mn-ea"/>
              </a:rPr>
              <a:t>3. </a:t>
            </a:r>
            <a:r>
              <a:rPr lang="zh-CN" altLang="en-US" sz="2000" b="1">
                <a:solidFill>
                  <a:schemeClr val="accent1"/>
                </a:solidFill>
                <a:cs typeface="+mn-lt"/>
                <a:sym typeface="+mn-ea"/>
              </a:rPr>
              <a:t>熟练应用主流前端框架(React)</a:t>
            </a:r>
            <a:endParaRPr lang="zh-CN" altLang="en-US" sz="2000" b="1">
              <a:solidFill>
                <a:schemeClr val="accent1"/>
              </a:solidFill>
              <a:cs typeface="+mn-lt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915" y="1816100"/>
            <a:ext cx="14643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- React-Hooks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6915" y="2919095"/>
            <a:ext cx="1036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- css-in-js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7925" y="2228850"/>
            <a:ext cx="22974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更清晰的代码逻辑</a:t>
            </a:r>
            <a:endParaRPr lang="en-US">
              <a:solidFill>
                <a:schemeClr val="bg1"/>
              </a:solidFill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sym typeface="+mn-ea"/>
              </a:rPr>
              <a:t>更容易的组件复用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77925" y="3287395"/>
            <a:ext cx="2573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低成本的css管理方案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6915" y="3750945"/>
            <a:ext cx="1461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- React-Query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77925" y="4214495"/>
            <a:ext cx="3897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让棘手的服务器状态管理变得轻松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9"/>
          <p:cNvSpPr/>
          <p:nvPr/>
        </p:nvSpPr>
        <p:spPr>
          <a:xfrm>
            <a:off x="0" y="394961"/>
            <a:ext cx="4284000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8" name="Rectangle 10"/>
          <p:cNvSpPr/>
          <p:nvPr/>
        </p:nvSpPr>
        <p:spPr>
          <a:xfrm>
            <a:off x="333375" y="396231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当前技术水平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33375" y="1229360"/>
            <a:ext cx="37191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000" b="1">
                <a:solidFill>
                  <a:schemeClr val="accent1"/>
                </a:solidFill>
                <a:cs typeface="+mn-lt"/>
                <a:sym typeface="+mn-ea"/>
              </a:rPr>
              <a:t>4. </a:t>
            </a:r>
            <a:r>
              <a:rPr lang="zh-CN" altLang="en-US" sz="2000" b="1">
                <a:solidFill>
                  <a:schemeClr val="accent1"/>
                </a:solidFill>
                <a:cs typeface="+mn-lt"/>
                <a:sym typeface="+mn-ea"/>
              </a:rPr>
              <a:t>熟悉高效编程语言(Typescript)</a:t>
            </a:r>
            <a:endParaRPr lang="zh-CN" altLang="en-US" sz="2000" b="1">
              <a:solidFill>
                <a:schemeClr val="accent1"/>
              </a:solidFill>
              <a:cs typeface="+mn-lt"/>
              <a:sym typeface="+mn-ea"/>
            </a:endParaRPr>
          </a:p>
        </p:txBody>
      </p:sp>
      <p:sp>
        <p:nvSpPr>
          <p:cNvPr id="4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6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7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0880" y="1726565"/>
            <a:ext cx="23615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- 在开发阶段暴露问题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0880" y="2284730"/>
            <a:ext cx="21329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- 可维护性大大提高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9"/>
          <p:cNvSpPr/>
          <p:nvPr/>
        </p:nvSpPr>
        <p:spPr>
          <a:xfrm>
            <a:off x="0" y="394961"/>
            <a:ext cx="4284000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3" name="Rectangle 10"/>
          <p:cNvSpPr/>
          <p:nvPr/>
        </p:nvSpPr>
        <p:spPr>
          <a:xfrm>
            <a:off x="333375" y="396231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当前技术水平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Rectangle 9"/>
          <p:cNvSpPr/>
          <p:nvPr/>
        </p:nvSpPr>
        <p:spPr>
          <a:xfrm>
            <a:off x="0" y="394961"/>
            <a:ext cx="4284000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5" name="Rectangle 10"/>
          <p:cNvSpPr/>
          <p:nvPr/>
        </p:nvSpPr>
        <p:spPr>
          <a:xfrm>
            <a:off x="390525" y="39496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目前成就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6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7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8" name="幻灯片编号占位符 2"/>
          <p:cNvSpPr>
            <a:spLocks noGrp="1"/>
          </p:cNvSpPr>
          <p:nvPr/>
        </p:nvSpPr>
        <p:spPr>
          <a:xfrm>
            <a:off x="6930657" y="4783241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457200" rtl="0" eaLnBrk="1" latinLnBrk="0" hangingPunct="1">
              <a:defRPr sz="1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0525" y="1208405"/>
            <a:ext cx="84080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2000">
                <a:solidFill>
                  <a:schemeClr val="accent1"/>
                </a:solidFill>
              </a:rPr>
              <a:t>Mind Plus </a:t>
            </a:r>
            <a:r>
              <a:rPr lang="zh-CN" altLang="en-US" sz="2000">
                <a:solidFill>
                  <a:schemeClr val="accent1"/>
                </a:solidFill>
              </a:rPr>
              <a:t>多平台的兼容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0525" y="1681480"/>
            <a:ext cx="32054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i="1">
                <a:solidFill>
                  <a:schemeClr val="bg1"/>
                </a:solidFill>
                <a:sym typeface="+mn-ea"/>
              </a:rPr>
              <a:t>更广泛的市场覆盖范围，扩大用户群体</a:t>
            </a:r>
            <a:endParaRPr lang="zh-CN" altLang="en-US" sz="1400" i="1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2600" y="2185035"/>
            <a:ext cx="122301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sym typeface="+mn-ea"/>
              </a:rPr>
              <a:t>1. Linux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兼容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2600" y="3696335"/>
            <a:ext cx="287210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600">
                <a:solidFill>
                  <a:schemeClr val="bg1"/>
                </a:solidFill>
                <a:sym typeface="+mn-ea"/>
              </a:rPr>
              <a:t>2. Mac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兼容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(v1.7.1 | v1.7.2rc3.0)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0730" y="2522220"/>
            <a:ext cx="36169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>
                <a:solidFill>
                  <a:schemeClr val="bg1"/>
                </a:solidFill>
                <a:sym typeface="+mn-ea"/>
              </a:rPr>
              <a:t>-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龙芯系统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 +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龙芯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3A4000 (v1.7.1 | v1.7.2rc2.0)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0730" y="2828925"/>
            <a:ext cx="236220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-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统信系统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 + x86 (v1.7.2rc2.0)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0730" y="3130550"/>
            <a:ext cx="299720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-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统信系统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 + arm (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v1.7.1 | v1.7.1rc2.0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)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0730" y="3401695"/>
            <a:ext cx="185610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- ubuntu  + x86 (v1.7.1)</a:t>
            </a:r>
            <a:endParaRPr lang="en-US" sz="1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414655" y="1208405"/>
            <a:ext cx="84080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000">
                <a:solidFill>
                  <a:schemeClr val="accent1"/>
                </a:solidFill>
              </a:rPr>
              <a:t>产出各类</a:t>
            </a:r>
            <a:r>
              <a:rPr lang="zh-CN" altLang="en-US" sz="2000">
                <a:solidFill>
                  <a:schemeClr val="accent1"/>
                </a:solidFill>
              </a:rPr>
              <a:t>文档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pic>
        <p:nvPicPr>
          <p:cNvPr id="16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7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8" name="幻灯片编号占位符 2"/>
          <p:cNvSpPr>
            <a:spLocks noGrp="1"/>
          </p:cNvSpPr>
          <p:nvPr/>
        </p:nvSpPr>
        <p:spPr>
          <a:xfrm>
            <a:off x="6930657" y="4783241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457200" rtl="0" eaLnBrk="1" latinLnBrk="0" hangingPunct="1">
              <a:defRPr sz="1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5465" y="2268855"/>
            <a:ext cx="266763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sym typeface="+mn-ea"/>
              </a:rPr>
              <a:t>1. Mind Plus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的兼容流程文档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5465" y="2606040"/>
            <a:ext cx="266763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600">
                <a:solidFill>
                  <a:schemeClr val="bg1"/>
                </a:solidFill>
                <a:sym typeface="+mn-ea"/>
              </a:rPr>
              <a:t>2. Mind Plus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的操作流程文档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4655" y="1696720"/>
            <a:ext cx="4450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i="1">
                <a:solidFill>
                  <a:schemeClr val="bg1"/>
                </a:solidFill>
                <a:sym typeface="+mn-ea"/>
              </a:rPr>
              <a:t>降低新人上手难度，为技术归档，丰富项目组的技术栈</a:t>
            </a:r>
            <a:endParaRPr lang="zh-CN" altLang="en-US" sz="1400" i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Rectangle 9"/>
          <p:cNvSpPr/>
          <p:nvPr/>
        </p:nvSpPr>
        <p:spPr>
          <a:xfrm>
            <a:off x="0" y="394961"/>
            <a:ext cx="4284000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3" name="Rectangle 10"/>
          <p:cNvSpPr/>
          <p:nvPr/>
        </p:nvSpPr>
        <p:spPr>
          <a:xfrm>
            <a:off x="390525" y="39496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目前成就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255"/>
            <a:ext cx="4284000" cy="441960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63855" y="388620"/>
            <a:ext cx="35121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拟晋升职级能力要求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(P4)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3855" y="1198880"/>
            <a:ext cx="66014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cs typeface="+mn-lt"/>
                <a:sym typeface="+mn-ea"/>
              </a:rPr>
              <a:t>执行能力</a:t>
            </a:r>
            <a:r>
              <a:rPr lang="en-US" altLang="zh-CN" sz="2000" b="1">
                <a:solidFill>
                  <a:schemeClr val="accent1"/>
                </a:solidFill>
                <a:cs typeface="+mn-lt"/>
                <a:sym typeface="+mn-ea"/>
              </a:rPr>
              <a:t>(1 -&gt; 2) </a:t>
            </a:r>
            <a:endParaRPr lang="en-US" altLang="zh-CN" sz="2000" b="1">
              <a:solidFill>
                <a:schemeClr val="accent1"/>
              </a:solidFill>
              <a:cs typeface="+mn-lt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9585" y="1964690"/>
            <a:ext cx="66827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1. 能够配合上级制定的目标，并能提出实现目标的建议</a:t>
            </a:r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endParaRPr>
              <a:solidFill>
                <a:schemeClr val="bg1"/>
              </a:solidFill>
              <a:cs typeface="+mn-lt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2. 能够很好地协调和控制工作进度，积极创造条件完成各项任务</a:t>
            </a:r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endParaRPr>
              <a:solidFill>
                <a:schemeClr val="bg1"/>
              </a:solidFill>
              <a:cs typeface="+mn-lt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3. 能够很好地执行企业及部门的各项管理规章制度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4284000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0855" y="1781175"/>
            <a:ext cx="83216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1. 在Siot项目中，为了达成Siot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准时发布这个目标，抽离出可复用的公共组件，减少组件开发时间，提高组件开发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效率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0220" y="2615565"/>
            <a:ext cx="83089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2. 在</a:t>
            </a:r>
            <a:r>
              <a:rPr lang="en-US" altLang="zh-CN">
                <a:solidFill>
                  <a:schemeClr val="bg1"/>
                </a:solidFill>
                <a:cs typeface="+mn-lt"/>
                <a:sym typeface="+mn-ea"/>
              </a:rPr>
              <a:t>Siot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项目中，使用</a:t>
            </a:r>
            <a:r>
              <a:rPr lang="en-US" altLang="zh-CN">
                <a:solidFill>
                  <a:schemeClr val="bg1"/>
                </a:solidFill>
                <a:cs typeface="+mn-lt"/>
                <a:sym typeface="+mn-ea"/>
              </a:rPr>
              <a:t>todo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、每周会议、每天日报来对自己日常工作进行任务进度管理；遇到生疏的功能要求时，例如编写摇杆的拖拽事件，通过梳理功能实现步骤，查找相关例子，完善流程图，按照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流程图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实现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拖拽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功能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220" y="3726815"/>
            <a:ext cx="83083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3. 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疫情期间严格执行每日健康打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卡；工作日每天执行早报，总结前天的工作进度，提出自己的问题与风险，相互学习交流经验。结束后，相关人员会对问题和风险进行讨论。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3855" y="1198880"/>
            <a:ext cx="20256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cs typeface="+mn-lt"/>
                <a:sym typeface="+mn-ea"/>
              </a:rPr>
              <a:t>执行能力</a:t>
            </a:r>
            <a:r>
              <a:rPr lang="en-US" altLang="zh-CN" sz="2000" b="1">
                <a:solidFill>
                  <a:schemeClr val="accent1"/>
                </a:solidFill>
                <a:cs typeface="+mn-lt"/>
                <a:sym typeface="+mn-ea"/>
              </a:rPr>
              <a:t>(1 -&gt; 2) </a:t>
            </a:r>
            <a:endParaRPr lang="en-US" altLang="zh-CN" sz="2000" b="1">
              <a:solidFill>
                <a:schemeClr val="accent1"/>
              </a:solidFill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F主题色01 1">
      <a:dk1>
        <a:srgbClr val="262626"/>
      </a:dk1>
      <a:lt1>
        <a:srgbClr val="FFFFFF"/>
      </a:lt1>
      <a:dk2>
        <a:srgbClr val="262626"/>
      </a:dk2>
      <a:lt2>
        <a:srgbClr val="EEECE1"/>
      </a:lt2>
      <a:accent1>
        <a:srgbClr val="FF8000"/>
      </a:accent1>
      <a:accent2>
        <a:srgbClr val="FFCC66"/>
      </a:accent2>
      <a:accent3>
        <a:srgbClr val="FFFF00"/>
      </a:accent3>
      <a:accent4>
        <a:srgbClr val="66FFCC"/>
      </a:accent4>
      <a:accent5>
        <a:srgbClr val="66CCFF"/>
      </a:accent5>
      <a:accent6>
        <a:srgbClr val="F79646"/>
      </a:accent6>
      <a:hlink>
        <a:srgbClr val="66CCFF"/>
      </a:hlink>
      <a:folHlink>
        <a:srgbClr val="6666FF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2825</Words>
  <Application>WPS 演示</Application>
  <PresentationFormat>全屏显示(16:9)</PresentationFormat>
  <Paragraphs>346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Arial</vt:lpstr>
      <vt:lpstr>Microsoft YaHei UI</vt:lpstr>
      <vt:lpstr>Microsoft YaHei UI Light</vt:lpstr>
      <vt:lpstr>Calibri</vt:lpstr>
      <vt:lpstr>Arial Unicode MS</vt:lpstr>
      <vt:lpstr>Office 主题</vt:lpstr>
      <vt:lpstr>成都极趣员工述职报告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DFRobot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 通用PPT模板</dc:title>
  <dc:creator>沁媛 何</dc:creator>
  <cp:lastModifiedBy>11834</cp:lastModifiedBy>
  <cp:revision>443</cp:revision>
  <dcterms:created xsi:type="dcterms:W3CDTF">2016-03-03T07:50:00Z</dcterms:created>
  <dcterms:modified xsi:type="dcterms:W3CDTF">2023-01-05T05:50:08Z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93EC8F3CFC704CECA7AADF6B9896448F</vt:lpwstr>
  </property>
  <property fmtid="{D5CDD505-2E9C-101B-9397-08002B2CF9AE}" pid="3" name="KSOProductBuildVer">
    <vt:lpwstr>2052-11.8.2.11019</vt:lpwstr>
  </property>
</Properties>
</file>