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2"/>
  </p:handoutMasterIdLst>
  <p:sldIdLst>
    <p:sldId id="261" r:id="rId3"/>
    <p:sldId id="278" r:id="rId5"/>
    <p:sldId id="283" r:id="rId6"/>
    <p:sldId id="280" r:id="rId7"/>
    <p:sldId id="284" r:id="rId8"/>
    <p:sldId id="279" r:id="rId9"/>
    <p:sldId id="282" r:id="rId10"/>
    <p:sldId id="260" r:id="rId11"/>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1834" initials="1"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EBB121"/>
    <a:srgbClr val="FFCC66"/>
    <a:srgbClr val="E1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721" autoAdjust="0"/>
  </p:normalViewPr>
  <p:slideViewPr>
    <p:cSldViewPr snapToGrid="0" snapToObjects="1">
      <p:cViewPr varScale="1">
        <p:scale>
          <a:sx n="148" d="100"/>
          <a:sy n="148" d="100"/>
        </p:scale>
        <p:origin x="534" y="114"/>
      </p:cViewPr>
      <p:guideLst>
        <p:guide orient="horz" pos="1290"/>
        <p:guide orient="horz" pos="527"/>
        <p:guide orient="horz" pos="888"/>
        <p:guide pos="5434"/>
        <p:guide pos="4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0D93E-7282-C24A-91BE-A32FDAAE6104}" type="datetime1">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A402DE-30B9-4349-B14C-0388585037E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3F29C-1AB4-6C43-9C4F-EC505EEBB473}" type="datetime1">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A228F-2611-3E4D-97AB-2DD50FA68FC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A3289-91BD-45B1-A07A-A639E38498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976A228F-2611-3E4D-97AB-2DD50FA68FCF}"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查找参考，例如: 添加百度AI，同时MInd+实时模式存在同样的功能，就可以参照实时模式下的积木进行分析，列出所需积木、所需功能点，再根据具体情况进行适当的修改，最后进行添加</a:t>
            </a:r>
            <a:endParaRPr lang="zh-CN" altLang="en-US"/>
          </a:p>
          <a:p>
            <a:r>
              <a:rPr lang="zh-CN" altLang="en-US"/>
              <a:t>2. 实例分析，例如: 添加PyGame库，在没有同类型的参照情况下，可以编写一个实例，再根据实例进行分析，列出所需积木、所需功能点，最后进行添加</a:t>
            </a:r>
            <a:endParaRPr lang="zh-CN" altLang="en-US"/>
          </a:p>
          <a:p>
            <a:r>
              <a:rPr lang="zh-CN" altLang="en-US"/>
              <a:t>3. 问源头，上述条件均无法实现的情况下，例如: 添加OpenCV库，项目经理提出添加需求，如果需求含糊不清，则可以在有一定了解的情况下寻找上级或者拉上上级与项目经理理清需求，列出所需积木、所需功能点，最后进行添加</a:t>
            </a:r>
            <a:endParaRPr lang="zh-CN" altLang="en-US"/>
          </a:p>
        </p:txBody>
      </p:sp>
      <p:sp>
        <p:nvSpPr>
          <p:cNvPr id="4" name="灯片编号占位符 3"/>
          <p:cNvSpPr>
            <a:spLocks noGrp="1"/>
          </p:cNvSpPr>
          <p:nvPr>
            <p:ph type="sldNum" sz="quarter" idx="5"/>
          </p:nvPr>
        </p:nvSpPr>
        <p:spPr/>
        <p:txBody>
          <a:bodyPr/>
          <a:p>
            <a:fld id="{976A228F-2611-3E4D-97AB-2DD50FA68FCF}"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olidFill>
                  <a:srgbClr val="FF0000"/>
                </a:solidFill>
                <a:sym typeface="+mn-ea"/>
              </a:rPr>
              <a:t>INFO: </a:t>
            </a:r>
            <a:r>
              <a:rPr lang="zh-CN" altLang="en-US">
                <a:solidFill>
                  <a:srgbClr val="FF0000"/>
                </a:solidFill>
                <a:sym typeface="+mn-ea"/>
              </a:rPr>
              <a:t>这里写感谢的话</a:t>
            </a:r>
            <a:endParaRPr lang="zh-CN" altLang="en-US"/>
          </a:p>
          <a:p>
            <a:endParaRPr lang="zh-CN" altLang="en-US"/>
          </a:p>
        </p:txBody>
      </p:sp>
      <p:sp>
        <p:nvSpPr>
          <p:cNvPr id="4" name="灯片编号占位符 3"/>
          <p:cNvSpPr>
            <a:spLocks noGrp="1"/>
          </p:cNvSpPr>
          <p:nvPr>
            <p:ph type="sldNum" sz="quarter" idx="5"/>
          </p:nvPr>
        </p:nvSpPr>
        <p:spPr/>
        <p:txBody>
          <a:bodyPr/>
          <a:p>
            <a:fld id="{976A228F-2611-3E4D-97AB-2DD50FA68FCF}"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solidFill>
                  <a:srgbClr val="FF0000"/>
                </a:solidFill>
                <a:sym typeface="+mn-ea"/>
              </a:rPr>
              <a:t>INFO: </a:t>
            </a:r>
            <a:r>
              <a:rPr lang="zh-CN" altLang="en-US">
                <a:solidFill>
                  <a:srgbClr val="FF0000"/>
                </a:solidFill>
                <a:sym typeface="+mn-ea"/>
              </a:rPr>
              <a:t>这里写自己的目标、为了实现这个目标需要提升的能力</a:t>
            </a:r>
            <a:endParaRPr lang="zh-CN" altLang="en-US">
              <a:solidFill>
                <a:srgbClr val="FF0000"/>
              </a:solidFill>
              <a:sym typeface="+mn-ea"/>
            </a:endParaRPr>
          </a:p>
          <a:p>
            <a:pPr algn="l"/>
            <a:r>
              <a:rPr lang="en-US" altLang="zh-CN">
                <a:solidFill>
                  <a:srgbClr val="FF0000"/>
                </a:solidFill>
                <a:sym typeface="+mn-ea"/>
              </a:rPr>
              <a:t>TODO</a:t>
            </a:r>
            <a:r>
              <a:rPr lang="zh-CN" altLang="en-US">
                <a:solidFill>
                  <a:srgbClr val="FF0000"/>
                </a:solidFill>
                <a:sym typeface="+mn-ea"/>
              </a:rPr>
              <a:t>：找到自己的目标</a:t>
            </a:r>
            <a:r>
              <a:rPr lang="en-US" altLang="zh-CN">
                <a:solidFill>
                  <a:srgbClr val="FF0000"/>
                </a:solidFill>
                <a:sym typeface="+mn-ea"/>
              </a:rPr>
              <a:t> --&gt; </a:t>
            </a:r>
            <a:r>
              <a:rPr lang="zh-CN" altLang="en-US">
                <a:solidFill>
                  <a:srgbClr val="FF0000"/>
                </a:solidFill>
                <a:sym typeface="+mn-ea"/>
              </a:rPr>
              <a:t>一个优秀的大前端</a:t>
            </a:r>
            <a:r>
              <a:rPr lang="en-US" altLang="zh-CN">
                <a:solidFill>
                  <a:srgbClr val="FF0000"/>
                </a:solidFill>
                <a:sym typeface="+mn-ea"/>
              </a:rPr>
              <a:t> --&gt; </a:t>
            </a:r>
            <a:r>
              <a:rPr lang="zh-CN" altLang="en-US">
                <a:solidFill>
                  <a:srgbClr val="FF0000"/>
                </a:solidFill>
                <a:sym typeface="+mn-ea"/>
              </a:rPr>
              <a:t>成为大前端</a:t>
            </a:r>
            <a:endParaRPr lang="zh-CN" altLang="en-US">
              <a:solidFill>
                <a:srgbClr val="FF0000"/>
              </a:solidFill>
              <a:sym typeface="+mn-ea"/>
            </a:endParaRPr>
          </a:p>
          <a:p>
            <a:pPr algn="l"/>
            <a:r>
              <a:rPr lang="zh-CN" altLang="en-US">
                <a:solidFill>
                  <a:srgbClr val="FF0000"/>
                </a:solidFill>
                <a:sym typeface="+mn-ea"/>
              </a:rPr>
              <a:t>大前端体现在哪？</a:t>
            </a:r>
            <a:endParaRPr lang="zh-CN" altLang="en-US">
              <a:solidFill>
                <a:srgbClr val="FF0000"/>
              </a:solidFill>
              <a:sym typeface="+mn-ea"/>
            </a:endParaRPr>
          </a:p>
          <a:p>
            <a:pPr algn="l"/>
            <a:r>
              <a:rPr lang="en-US" altLang="zh-CN">
                <a:solidFill>
                  <a:srgbClr val="FF0000"/>
                </a:solidFill>
                <a:sym typeface="+mn-ea"/>
              </a:rPr>
              <a:t>1. 向终端更多</a:t>
            </a:r>
            <a:endParaRPr lang="en-US" altLang="zh-CN">
              <a:solidFill>
                <a:srgbClr val="FF0000"/>
              </a:solidFill>
              <a:sym typeface="+mn-ea"/>
            </a:endParaRPr>
          </a:p>
          <a:p>
            <a:pPr algn="l"/>
            <a:r>
              <a:rPr lang="en-US" altLang="zh-CN">
                <a:solidFill>
                  <a:srgbClr val="FF0000"/>
                </a:solidFill>
                <a:sym typeface="+mn-ea"/>
              </a:rPr>
              <a:t>2. 承担的任务更多</a:t>
            </a:r>
            <a:endParaRPr lang="en-US" altLang="zh-CN">
              <a:solidFill>
                <a:srgbClr val="FF0000"/>
              </a:solidFill>
              <a:sym typeface="+mn-ea"/>
            </a:endParaRPr>
          </a:p>
          <a:p>
            <a:pPr algn="l"/>
            <a:r>
              <a:rPr lang="en-US" altLang="zh-CN">
                <a:solidFill>
                  <a:srgbClr val="FF0000"/>
                </a:solidFill>
                <a:sym typeface="+mn-ea"/>
              </a:rPr>
              <a:t>3. 功能更强大更复杂</a:t>
            </a:r>
            <a:endParaRPr lang="en-US" altLang="zh-CN">
              <a:solidFill>
                <a:srgbClr val="FF0000"/>
              </a:solidFill>
              <a:sym typeface="+mn-ea"/>
            </a:endParaRPr>
          </a:p>
          <a:p>
            <a:pPr algn="l"/>
            <a:r>
              <a:rPr lang="en-US" altLang="zh-CN">
                <a:solidFill>
                  <a:srgbClr val="FF0000"/>
                </a:solidFill>
                <a:sym typeface="+mn-ea"/>
              </a:rPr>
              <a:t>4. 技术形态更多 --&gt; </a:t>
            </a:r>
            <a:r>
              <a:rPr lang="zh-CN" altLang="en-US">
                <a:solidFill>
                  <a:srgbClr val="FF0000"/>
                </a:solidFill>
                <a:sym typeface="+mn-ea"/>
              </a:rPr>
              <a:t>这</a:t>
            </a:r>
            <a:r>
              <a:rPr lang="en-US" altLang="zh-CN">
                <a:solidFill>
                  <a:srgbClr val="FF0000"/>
                </a:solidFill>
                <a:sym typeface="+mn-ea"/>
              </a:rPr>
              <a:t>4</a:t>
            </a:r>
            <a:r>
              <a:rPr lang="zh-CN" altLang="en-US">
                <a:solidFill>
                  <a:srgbClr val="FF0000"/>
                </a:solidFill>
                <a:sym typeface="+mn-ea"/>
              </a:rPr>
              <a:t>点点出</a:t>
            </a:r>
            <a:r>
              <a:rPr lang="en-US" altLang="zh-CN">
                <a:solidFill>
                  <a:srgbClr val="FF0000"/>
                </a:solidFill>
                <a:sym typeface="+mn-ea"/>
              </a:rPr>
              <a:t> 大前端的主要核心就是跨平台技术 --&gt;</a:t>
            </a:r>
            <a:endParaRPr lang="en-US" altLang="zh-CN">
              <a:solidFill>
                <a:srgbClr val="FF0000"/>
              </a:solidFill>
              <a:sym typeface="+mn-ea"/>
            </a:endParaRPr>
          </a:p>
          <a:p>
            <a:pPr algn="l"/>
            <a:r>
              <a:rPr lang="en-US" altLang="zh-CN">
                <a:solidFill>
                  <a:srgbClr val="FF0000"/>
                </a:solidFill>
                <a:sym typeface="+mn-ea"/>
              </a:rPr>
              <a:t>	 </a:t>
            </a:r>
            <a:r>
              <a:rPr lang="zh-CN" altLang="en-US">
                <a:solidFill>
                  <a:srgbClr val="FF0000"/>
                </a:solidFill>
                <a:sym typeface="+mn-ea"/>
              </a:rPr>
              <a:t>除了</a:t>
            </a:r>
            <a:r>
              <a:rPr lang="en-US" altLang="zh-CN">
                <a:solidFill>
                  <a:srgbClr val="FF0000"/>
                </a:solidFill>
                <a:sym typeface="+mn-ea"/>
              </a:rPr>
              <a:t>electron</a:t>
            </a:r>
            <a:r>
              <a:rPr lang="zh-CN" altLang="en-US">
                <a:solidFill>
                  <a:srgbClr val="FF0000"/>
                </a:solidFill>
                <a:sym typeface="+mn-ea"/>
              </a:rPr>
              <a:t>这种桌面端开发，还需要设计移动端开发</a:t>
            </a:r>
            <a:r>
              <a:rPr lang="en-US" altLang="zh-CN">
                <a:solidFill>
                  <a:srgbClr val="FF0000"/>
                </a:solidFill>
                <a:sym typeface="+mn-ea"/>
              </a:rPr>
              <a:t>()</a:t>
            </a:r>
            <a:endParaRPr lang="en-US" altLang="zh-CN">
              <a:solidFill>
                <a:srgbClr val="FF0000"/>
              </a:solidFill>
              <a:sym typeface="+mn-ea"/>
            </a:endParaRPr>
          </a:p>
          <a:p>
            <a:pPr algn="l"/>
            <a:r>
              <a:rPr lang="en-US" altLang="zh-CN">
                <a:solidFill>
                  <a:srgbClr val="FF0000"/>
                </a:solidFill>
                <a:sym typeface="+mn-ea"/>
              </a:rPr>
              <a:t>5. 更趋向于工程化自动化</a:t>
            </a:r>
            <a:endParaRPr lang="en-US" altLang="zh-CN">
              <a:solidFill>
                <a:srgbClr val="FF0000"/>
              </a:solidFill>
              <a:sym typeface="+mn-ea"/>
            </a:endParaRPr>
          </a:p>
          <a:p>
            <a:pPr algn="l"/>
            <a:r>
              <a:rPr lang="en-US" altLang="zh-CN">
                <a:solidFill>
                  <a:srgbClr val="FF0000"/>
                </a:solidFill>
                <a:sym typeface="+mn-ea"/>
              </a:rPr>
              <a:t>6. 与后端解耦独立开发测试</a:t>
            </a:r>
            <a:endParaRPr lang="zh-CN" altLang="en-US"/>
          </a:p>
          <a:p>
            <a:endParaRPr lang="zh-CN" altLang="en-US"/>
          </a:p>
        </p:txBody>
      </p:sp>
      <p:sp>
        <p:nvSpPr>
          <p:cNvPr id="4" name="灯片编号占位符 3"/>
          <p:cNvSpPr>
            <a:spLocks noGrp="1"/>
          </p:cNvSpPr>
          <p:nvPr>
            <p:ph type="sldNum" sz="quarter" idx="5"/>
          </p:nvPr>
        </p:nvSpPr>
        <p:spPr/>
        <p:txBody>
          <a:bodyPr/>
          <a:p>
            <a:fld id="{976A228F-2611-3E4D-97AB-2DD50FA68FCF}"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67263"/>
            <a:ext cx="2133600" cy="273844"/>
          </a:xfrm>
          <a:prstGeom prst="rect">
            <a:avLst/>
          </a:prstGeom>
        </p:spPr>
        <p:txBody>
          <a:bodyPr/>
          <a:lstStyle/>
          <a:p>
            <a:endParaRPr kumimoji="1"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6861442" y="4742601"/>
            <a:ext cx="2133600" cy="273844"/>
          </a:xfrm>
          <a:prstGeom prst="rect">
            <a:avLst/>
          </a:prstGeom>
        </p:spPr>
        <p:txBody>
          <a:bodyPr/>
          <a:lstStyle>
            <a:lvl1pPr algn="r">
              <a:defRPr/>
            </a:lvl1pPr>
          </a:lstStyle>
          <a:p>
            <a:fld id="{B0BA547B-21DD-AE40-9354-0DE47AD04E88}" type="slidenum">
              <a:rPr kumimoji="1" lang="zh-CN" altLang="en-US" smtClean="0"/>
            </a:fld>
            <a:endParaRPr kumimoji="1" lang="zh-CN" altLang="en-US"/>
          </a:p>
        </p:txBody>
      </p:sp>
      <p:sp>
        <p:nvSpPr>
          <p:cNvPr id="6" name="Rectangle 9"/>
          <p:cNvSpPr/>
          <p:nvPr userDrawn="1"/>
        </p:nvSpPr>
        <p:spPr>
          <a:xfrm>
            <a:off x="0" y="399636"/>
            <a:ext cx="341532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userDrawn="1"/>
        </p:nvSpPr>
        <p:spPr>
          <a:xfrm>
            <a:off x="663838" y="394961"/>
            <a:ext cx="865892" cy="461665"/>
          </a:xfrm>
          <a:prstGeom prst="rect">
            <a:avLst/>
          </a:prstGeom>
        </p:spPr>
        <p:txBody>
          <a:bodyPr wrap="none">
            <a:spAutoFit/>
          </a:bodyPr>
          <a:lstStyle/>
          <a:p>
            <a:r>
              <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rPr>
              <a:t>Title</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sp>
        <p:nvSpPr>
          <p:cNvPr id="8" name="TextBox 11"/>
          <p:cNvSpPr txBox="1"/>
          <p:nvPr userDrawn="1"/>
        </p:nvSpPr>
        <p:spPr>
          <a:xfrm>
            <a:off x="161906" y="396587"/>
            <a:ext cx="662219" cy="461665"/>
          </a:xfrm>
          <a:prstGeom prst="rect">
            <a:avLst/>
          </a:prstGeom>
          <a:noFill/>
        </p:spPr>
        <p:txBody>
          <a:bodyPr wrap="square" rtlCol="0">
            <a:spAutoFit/>
          </a:bodyPr>
          <a:lstStyle/>
          <a:p>
            <a:r>
              <a:rPr 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01</a:t>
            </a:r>
            <a:endParaRPr 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9" name="Picture 2" descr="C:\Users\heinau\Desktop\图像\未标题-3.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p:spPr>
      </p:pic>
      <p:sp>
        <p:nvSpPr>
          <p:cNvPr id="10" name="Rectangle 9"/>
          <p:cNvSpPr/>
          <p:nvPr userDrawn="1"/>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861442" y="4742601"/>
            <a:ext cx="2133600" cy="273844"/>
          </a:xfrm>
          <a:prstGeom prst="rect">
            <a:avLst/>
          </a:prstGeom>
        </p:spPr>
        <p:txBody>
          <a:bodyPr/>
          <a:lstStyle>
            <a:lvl1pPr algn="r">
              <a:defRPr/>
            </a:lvl1pPr>
          </a:lstStyle>
          <a:p>
            <a:fld id="{B0BA547B-21DD-AE40-9354-0DE47AD04E8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幻灯片编号占位符 3"/>
          <p:cNvSpPr>
            <a:spLocks noGrp="1"/>
          </p:cNvSpPr>
          <p:nvPr>
            <p:ph type="sldNum" sz="quarter" idx="4"/>
          </p:nvPr>
        </p:nvSpPr>
        <p:spPr>
          <a:xfrm>
            <a:off x="8592189" y="4767263"/>
            <a:ext cx="598016" cy="273844"/>
          </a:xfrm>
          <a:prstGeom prst="rect">
            <a:avLst/>
          </a:prstGeom>
        </p:spPr>
        <p:txBody>
          <a:bodyPr/>
          <a:lstStyle>
            <a:lvl1pPr>
              <a:defRPr sz="1000">
                <a:solidFill>
                  <a:schemeClr val="bg1"/>
                </a:solidFill>
                <a:latin typeface="微软雅黑" panose="020B0503020204020204" charset="-122"/>
                <a:ea typeface="微软雅黑" panose="020B0503020204020204" charset="-122"/>
                <a:cs typeface="微软雅黑" panose="020B0503020204020204" charset="-122"/>
              </a:defRPr>
            </a:lvl1pPr>
          </a:lstStyle>
          <a:p>
            <a:fld id="{B0BA547B-21DD-AE40-9354-0DE47AD04E88}" type="slidenum">
              <a:rPr kumimoji="1" lang="zh-CN" altLang="en-US" smtClean="0"/>
            </a:fld>
            <a:endParaRPr kumimoji="1" lang="zh-CN" altLang="en-US" dirty="0"/>
          </a:p>
        </p:txBody>
      </p:sp>
      <p:sp>
        <p:nvSpPr>
          <p:cNvPr id="8" name="矩形 7"/>
          <p:cNvSpPr/>
          <p:nvPr userDrawn="1"/>
        </p:nvSpPr>
        <p:spPr>
          <a:xfrm>
            <a:off x="9026293" y="4800558"/>
            <a:ext cx="117707" cy="174683"/>
          </a:xfrm>
          <a:prstGeom prst="rect">
            <a:avLst/>
          </a:prstGeom>
          <a:solidFill>
            <a:srgbClr val="E46C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800430"/>
            <a:ext cx="9144000" cy="44003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6" name="Title 1"/>
          <p:cNvSpPr>
            <a:spLocks noGrp="1"/>
          </p:cNvSpPr>
          <p:nvPr>
            <p:ph type="ctrTitle"/>
          </p:nvPr>
        </p:nvSpPr>
        <p:spPr>
          <a:xfrm>
            <a:off x="629384" y="1885771"/>
            <a:ext cx="7418504" cy="907859"/>
          </a:xfrm>
        </p:spPr>
        <p:txBody>
          <a:bodyPr>
            <a:noAutofit/>
          </a:bodyPr>
          <a:lstStyle/>
          <a:p>
            <a:r>
              <a:rPr lang="zh-CN" altLang="en-US" sz="5400" b="1" dirty="0">
                <a:solidFill>
                  <a:schemeClr val="bg1"/>
                </a:solidFill>
                <a:latin typeface="Microsoft YaHei UI" panose="020B0503020204020204" pitchFamily="34" charset="-122"/>
                <a:ea typeface="Microsoft YaHei UI" panose="020B0503020204020204" pitchFamily="34" charset="-122"/>
              </a:rPr>
              <a:t>成都极趣员工述职报告</a:t>
            </a:r>
            <a:endParaRPr lang="en-US" sz="5400" b="1" dirty="0">
              <a:solidFill>
                <a:schemeClr val="bg1"/>
              </a:solidFill>
              <a:latin typeface="Microsoft YaHei UI" panose="020B0503020204020204" pitchFamily="34" charset="-122"/>
              <a:ea typeface="Microsoft YaHei UI" panose="020B0503020204020204" pitchFamily="34" charset="-122"/>
            </a:endParaRPr>
          </a:p>
        </p:txBody>
      </p:sp>
      <p:sp>
        <p:nvSpPr>
          <p:cNvPr id="8" name="Rectangle 7"/>
          <p:cNvSpPr/>
          <p:nvPr/>
        </p:nvSpPr>
        <p:spPr>
          <a:xfrm>
            <a:off x="646359" y="2754990"/>
            <a:ext cx="997709" cy="530915"/>
          </a:xfrm>
          <a:prstGeom prst="rect">
            <a:avLst/>
          </a:prstGeom>
        </p:spPr>
        <p:txBody>
          <a:bodyPr wrap="none" lIns="68580" tIns="34290" rIns="68580" bIns="34290">
            <a:spAutoFit/>
          </a:bodyPr>
          <a:lstStyle/>
          <a:p>
            <a:r>
              <a:rPr lang="en-US" altLang="zh-CN" sz="3000" b="1" dirty="0">
                <a:solidFill>
                  <a:schemeClr val="bg1"/>
                </a:solidFill>
                <a:latin typeface="Microsoft YaHei UI Light" panose="020B0502040204020203" pitchFamily="34" charset="-122"/>
                <a:ea typeface="Microsoft YaHei UI Light" panose="020B0502040204020203" pitchFamily="34" charset="-122"/>
              </a:rPr>
              <a:t>2022</a:t>
            </a:r>
            <a:endParaRPr lang="en-US" altLang="zh-CN" sz="3000" b="1"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2290"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1304" y="411967"/>
            <a:ext cx="1913011" cy="437130"/>
          </a:xfrm>
          <a:prstGeom prst="rect">
            <a:avLst/>
          </a:prstGeom>
          <a:noFill/>
        </p:spPr>
      </p:pic>
      <p:sp>
        <p:nvSpPr>
          <p:cNvPr id="11" name="Rectangle 10"/>
          <p:cNvSpPr/>
          <p:nvPr/>
        </p:nvSpPr>
        <p:spPr>
          <a:xfrm>
            <a:off x="7352436" y="3555452"/>
            <a:ext cx="1233351" cy="346249"/>
          </a:xfrm>
          <a:prstGeom prst="rect">
            <a:avLst/>
          </a:prstGeom>
        </p:spPr>
        <p:txBody>
          <a:bodyPr wrap="none" lIns="68580" tIns="34290" rIns="68580" bIns="34290">
            <a:spAutoFit/>
          </a:bodyPr>
          <a:lstStyle/>
          <a:p>
            <a:r>
              <a:rPr lang="en-US" altLang="zh-CN" dirty="0">
                <a:solidFill>
                  <a:schemeClr val="bg1"/>
                </a:solidFill>
                <a:latin typeface="Microsoft YaHei UI Light" panose="020B0502040204020203" pitchFamily="34" charset="-122"/>
                <a:ea typeface="Microsoft YaHei UI Light" panose="020B0502040204020203" pitchFamily="34" charset="-122"/>
              </a:rPr>
              <a:t>2022.07.13</a:t>
            </a:r>
            <a:endParaRPr lang="en-US" altLang="zh-CN" dirty="0">
              <a:solidFill>
                <a:schemeClr val="bg1"/>
              </a:solidFill>
              <a:latin typeface="Microsoft YaHei UI Light" panose="020B0502040204020203" pitchFamily="34" charset="-122"/>
              <a:ea typeface="Microsoft YaHei UI Light" panose="020B0502040204020203" pitchFamily="34" charset="-122"/>
            </a:endParaRPr>
          </a:p>
        </p:txBody>
      </p:sp>
      <p:sp>
        <p:nvSpPr>
          <p:cNvPr id="2" name="幻灯片编号占位符 1"/>
          <p:cNvSpPr>
            <a:spLocks noGrp="1"/>
          </p:cNvSpPr>
          <p:nvPr>
            <p:ph type="sldNum" sz="quarter" idx="12"/>
          </p:nvPr>
        </p:nvSpPr>
        <p:spPr/>
        <p:txBody>
          <a:bodyPr/>
          <a:lstStyle/>
          <a:p>
            <a:fld id="{B0BA547B-21DD-AE40-9354-0DE47AD04E88}" type="slidenum">
              <a:rPr kumimoji="1" lang="zh-CN" altLang="en-US" smtClean="0"/>
            </a:fld>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89454"/>
            <a:ext cx="341532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230333" y="394961"/>
            <a:ext cx="2954655" cy="461665"/>
          </a:xfrm>
          <a:prstGeom prst="rect">
            <a:avLst/>
          </a:prstGeom>
        </p:spPr>
        <p:txBody>
          <a:bodyPr wrap="none">
            <a:spAutoFit/>
          </a:bodyPr>
          <a:lstStyle/>
          <a:p>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拟晋升职级能力要求</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fld>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89454"/>
            <a:ext cx="341532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663838" y="394961"/>
            <a:ext cx="2031325" cy="461665"/>
          </a:xfrm>
          <a:prstGeom prst="rect">
            <a:avLst/>
          </a:prstGeom>
        </p:spPr>
        <p:txBody>
          <a:bodyPr wrap="none">
            <a:spAutoFit/>
          </a:bodyPr>
          <a:lstStyle/>
          <a:p>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工作情况展示</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fld>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89454"/>
            <a:ext cx="341532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384222" y="394961"/>
            <a:ext cx="2646878" cy="461665"/>
          </a:xfrm>
          <a:prstGeom prst="rect">
            <a:avLst/>
          </a:prstGeom>
        </p:spPr>
        <p:txBody>
          <a:bodyPr wrap="none">
            <a:spAutoFit/>
          </a:bodyPr>
          <a:lstStyle/>
          <a:p>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能力成长情况展示</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fld>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94961"/>
            <a:ext cx="6136784" cy="46166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0" y="394961"/>
            <a:ext cx="6032421" cy="461665"/>
          </a:xfrm>
          <a:prstGeom prst="rect">
            <a:avLst/>
          </a:prstGeom>
        </p:spPr>
        <p:txBody>
          <a:bodyPr wrap="none">
            <a:spAutoFit/>
          </a:bodyPr>
          <a:lstStyle/>
          <a:p>
            <a:r>
              <a:rPr lang="zh-CN" altLang="en-US" sz="2400" b="1" dirty="0" smtClean="0">
                <a:solidFill>
                  <a:schemeClr val="tx1">
                    <a:lumMod val="85000"/>
                    <a:lumOff val="15000"/>
                  </a:schemeClr>
                </a:solidFill>
                <a:latin typeface="Microsoft YaHei UI" panose="020B0503020204020204" pitchFamily="34" charset="-122"/>
                <a:ea typeface="Microsoft YaHei UI" panose="020B0503020204020204" pitchFamily="34" charset="-122"/>
              </a:rPr>
              <a:t>上一阶段中，上级给你的帮助和支持是什么</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fld>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98049"/>
            <a:ext cx="4610637"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520219" y="401818"/>
            <a:ext cx="3570208" cy="461665"/>
          </a:xfrm>
          <a:prstGeom prst="rect">
            <a:avLst/>
          </a:prstGeom>
        </p:spPr>
        <p:txBody>
          <a:bodyPr wrap="none">
            <a:spAutoFit/>
          </a:bodyPr>
          <a:lstStyle/>
          <a:p>
            <a:pPr algn="ctr"/>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下一阶段需要</a:t>
            </a:r>
            <a:r>
              <a:rPr lang="zh-CN" altLang="en-US" sz="2400" b="1">
                <a:solidFill>
                  <a:schemeClr val="tx1">
                    <a:lumMod val="85000"/>
                    <a:lumOff val="15000"/>
                  </a:schemeClr>
                </a:solidFill>
                <a:latin typeface="Microsoft YaHei UI" panose="020B0503020204020204" pitchFamily="34" charset="-122"/>
                <a:ea typeface="Microsoft YaHei UI" panose="020B0503020204020204" pitchFamily="34" charset="-122"/>
              </a:rPr>
              <a:t>提升</a:t>
            </a:r>
            <a:r>
              <a:rPr lang="zh-CN" altLang="en-US" sz="2400" b="1" smtClean="0">
                <a:solidFill>
                  <a:schemeClr val="tx1">
                    <a:lumMod val="85000"/>
                    <a:lumOff val="15000"/>
                  </a:schemeClr>
                </a:solidFill>
                <a:latin typeface="Microsoft YaHei UI" panose="020B0503020204020204" pitchFamily="34" charset="-122"/>
                <a:ea typeface="Microsoft YaHei UI" panose="020B0503020204020204" pitchFamily="34" charset="-122"/>
              </a:rPr>
              <a:t>的能力</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fld>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0" y="398049"/>
            <a:ext cx="4610637"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0"/>
          <p:cNvSpPr/>
          <p:nvPr/>
        </p:nvSpPr>
        <p:spPr>
          <a:xfrm>
            <a:off x="1597443" y="401818"/>
            <a:ext cx="1415772" cy="461665"/>
          </a:xfrm>
          <a:prstGeom prst="rect">
            <a:avLst/>
          </a:prstGeom>
        </p:spPr>
        <p:txBody>
          <a:bodyPr wrap="none">
            <a:spAutoFit/>
          </a:bodyPr>
          <a:lstStyle/>
          <a:p>
            <a:pPr algn="ctr"/>
            <a:r>
              <a:rPr lang="zh-CN" altLang="en-US" sz="2400" b="1" dirty="0">
                <a:solidFill>
                  <a:schemeClr val="tx1">
                    <a:lumMod val="85000"/>
                    <a:lumOff val="15000"/>
                  </a:schemeClr>
                </a:solidFill>
                <a:latin typeface="Microsoft YaHei UI" panose="020B0503020204020204" pitchFamily="34" charset="-122"/>
                <a:ea typeface="Microsoft YaHei UI" panose="020B0503020204020204" pitchFamily="34" charset="-122"/>
              </a:rPr>
              <a:t>如何提升</a:t>
            </a:r>
            <a:endParaRPr lang="en-US" altLang="zh-CN" sz="2400" b="1" dirty="0">
              <a:solidFill>
                <a:schemeClr val="tx1">
                  <a:lumMod val="85000"/>
                  <a:lumOff val="15000"/>
                </a:schemeClr>
              </a:solidFill>
              <a:latin typeface="Microsoft YaHei UI" panose="020B0503020204020204" pitchFamily="34" charset="-122"/>
              <a:ea typeface="Microsoft YaHei UI" panose="020B0503020204020204" pitchFamily="34" charset="-122"/>
            </a:endParaRPr>
          </a:p>
        </p:txBody>
      </p:sp>
      <p:pic>
        <p:nvPicPr>
          <p:cNvPr id="10"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86335" y="394961"/>
            <a:ext cx="1913011" cy="437130"/>
          </a:xfrm>
          <a:prstGeom prst="rect">
            <a:avLst/>
          </a:prstGeom>
          <a:noFill/>
        </p:spPr>
      </p:pic>
      <p:sp>
        <p:nvSpPr>
          <p:cNvPr id="11" name="Rectangle 9"/>
          <p:cNvSpPr/>
          <p:nvPr/>
        </p:nvSpPr>
        <p:spPr>
          <a:xfrm>
            <a:off x="8988338" y="394961"/>
            <a:ext cx="155662" cy="441805"/>
          </a:xfrm>
          <a:prstGeom prst="rect">
            <a:avLst/>
          </a:prstGeom>
          <a:solidFill>
            <a:srgbClr val="E167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幻灯片编号占位符 2"/>
          <p:cNvSpPr>
            <a:spLocks noGrp="1"/>
          </p:cNvSpPr>
          <p:nvPr>
            <p:ph type="sldNum" sz="quarter" idx="12"/>
          </p:nvPr>
        </p:nvSpPr>
        <p:spPr/>
        <p:txBody>
          <a:bodyPr/>
          <a:lstStyle/>
          <a:p>
            <a:fld id="{B0BA547B-21DD-AE40-9354-0DE47AD04E88}" type="slidenum">
              <a:rPr kumimoji="1" lang="zh-CN" altLang="en-US" smtClean="0"/>
            </a:fld>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B0BA547B-21DD-AE40-9354-0DE47AD04E88}" type="slidenum">
              <a:rPr kumimoji="1" lang="zh-CN" altLang="en-US" smtClean="0"/>
            </a:fld>
            <a:endParaRPr kumimoji="1" lang="zh-CN" altLang="en-US"/>
          </a:p>
        </p:txBody>
      </p:sp>
      <p:pic>
        <p:nvPicPr>
          <p:cNvPr id="3" name="Picture 2" descr="C:\Users\heinau\Desktop\图像\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1304" y="411967"/>
            <a:ext cx="1913011" cy="437130"/>
          </a:xfrm>
          <a:prstGeom prst="rect">
            <a:avLst/>
          </a:prstGeom>
          <a:noFill/>
        </p:spPr>
      </p:pic>
      <p:sp>
        <p:nvSpPr>
          <p:cNvPr id="4" name="Title 1"/>
          <p:cNvSpPr>
            <a:spLocks noGrp="1"/>
          </p:cNvSpPr>
          <p:nvPr>
            <p:ph type="ctrTitle"/>
          </p:nvPr>
        </p:nvSpPr>
        <p:spPr>
          <a:xfrm>
            <a:off x="629384" y="2049463"/>
            <a:ext cx="7418504" cy="907859"/>
          </a:xfrm>
        </p:spPr>
        <p:txBody>
          <a:bodyPr>
            <a:noAutofit/>
          </a:bodyPr>
          <a:lstStyle/>
          <a:p>
            <a:pPr algn="l"/>
            <a:r>
              <a:rPr lang="en-US" altLang="zh-CN" sz="4800" dirty="0">
                <a:solidFill>
                  <a:schemeClr val="bg1"/>
                </a:solidFill>
                <a:latin typeface="Microsoft YaHei UI" panose="020B0503020204020204" pitchFamily="34" charset="-122"/>
                <a:ea typeface="Microsoft YaHei UI" panose="020B0503020204020204" pitchFamily="34" charset="-122"/>
              </a:rPr>
              <a:t>Thank</a:t>
            </a:r>
            <a:r>
              <a:rPr lang="zh-CN" altLang="en-US" sz="4800" dirty="0">
                <a:solidFill>
                  <a:schemeClr val="bg1"/>
                </a:solidFill>
                <a:latin typeface="Microsoft YaHei UI" panose="020B0503020204020204" pitchFamily="34" charset="-122"/>
                <a:ea typeface="Microsoft YaHei UI" panose="020B0503020204020204" pitchFamily="34" charset="-122"/>
              </a:rPr>
              <a:t> </a:t>
            </a:r>
            <a:r>
              <a:rPr lang="en-US" altLang="zh-CN" sz="4800" dirty="0">
                <a:solidFill>
                  <a:schemeClr val="bg1"/>
                </a:solidFill>
                <a:latin typeface="Microsoft YaHei UI" panose="020B0503020204020204" pitchFamily="34" charset="-122"/>
                <a:ea typeface="Microsoft YaHei UI" panose="020B0503020204020204" pitchFamily="34" charset="-122"/>
              </a:rPr>
              <a:t>You</a:t>
            </a:r>
            <a:r>
              <a:rPr lang="zh-CN" altLang="en-US" sz="4800" dirty="0">
                <a:solidFill>
                  <a:schemeClr val="bg1"/>
                </a:solidFill>
                <a:latin typeface="Microsoft YaHei UI" panose="020B0503020204020204" pitchFamily="34" charset="-122"/>
                <a:ea typeface="Microsoft YaHei UI" panose="020B0503020204020204" pitchFamily="34" charset="-122"/>
              </a:rPr>
              <a:t>！</a:t>
            </a:r>
            <a:endParaRPr lang="en-US" sz="4800" dirty="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DF主题色01 1">
      <a:dk1>
        <a:srgbClr val="262626"/>
      </a:dk1>
      <a:lt1>
        <a:srgbClr val="FFFFFF"/>
      </a:lt1>
      <a:dk2>
        <a:srgbClr val="262626"/>
      </a:dk2>
      <a:lt2>
        <a:srgbClr val="EEECE1"/>
      </a:lt2>
      <a:accent1>
        <a:srgbClr val="FF8000"/>
      </a:accent1>
      <a:accent2>
        <a:srgbClr val="FFCC66"/>
      </a:accent2>
      <a:accent3>
        <a:srgbClr val="FFFF00"/>
      </a:accent3>
      <a:accent4>
        <a:srgbClr val="66FFCC"/>
      </a:accent4>
      <a:accent5>
        <a:srgbClr val="66CCFF"/>
      </a:accent5>
      <a:accent6>
        <a:srgbClr val="F79646"/>
      </a:accent6>
      <a:hlink>
        <a:srgbClr val="66CCFF"/>
      </a:hlink>
      <a:folHlink>
        <a:srgbClr val="6666FF"/>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Words>
  <Application>WPS 演示</Application>
  <PresentationFormat>全屏显示(16:9)</PresentationFormat>
  <Paragraphs>36</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微软雅黑</vt:lpstr>
      <vt:lpstr>Arial</vt:lpstr>
      <vt:lpstr>Microsoft YaHei UI</vt:lpstr>
      <vt:lpstr>Microsoft YaHei UI Light</vt:lpstr>
      <vt:lpstr>Calibri</vt:lpstr>
      <vt:lpstr>Arial Unicode MS</vt:lpstr>
      <vt:lpstr>Office 主题</vt:lpstr>
      <vt:lpstr>成都极趣员工述职报告</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DFRobot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 通用PPT模板</dc:title>
  <dc:creator>沁媛 何</dc:creator>
  <cp:lastModifiedBy>11834</cp:lastModifiedBy>
  <cp:revision>215</cp:revision>
  <dcterms:created xsi:type="dcterms:W3CDTF">2016-03-03T07:50:00Z</dcterms:created>
  <dcterms:modified xsi:type="dcterms:W3CDTF">2023-01-03T05:36:02Z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054B0952CEAF440ABA74AA4A6D080ABA</vt:lpwstr>
  </property>
  <property fmtid="{D5CDD505-2E9C-101B-9397-08002B2CF9AE}" pid="3" name="KSOProductBuildVer">
    <vt:lpwstr>2052-11.8.2.11019</vt:lpwstr>
  </property>
</Properties>
</file>