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72" r:id="rId13"/>
    <p:sldId id="267" r:id="rId14"/>
    <p:sldId id="269" r:id="rId15"/>
    <p:sldId id="273" r:id="rId16"/>
    <p:sldId id="274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85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36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92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40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81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52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4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3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8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1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5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71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6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B2DB29-C5C0-4653-8F2A-8EB0D46899EF}" type="datetimeFigureOut">
              <a:rPr lang="pt-BR" smtClean="0"/>
              <a:t>19/05/2016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02D35-63B9-45D4-B64B-F81C5B31A8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vaolinux.com.br/artigo/O-Kernel-Linux" TargetMode="External"/><Relationship Id="rId3" Type="http://schemas.openxmlformats.org/officeDocument/2006/relationships/hyperlink" Target="http://www.tecmundo.com.br/aumentar-desempenho/11266-como-funciona-o-boot-de-um-computador.htm" TargetMode="External"/><Relationship Id="rId7" Type="http://schemas.openxmlformats.org/officeDocument/2006/relationships/hyperlink" Target="https://www.vivaolinux.com.br/artigo/Boot-Linux-o-que-acontece-quando-ligamos-o-computador?pagina=3" TargetMode="External"/><Relationship Id="rId2" Type="http://schemas.openxmlformats.org/officeDocument/2006/relationships/hyperlink" Target="http://www.lancaster.ac.uk/undergrad/stanev/References/Professional%20Linux%20Kernel%20Archit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rdware.com.br/tutoriais/entendendo-como-linux-funciona/processo-boot-arquivos-inicializacao.html" TargetMode="External"/><Relationship Id="rId11" Type="http://schemas.openxmlformats.org/officeDocument/2006/relationships/hyperlink" Target="https://www.cs.uic.edu/~jbell/CourseNotes/OperatingSystems/3_Processes.html" TargetMode="External"/><Relationship Id="rId5" Type="http://schemas.openxmlformats.org/officeDocument/2006/relationships/hyperlink" Target="http://homepages.dcc.ufmg.br/~cesarfmc/classes/manut2/TeoricaSetup.pdf" TargetMode="External"/><Relationship Id="rId10" Type="http://schemas.openxmlformats.org/officeDocument/2006/relationships/hyperlink" Target="https://www.vivaolinux.com.br/artigo/O-programa-INIT?pagina=1" TargetMode="External"/><Relationship Id="rId4" Type="http://schemas.openxmlformats.org/officeDocument/2006/relationships/hyperlink" Target="http://www.tidia-ae.usp.br/access/content/group/9a9cffb4-f772-4089-a9ce-bbe21d5a0908/aula01.pdf" TargetMode="External"/><Relationship Id="rId9" Type="http://schemas.openxmlformats.org/officeDocument/2006/relationships/hyperlink" Target="https://www.ibm.com/developerworks/br/library/l-linuxboo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SYSTEM STARTUP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Giovane Melo Andrade - 8516688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Kernel</a:t>
            </a:r>
            <a:r>
              <a:rPr lang="pt-BR" dirty="0" smtClean="0"/>
              <a:t> Linux</a:t>
            </a:r>
            <a:endParaRPr lang="pt-BR" dirty="0"/>
          </a:p>
        </p:txBody>
      </p:sp>
      <p:pic>
        <p:nvPicPr>
          <p:cNvPr id="7170" name="Picture 2" descr="http://pplware.sapo.pt/wp-content/uploads/2013/07/ker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6" y="2173894"/>
            <a:ext cx="4610840" cy="42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kernel.org/pub/linux/kernel/people/geoff/cell/ps3-linux-docs/Figs/f1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36619"/>
            <a:ext cx="10018713" cy="3754582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Kernel</a:t>
            </a:r>
            <a:r>
              <a:rPr lang="pt-BR" b="1" dirty="0"/>
              <a:t> </a:t>
            </a:r>
            <a:r>
              <a:rPr lang="pt-BR" b="1" dirty="0" smtClean="0"/>
              <a:t>Monolítico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/>
              <a:t>Monolítico vem da palavra monólito, formado de uma só pedra, que forma um só bloco. </a:t>
            </a:r>
            <a:r>
              <a:rPr lang="pt-BR" dirty="0" smtClean="0"/>
              <a:t>Exemplos</a:t>
            </a:r>
            <a:r>
              <a:rPr lang="pt-BR" dirty="0"/>
              <a:t>: </a:t>
            </a:r>
            <a:r>
              <a:rPr lang="pt-BR" i="1" dirty="0"/>
              <a:t>Linux, Unix, BSD, </a:t>
            </a:r>
            <a:r>
              <a:rPr lang="pt-BR" i="1" dirty="0" err="1"/>
              <a:t>FreeBSD</a:t>
            </a:r>
            <a:r>
              <a:rPr lang="pt-BR" i="1" dirty="0"/>
              <a:t>, </a:t>
            </a:r>
            <a:r>
              <a:rPr lang="pt-BR" i="1" dirty="0" err="1"/>
              <a:t>FreeDOS</a:t>
            </a:r>
            <a:r>
              <a:rPr lang="pt-BR" dirty="0"/>
              <a:t>, MS-DOS. </a:t>
            </a:r>
            <a:endParaRPr lang="pt-BR" dirty="0" smtClean="0"/>
          </a:p>
          <a:p>
            <a:r>
              <a:rPr lang="pt-PT" b="1" dirty="0"/>
              <a:t>Microkernel</a:t>
            </a:r>
            <a:r>
              <a:rPr lang="pt-PT" dirty="0"/>
              <a:t> </a:t>
            </a:r>
            <a:r>
              <a:rPr lang="pt-PT" dirty="0"/>
              <a:t>-</a:t>
            </a:r>
            <a:r>
              <a:rPr lang="pt-PT" dirty="0" smtClean="0"/>
              <a:t> </a:t>
            </a:r>
            <a:r>
              <a:rPr lang="pt-PT" dirty="0"/>
              <a:t>O microkernel </a:t>
            </a:r>
            <a:r>
              <a:rPr lang="pt-PT" dirty="0" smtClean="0"/>
              <a:t>é </a:t>
            </a:r>
            <a:r>
              <a:rPr lang="pt-PT" dirty="0"/>
              <a:t>um kernel que "conversa" com os subsistemas que estão no user </a:t>
            </a:r>
            <a:r>
              <a:rPr lang="pt-PT" dirty="0" smtClean="0"/>
              <a:t>space através </a:t>
            </a:r>
            <a:r>
              <a:rPr lang="pt-PT" dirty="0"/>
              <a:t>do uso de </a:t>
            </a:r>
            <a:r>
              <a:rPr lang="pt-PT" dirty="0" smtClean="0"/>
              <a:t>mensagens. </a:t>
            </a:r>
            <a:r>
              <a:rPr lang="fr-FR" dirty="0" smtClean="0"/>
              <a:t>Exemplos</a:t>
            </a:r>
            <a:r>
              <a:rPr lang="fr-FR" dirty="0"/>
              <a:t>: </a:t>
            </a:r>
            <a:r>
              <a:rPr lang="fr-FR" i="1" dirty="0"/>
              <a:t>OpenSolaris, Hurd, QNX (Quick Unix), MINIX</a:t>
            </a:r>
            <a:r>
              <a:rPr lang="fr-FR" dirty="0"/>
              <a:t>. </a:t>
            </a:r>
            <a:endParaRPr lang="fr-FR" dirty="0" smtClean="0"/>
          </a:p>
          <a:p>
            <a:r>
              <a:rPr lang="pt-PT" b="1" dirty="0"/>
              <a:t>Kernel Híbrido</a:t>
            </a:r>
            <a:r>
              <a:rPr lang="pt-PT" dirty="0"/>
              <a:t> </a:t>
            </a:r>
            <a:r>
              <a:rPr lang="pt-PT" dirty="0"/>
              <a:t>-</a:t>
            </a:r>
            <a:r>
              <a:rPr lang="pt-PT" dirty="0" smtClean="0"/>
              <a:t> </a:t>
            </a:r>
            <a:r>
              <a:rPr lang="pt-PT" dirty="0"/>
              <a:t>Tem características de microkernel e kernel monolítico</a:t>
            </a:r>
            <a:r>
              <a:rPr lang="pt-PT" dirty="0" smtClean="0"/>
              <a:t>.</a:t>
            </a:r>
            <a:r>
              <a:rPr lang="pt-PT" dirty="0"/>
              <a:t> </a:t>
            </a:r>
            <a:r>
              <a:rPr lang="en-US" dirty="0" err="1" smtClean="0"/>
              <a:t>Exemplos</a:t>
            </a:r>
            <a:r>
              <a:rPr lang="en-US" dirty="0"/>
              <a:t>: Windows NT, Windows XP, Windows Vista, Windows 7, Windows 8, Mac OS, L4. </a:t>
            </a:r>
            <a:r>
              <a:rPr lang="fr-FR" dirty="0"/>
              <a:t/>
            </a:r>
            <a:br>
              <a:rPr lang="fr-FR" dirty="0"/>
            </a:br>
            <a:r>
              <a:rPr lang="pt-PT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3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Principais do Boot</a:t>
            </a:r>
            <a:endParaRPr lang="pt-BR" dirty="0"/>
          </a:p>
        </p:txBody>
      </p:sp>
      <p:pic>
        <p:nvPicPr>
          <p:cNvPr id="8194" name="Picture 2" descr="https://www.ibm.com/developerworks/br/library/l-linuxboot/fig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6" y="2438399"/>
            <a:ext cx="6171662" cy="40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844039"/>
            <a:ext cx="10018713" cy="1314797"/>
          </a:xfrm>
        </p:spPr>
        <p:txBody>
          <a:bodyPr/>
          <a:lstStyle/>
          <a:p>
            <a:r>
              <a:rPr lang="pt-PT" dirty="0" smtClean="0"/>
              <a:t>O</a:t>
            </a:r>
            <a:r>
              <a:rPr lang="pt-PT" dirty="0"/>
              <a:t> </a:t>
            </a:r>
            <a:r>
              <a:rPr lang="pt-PT" i="1" dirty="0"/>
              <a:t>init</a:t>
            </a:r>
            <a:r>
              <a:rPr lang="pt-PT" dirty="0"/>
              <a:t> é sempre o primeiro processo do sistema</a:t>
            </a:r>
            <a:endParaRPr lang="pt-BR" dirty="0"/>
          </a:p>
        </p:txBody>
      </p:sp>
      <p:pic>
        <p:nvPicPr>
          <p:cNvPr id="9218" name="Picture 2" descr="https://www.cs.uic.edu/~jbell/CourseNotes/OperatingSystems/images/Chapter3/3_08_Process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45" y="3158836"/>
            <a:ext cx="7535244" cy="355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PSTREE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73" y="1895302"/>
            <a:ext cx="4172988" cy="4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 </a:t>
            </a:r>
            <a:r>
              <a:rPr lang="pt-BR" dirty="0" err="1"/>
              <a:t>Window</a:t>
            </a:r>
            <a:r>
              <a:rPr lang="pt-BR" dirty="0"/>
              <a:t> System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X Window System</a:t>
            </a:r>
            <a:r>
              <a:rPr lang="pt-PT" dirty="0"/>
              <a:t>, </a:t>
            </a:r>
            <a:r>
              <a:rPr lang="pt-PT" b="1" dirty="0"/>
              <a:t>X-Window</a:t>
            </a:r>
            <a:r>
              <a:rPr lang="pt-PT" dirty="0"/>
              <a:t>, </a:t>
            </a:r>
            <a:r>
              <a:rPr lang="pt-PT" b="1" dirty="0"/>
              <a:t>X11</a:t>
            </a:r>
            <a:r>
              <a:rPr lang="pt-PT" dirty="0"/>
              <a:t> ou simplesmente </a:t>
            </a:r>
            <a:r>
              <a:rPr lang="pt-PT" b="1" dirty="0"/>
              <a:t>X</a:t>
            </a:r>
            <a:r>
              <a:rPr lang="pt-PT" dirty="0"/>
              <a:t> é um </a:t>
            </a:r>
            <a:r>
              <a:rPr lang="pt-PT" dirty="0" smtClean="0"/>
              <a:t>software</a:t>
            </a:r>
            <a:r>
              <a:rPr lang="pt-PT" dirty="0"/>
              <a:t> e um protocolo que fornece uma base para interfaces gráficas de </a:t>
            </a:r>
            <a:r>
              <a:rPr lang="pt-PT" dirty="0" smtClean="0"/>
              <a:t>usuário.</a:t>
            </a:r>
          </a:p>
        </p:txBody>
      </p:sp>
    </p:spTree>
    <p:extLst>
      <p:ext uri="{BB962C8B-B14F-4D97-AF65-F5344CB8AC3E}">
        <p14:creationId xmlns:p14="http://schemas.microsoft.com/office/powerpoint/2010/main" val="1280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upload.wikimedia.org/wikipedia/commons/b/b4/Ubuntu_Desktop_12.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1" y="0"/>
            <a:ext cx="121979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764" y="1853739"/>
            <a:ext cx="10018713" cy="5004261"/>
          </a:xfrm>
        </p:spPr>
        <p:txBody>
          <a:bodyPr>
            <a:normAutofit fontScale="77500" lnSpcReduction="20000"/>
          </a:bodyPr>
          <a:lstStyle/>
          <a:p>
            <a:r>
              <a:rPr lang="pt-BR" u="sng" dirty="0">
                <a:hlinkClick r:id="rId2"/>
              </a:rPr>
              <a:t>http://</a:t>
            </a:r>
            <a:r>
              <a:rPr lang="pt-BR" u="sng" dirty="0" smtClean="0">
                <a:hlinkClick r:id="rId2"/>
              </a:rPr>
              <a:t>www.lancaster.ac.uk/undergrad/stanev/References/Professional%20Linux%20Kernel%20Architecture.pdf</a:t>
            </a:r>
            <a:endParaRPr lang="pt-BR" dirty="0"/>
          </a:p>
          <a:p>
            <a:r>
              <a:rPr lang="pt-BR" u="sng" dirty="0">
                <a:hlinkClick r:id="rId3"/>
              </a:rPr>
              <a:t>http://</a:t>
            </a:r>
            <a:r>
              <a:rPr lang="pt-BR" u="sng" dirty="0" smtClean="0">
                <a:hlinkClick r:id="rId3"/>
              </a:rPr>
              <a:t>www.tecmundo.com.br/aumentar-desempenho/11266-como-funciona-o-boot-de-um-computador.htm</a:t>
            </a:r>
            <a:endParaRPr lang="pt-BR" dirty="0"/>
          </a:p>
          <a:p>
            <a:r>
              <a:rPr lang="pt-BR" u="sng" dirty="0">
                <a:hlinkClick r:id="rId4"/>
              </a:rPr>
              <a:t>http://</a:t>
            </a:r>
            <a:r>
              <a:rPr lang="pt-BR" u="sng" dirty="0" smtClean="0">
                <a:hlinkClick r:id="rId4"/>
              </a:rPr>
              <a:t>www.tidia-ae.usp.br/access/content/group/9a9cffb4-f772-4089-a9ce-bbe21d5a0908/aula01.pdf</a:t>
            </a:r>
            <a:endParaRPr lang="pt-BR" dirty="0"/>
          </a:p>
          <a:p>
            <a:r>
              <a:rPr lang="pt-BR" u="sng" dirty="0">
                <a:hlinkClick r:id="rId5"/>
              </a:rPr>
              <a:t>http://homepages.dcc.ufmg.br/~</a:t>
            </a:r>
            <a:r>
              <a:rPr lang="pt-BR" u="sng" dirty="0" smtClean="0">
                <a:hlinkClick r:id="rId5"/>
              </a:rPr>
              <a:t>cesarfmc/classes/manut2/TeoricaSetup.pdf</a:t>
            </a:r>
            <a:endParaRPr lang="pt-BR" dirty="0"/>
          </a:p>
          <a:p>
            <a:r>
              <a:rPr lang="pt-BR" u="sng" dirty="0">
                <a:hlinkClick r:id="rId6"/>
              </a:rPr>
              <a:t>http://</a:t>
            </a:r>
            <a:r>
              <a:rPr lang="pt-BR" u="sng" dirty="0" smtClean="0">
                <a:hlinkClick r:id="rId6"/>
              </a:rPr>
              <a:t>www.hardware.com.br/tutoriais/entendendo-como-linux-funciona/processo-boot-arquivos-inicializacao.html</a:t>
            </a:r>
            <a:endParaRPr lang="pt-BR" dirty="0"/>
          </a:p>
          <a:p>
            <a:r>
              <a:rPr lang="pt-BR" u="sng" dirty="0">
                <a:hlinkClick r:id="rId7"/>
              </a:rPr>
              <a:t>https://</a:t>
            </a:r>
            <a:r>
              <a:rPr lang="pt-BR" u="sng" dirty="0" smtClean="0">
                <a:hlinkClick r:id="rId7"/>
              </a:rPr>
              <a:t>www.vivaolinux.com.br/artigo/Boot-Linux-o-que-acontece-quando-ligamos-o-computador?pagina=3</a:t>
            </a:r>
            <a:endParaRPr lang="pt-BR" dirty="0"/>
          </a:p>
          <a:p>
            <a:r>
              <a:rPr lang="pt-BR" u="sng" dirty="0">
                <a:hlinkClick r:id="rId8"/>
              </a:rPr>
              <a:t>https://</a:t>
            </a:r>
            <a:r>
              <a:rPr lang="pt-BR" u="sng" dirty="0" smtClean="0">
                <a:hlinkClick r:id="rId8"/>
              </a:rPr>
              <a:t>www.vivaolinux.com.br/artigo/O-Kernel-Linux</a:t>
            </a:r>
            <a:endParaRPr lang="pt-BR" dirty="0"/>
          </a:p>
          <a:p>
            <a:r>
              <a:rPr lang="pt-BR" u="sng" dirty="0">
                <a:hlinkClick r:id="rId9"/>
              </a:rPr>
              <a:t>https://www.ibm.com/developerworks/br/library/l-linuxboot</a:t>
            </a:r>
            <a:r>
              <a:rPr lang="pt-BR" u="sng" dirty="0" smtClean="0">
                <a:hlinkClick r:id="rId9"/>
              </a:rPr>
              <a:t>/</a:t>
            </a:r>
            <a:endParaRPr lang="pt-BR" dirty="0"/>
          </a:p>
          <a:p>
            <a:r>
              <a:rPr lang="pt-BR" u="sng" dirty="0">
                <a:hlinkClick r:id="rId10"/>
              </a:rPr>
              <a:t>https://</a:t>
            </a:r>
            <a:r>
              <a:rPr lang="pt-BR" u="sng" dirty="0" smtClean="0">
                <a:hlinkClick r:id="rId10"/>
              </a:rPr>
              <a:t>www.vivaolinux.com.br/artigo/O-programa-INIT?pagina=1</a:t>
            </a:r>
            <a:r>
              <a:rPr lang="pt-BR" dirty="0"/>
              <a:t> </a:t>
            </a:r>
          </a:p>
          <a:p>
            <a:r>
              <a:rPr lang="pt-BR" u="sng" dirty="0">
                <a:hlinkClick r:id="rId11"/>
              </a:rPr>
              <a:t>https://www.cs.uic.edu/~jbell/CourseNotes/OperatingSystems/3_Processes.html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Computador - Componentes</a:t>
            </a:r>
            <a:endParaRPr lang="pt-BR" dirty="0"/>
          </a:p>
        </p:txBody>
      </p:sp>
      <p:pic>
        <p:nvPicPr>
          <p:cNvPr id="2050" name="Picture 2" descr="http://www.olhonaweb.net/img/fotos/gabinete%20pc%2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9" y="1973178"/>
            <a:ext cx="4184134" cy="38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_exSnbIj_bE/UbTfd9PHqPI/AAAAAAAAAKU/Aje-CQlFhyM/s1600/ASUS_Maximus_III_Formula_top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53" y="3670734"/>
            <a:ext cx="2640401" cy="21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op30.com.br/news/wp-content/uploads/2009/11/Core-i7-200910081615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5" y="3711810"/>
            <a:ext cx="2413058" cy="207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.glbimg.com/po/tt2/f/original/2013/11/29/fonte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5" y="1907742"/>
            <a:ext cx="1826050" cy="17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ockgamer.files.wordpress.com/2016/05/nvidia_geforce_gtx_1080_cooler.jpg?w=118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23" y="1976971"/>
            <a:ext cx="2673502" cy="162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 – POWER 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2/23/Award_BIOS_first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pic>
        <p:nvPicPr>
          <p:cNvPr id="5122" name="Picture 2" descr="https://upload.wikimedia.org/wikipedia/commons/b/b0/Ict-innovation-LPI-Fig-101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32" y="1875385"/>
            <a:ext cx="8203069" cy="45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BIOS</a:t>
            </a:r>
            <a:endParaRPr lang="pt-BR" dirty="0"/>
          </a:p>
        </p:txBody>
      </p:sp>
      <p:pic>
        <p:nvPicPr>
          <p:cNvPr id="3074" name="Picture 2" descr="http://www.techtudo.com.br/platb/files/2172/2011/02/bios-chi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67" y="2438399"/>
            <a:ext cx="3772619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cot1.com/bios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8" y="2438399"/>
            <a:ext cx="3115846" cy="23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BIOS-POST-SETUP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BIOS -</a:t>
            </a:r>
            <a:r>
              <a:rPr lang="pt-PT" dirty="0" smtClean="0"/>
              <a:t> </a:t>
            </a:r>
            <a:r>
              <a:rPr lang="pt-PT" dirty="0"/>
              <a:t>Basic Input/Output System (Sistema Básico de Entrada/ Saída). </a:t>
            </a:r>
            <a:endParaRPr lang="pt-PT" dirty="0" smtClean="0"/>
          </a:p>
          <a:p>
            <a:r>
              <a:rPr lang="pt-PT" dirty="0" smtClean="0"/>
              <a:t>POST - </a:t>
            </a:r>
            <a:r>
              <a:rPr lang="pt-BR" dirty="0" smtClean="0"/>
              <a:t>Power-</a:t>
            </a:r>
            <a:r>
              <a:rPr lang="pt-BR" dirty="0" smtClean="0"/>
              <a:t>On</a:t>
            </a:r>
            <a:r>
              <a:rPr lang="pt-BR" dirty="0" smtClean="0"/>
              <a:t> </a:t>
            </a:r>
            <a:r>
              <a:rPr lang="pt-BR" dirty="0"/>
              <a:t>Self </a:t>
            </a:r>
            <a:r>
              <a:rPr lang="pt-BR" dirty="0" smtClean="0"/>
              <a:t>Test</a:t>
            </a:r>
          </a:p>
          <a:p>
            <a:r>
              <a:rPr lang="pt-BR" dirty="0" smtClean="0"/>
              <a:t>CMOS Setup - </a:t>
            </a:r>
            <a:r>
              <a:rPr lang="pt-BR" dirty="0"/>
              <a:t>Complementary</a:t>
            </a:r>
            <a:r>
              <a:rPr lang="pt-BR" dirty="0"/>
              <a:t> Metal Oxide </a:t>
            </a:r>
            <a:r>
              <a:rPr lang="pt-BR" dirty="0" smtClean="0"/>
              <a:t>Semiconductor</a:t>
            </a:r>
            <a:r>
              <a:rPr lang="pt-BR" dirty="0" smtClean="0"/>
              <a:t> Setup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4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</a:t>
            </a:r>
            <a:endParaRPr lang="pt-BR" dirty="0"/>
          </a:p>
        </p:txBody>
      </p:sp>
      <p:pic>
        <p:nvPicPr>
          <p:cNvPr id="4098" name="Picture 2" descr="http://www.akadia.com/img/dual_boot_disk_layou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53" y="2181917"/>
            <a:ext cx="8634627" cy="365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LILO </a:t>
            </a:r>
            <a:r>
              <a:rPr lang="pt-BR" dirty="0" smtClean="0"/>
              <a:t>vs</a:t>
            </a:r>
            <a:r>
              <a:rPr lang="pt-BR" dirty="0" smtClean="0"/>
              <a:t> GRUB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LILO </a:t>
            </a:r>
            <a:r>
              <a:rPr lang="pt-PT" dirty="0" smtClean="0"/>
              <a:t>-</a:t>
            </a:r>
            <a:r>
              <a:rPr lang="pt-PT" dirty="0"/>
              <a:t> LInux LOader </a:t>
            </a:r>
            <a:r>
              <a:rPr lang="pt-PT" dirty="0" smtClean="0"/>
              <a:t>que - É </a:t>
            </a:r>
            <a:r>
              <a:rPr lang="pt-PT" dirty="0"/>
              <a:t>um boot </a:t>
            </a:r>
            <a:r>
              <a:rPr lang="pt-PT" dirty="0" smtClean="0"/>
              <a:t>manager gerenciador </a:t>
            </a:r>
            <a:r>
              <a:rPr lang="pt-PT" dirty="0"/>
              <a:t>de Sistemas Operacionais. Permite configurar o arranque (Boot) de múltiplos sistemas operativos na mesma máquina (não simultaneamente). </a:t>
            </a:r>
            <a:r>
              <a:rPr lang="pt-PT" dirty="0" smtClean="0"/>
              <a:t>Escrito </a:t>
            </a:r>
            <a:r>
              <a:rPr lang="pt-PT" dirty="0"/>
              <a:t>em </a:t>
            </a:r>
            <a:r>
              <a:rPr lang="pt-PT" dirty="0" smtClean="0"/>
              <a:t>código-máquina.</a:t>
            </a:r>
          </a:p>
          <a:p>
            <a:r>
              <a:rPr lang="pt-PT" dirty="0"/>
              <a:t>GRUB </a:t>
            </a:r>
            <a:r>
              <a:rPr lang="pt-PT" dirty="0" smtClean="0"/>
              <a:t>- </a:t>
            </a:r>
            <a:r>
              <a:rPr lang="pt-PT" i="1" dirty="0" smtClean="0"/>
              <a:t>GRand </a:t>
            </a:r>
            <a:r>
              <a:rPr lang="pt-PT" i="1" dirty="0"/>
              <a:t>Unifield </a:t>
            </a:r>
            <a:r>
              <a:rPr lang="pt-PT" i="1" dirty="0" smtClean="0"/>
              <a:t>Bootloader</a:t>
            </a:r>
            <a:r>
              <a:rPr lang="pt-PT" dirty="0"/>
              <a:t> </a:t>
            </a:r>
            <a:r>
              <a:rPr lang="pt-PT" dirty="0" smtClean="0"/>
              <a:t>- Capacidade </a:t>
            </a:r>
            <a:r>
              <a:rPr lang="pt-PT" dirty="0"/>
              <a:t>de trabalhar com diversos sistemas operacionais, como o Linux, o Windows e as versões BSD, e seu </a:t>
            </a:r>
            <a:r>
              <a:rPr lang="pt-PT" dirty="0" smtClean="0"/>
              <a:t>consequente </a:t>
            </a:r>
            <a:r>
              <a:rPr lang="pt-PT" dirty="0"/>
              <a:t>suporte a vários sistemas de arquivos, como o EXT2, EXT3, ReiserFS, FAT, FFS, entre outros. </a:t>
            </a:r>
            <a:endParaRPr lang="pt-PT" dirty="0" smtClean="0"/>
          </a:p>
          <a:p>
            <a:r>
              <a:rPr lang="pt-PT" dirty="0" smtClean="0"/>
              <a:t>GRUB é "multiboot</a:t>
            </a:r>
            <a:r>
              <a:rPr lang="pt-PT" dirty="0"/>
              <a:t>". Além disso, esse gerenciador também é capaz de "bootar" sistemas em discos SCSI ou mesmo carregá-los através de imagens disponíveis em rede.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557</TotalTime>
  <Words>117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Paralaxe</vt:lpstr>
      <vt:lpstr>SYSTEM STARTUP</vt:lpstr>
      <vt:lpstr>Computador - Componentes</vt:lpstr>
      <vt:lpstr>START – POWER ON</vt:lpstr>
      <vt:lpstr>Apresentação do PowerPoint</vt:lpstr>
      <vt:lpstr>Processos</vt:lpstr>
      <vt:lpstr>BIOS</vt:lpstr>
      <vt:lpstr>BIOS-POST-SETUP</vt:lpstr>
      <vt:lpstr>MBR</vt:lpstr>
      <vt:lpstr>LILO vs GRUB</vt:lpstr>
      <vt:lpstr>Kernel Linux</vt:lpstr>
      <vt:lpstr>Apresentação do PowerPoint</vt:lpstr>
      <vt:lpstr>Tipos</vt:lpstr>
      <vt:lpstr>Funções Principais do Boot</vt:lpstr>
      <vt:lpstr>INIT</vt:lpstr>
      <vt:lpstr>PSTREE</vt:lpstr>
      <vt:lpstr>X Window System</vt:lpstr>
      <vt:lpstr>Apresentação do PowerPoint</vt:lpstr>
      <vt:lpstr>Bibliografia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STARTUP</dc:title>
  <dc:creator>Giovane Andrade</dc:creator>
  <cp:lastModifiedBy>Giovane Andrade</cp:lastModifiedBy>
  <cp:revision>16</cp:revision>
  <dcterms:created xsi:type="dcterms:W3CDTF">2016-05-19T03:19:27Z</dcterms:created>
  <dcterms:modified xsi:type="dcterms:W3CDTF">2016-05-19T12:37:04Z</dcterms:modified>
</cp:coreProperties>
</file>