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6" r:id="rId25"/>
  </p:sldIdLst>
  <p:sldSz cx="9144000" cy="5143500" type="screen16x9"/>
  <p:notesSz cx="6858000" cy="9144000"/>
  <p:embeddedFontLst>
    <p:embeddedFont>
      <p:font typeface="Montserrat" panose="00000500000000000000"/>
      <p:regular r:id="rId29"/>
      <p:bold r:id="rId30"/>
      <p:italic r:id="rId31"/>
      <p:boldItalic r:id="rId32"/>
    </p:embeddedFont>
    <p:embeddedFont>
      <p:font typeface="Calibri" panose="020F0502020204030204"/>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690805-E74C-48E9-BF3B-BB48B0B7BC10}" styleName="Table_0">
    <a:wholeTbl>
      <a:tcTxStyle>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12.fntdata"/><Relationship Id="rId4" Type="http://schemas.openxmlformats.org/officeDocument/2006/relationships/notesMaster" Target="notesMasters/notesMaster1.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347568042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9347568042_4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2934756804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934756804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29347568042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347568042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2934756804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34756804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g29347568042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347568042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g29347568042_4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347568042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g29347568042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347568042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Google Shape;2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239dcc2b879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39dcc2b879_3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239dcc2b879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39dcc2b879_6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
        <p:cNvGrpSpPr/>
        <p:nvPr/>
      </p:nvGrpSpPr>
      <p:grpSpPr>
        <a:xfrm>
          <a:off x="0" y="0"/>
          <a:ext cx="0" cy="0"/>
          <a:chOff x="0" y="0"/>
          <a:chExt cx="0" cy="0"/>
        </a:xfrm>
      </p:grpSpPr>
      <p:sp>
        <p:nvSpPr>
          <p:cNvPr id="10" name="Google Shape;1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5" name="Google Shape;4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1" name="Google Shape;21;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2" name="Google Shape;2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9" name="Google Shape;2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38" name="Google Shape;3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1" name="Google Shape;4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9" Type="http://schemas.openxmlformats.org/officeDocument/2006/relationships/hyperlink" Target="https://dl.acm.org/author/Song,+Zikai" TargetMode="External"/><Relationship Id="rId8" Type="http://schemas.openxmlformats.org/officeDocument/2006/relationships/hyperlink" Target="https://dl.acm.org/author/Lei,+Aiping" TargetMode="External"/><Relationship Id="rId7" Type="http://schemas.openxmlformats.org/officeDocument/2006/relationships/hyperlink" Target="https://dl.acm.org/author/Yu,+Junqing" TargetMode="External"/><Relationship Id="rId6" Type="http://schemas.openxmlformats.org/officeDocument/2006/relationships/hyperlink" Target="https://link.springer.com/chapter/10.1007/978-981-13-9181-1_10#auth-Nafis-Neehal" TargetMode="External"/><Relationship Id="rId5" Type="http://schemas.openxmlformats.org/officeDocument/2006/relationships/hyperlink" Target="https://link.springer.com/chapter/10.1007/978-981-13-9181-1_10#auth-Asif-Karim" TargetMode="External"/><Relationship Id="rId4" Type="http://schemas.openxmlformats.org/officeDocument/2006/relationships/hyperlink" Target="https://link.springer.com/chapter/10.1007/978-981-13-9181-1_10#auth-Mohammad_Shakirul-Islam" TargetMode="External"/><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1.xml"/><Relationship Id="rId12" Type="http://schemas.openxmlformats.org/officeDocument/2006/relationships/hyperlink" Target="https://dl.acm.org/author/Feng,+Na" TargetMode="External"/><Relationship Id="rId11" Type="http://schemas.openxmlformats.org/officeDocument/2006/relationships/hyperlink" Target="https://dl.acm.org/author/Cai,+Hengyou" TargetMode="External"/><Relationship Id="rId10" Type="http://schemas.openxmlformats.org/officeDocument/2006/relationships/hyperlink" Target="https://dl.acm.org/author/Wang,+Tingting" TargetMode="Externa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hyperlink" Target="https://dl.acm.org/author/Lei,+Aiping" TargetMode="External"/><Relationship Id="rId8" Type="http://schemas.openxmlformats.org/officeDocument/2006/relationships/hyperlink" Target="https://dl.acm.org/author/Yu,+Junqing" TargetMode="External"/><Relationship Id="rId7" Type="http://schemas.openxmlformats.org/officeDocument/2006/relationships/hyperlink" Target="https://link.springer.com/chapter/10.1007/978-981-13-9181-1_10#auth-Nafis-Neehal" TargetMode="External"/><Relationship Id="rId6" Type="http://schemas.openxmlformats.org/officeDocument/2006/relationships/hyperlink" Target="https://link.springer.com/chapter/10.1007/978-981-13-9181-1_10#auth-Asif-Karim" TargetMode="External"/><Relationship Id="rId5" Type="http://schemas.openxmlformats.org/officeDocument/2006/relationships/hyperlink" Target="https://link.springer.com/chapter/10.1007/978-981-13-9181-1_10#auth-Mohammad_Shakirul-Islam" TargetMode="External"/><Relationship Id="rId4" Type="http://schemas.openxmlformats.org/officeDocument/2006/relationships/hyperlink" Target="https://link.springer.com/chapter/10.1007/978-981-13-9181-1_10#auth-Md__Ferdouse_Ahmed-Foysal" TargetMode="External"/><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notesSlide" Target="../notesSlides/notesSlide9.xml"/><Relationship Id="rId14" Type="http://schemas.openxmlformats.org/officeDocument/2006/relationships/slideLayout" Target="../slideLayouts/slideLayout1.xml"/><Relationship Id="rId13" Type="http://schemas.openxmlformats.org/officeDocument/2006/relationships/hyperlink" Target="https://dl.acm.org/author/Feng,+Na" TargetMode="External"/><Relationship Id="rId12" Type="http://schemas.openxmlformats.org/officeDocument/2006/relationships/hyperlink" Target="https://dl.acm.org/author/Cai,+Hengyou" TargetMode="External"/><Relationship Id="rId11" Type="http://schemas.openxmlformats.org/officeDocument/2006/relationships/hyperlink" Target="https://dl.acm.org/author/Wang,+Tingting" TargetMode="External"/><Relationship Id="rId10" Type="http://schemas.openxmlformats.org/officeDocument/2006/relationships/hyperlink" Target="https://dl.acm.org/author/Song,+Zikai" TargetMode="Externa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1" name="Google Shape;51;p1"/>
          <p:cNvPicPr preferRelativeResize="0"/>
          <p:nvPr/>
        </p:nvPicPr>
        <p:blipFill rotWithShape="1">
          <a:blip r:embed="rId1"/>
          <a:srcRect/>
          <a:stretch>
            <a:fillRect/>
          </a:stretch>
        </p:blipFill>
        <p:spPr>
          <a:xfrm>
            <a:off x="0" y="-68525"/>
            <a:ext cx="715125" cy="5212027"/>
          </a:xfrm>
          <a:prstGeom prst="rect">
            <a:avLst/>
          </a:prstGeom>
          <a:noFill/>
          <a:ln>
            <a:noFill/>
          </a:ln>
        </p:spPr>
      </p:pic>
      <p:pic>
        <p:nvPicPr>
          <p:cNvPr id="52" name="Google Shape;52;p1"/>
          <p:cNvPicPr preferRelativeResize="0"/>
          <p:nvPr/>
        </p:nvPicPr>
        <p:blipFill rotWithShape="1">
          <a:blip r:embed="rId2"/>
          <a:srcRect/>
          <a:stretch>
            <a:fillRect/>
          </a:stretch>
        </p:blipFill>
        <p:spPr>
          <a:xfrm>
            <a:off x="7983900" y="197150"/>
            <a:ext cx="819032" cy="656400"/>
          </a:xfrm>
          <a:prstGeom prst="rect">
            <a:avLst/>
          </a:prstGeom>
          <a:noFill/>
          <a:ln>
            <a:noFill/>
          </a:ln>
        </p:spPr>
      </p:pic>
      <p:pic>
        <p:nvPicPr>
          <p:cNvPr id="53" name="Google Shape;53;p1"/>
          <p:cNvPicPr preferRelativeResize="0"/>
          <p:nvPr/>
        </p:nvPicPr>
        <p:blipFill rotWithShape="1">
          <a:blip r:embed="rId3"/>
          <a:srcRect/>
          <a:stretch>
            <a:fillRect/>
          </a:stretch>
        </p:blipFill>
        <p:spPr>
          <a:xfrm>
            <a:off x="8118087" y="4204946"/>
            <a:ext cx="550657" cy="557136"/>
          </a:xfrm>
          <a:prstGeom prst="rect">
            <a:avLst/>
          </a:prstGeom>
          <a:noFill/>
          <a:ln>
            <a:noFill/>
          </a:ln>
        </p:spPr>
      </p:pic>
      <p:sp>
        <p:nvSpPr>
          <p:cNvPr id="54" name="Google Shape;54;p1"/>
          <p:cNvSpPr txBox="1"/>
          <p:nvPr/>
        </p:nvSpPr>
        <p:spPr>
          <a:xfrm>
            <a:off x="665957" y="162907"/>
            <a:ext cx="7026300" cy="1508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a:t>
            </a:r>
            <a:endParaRPr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Title Finalization Seminar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Winter 2023 (Session: 2023-2024)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Group Number: - G-14</a:t>
            </a:r>
            <a:endParaRPr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
          <p:cNvSpPr txBox="1"/>
          <p:nvPr/>
        </p:nvSpPr>
        <p:spPr>
          <a:xfrm>
            <a:off x="946184" y="2012750"/>
            <a:ext cx="79536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Title of the Project:-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Strokes-Master : CricShot A</a:t>
            </a: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nalyzer and visualization using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Pose Estimation </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1"/>
          <p:cNvSpPr txBox="1"/>
          <p:nvPr/>
        </p:nvSpPr>
        <p:spPr>
          <a:xfrm>
            <a:off x="495967" y="3266264"/>
            <a:ext cx="3694200" cy="1651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Presented By:</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Clr>
                <a:schemeClr val="dk1"/>
              </a:buClr>
              <a:buSzPts val="1400"/>
              <a:buFont typeface="Times New Roman" panose="02020603050405020304"/>
              <a:buAutoNum type="arabicPeriod"/>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Renuka Deshpande (B-5)</a:t>
            </a:r>
            <a:endParaRPr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SzPts val="1400"/>
              <a:buFont typeface="Times New Roman" panose="02020603050405020304"/>
              <a:buAutoNum type="arabicPeriod"/>
            </a:pPr>
            <a:r>
              <a:rPr lang="en-US" b="1">
                <a:latin typeface="Times New Roman" panose="02020603050405020304"/>
                <a:ea typeface="Times New Roman" panose="02020603050405020304"/>
                <a:cs typeface="Times New Roman" panose="02020603050405020304"/>
                <a:sym typeface="Times New Roman" panose="02020603050405020304"/>
              </a:rPr>
              <a:t>Sakshi Nikhade (B-7)</a:t>
            </a:r>
            <a:endParaRPr b="1">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SzPts val="1400"/>
              <a:buFont typeface="Times New Roman" panose="02020603050405020304"/>
              <a:buAutoNum type="arabicPeriod"/>
            </a:pPr>
            <a:r>
              <a:rPr lang="en-US" b="1">
                <a:latin typeface="Times New Roman" panose="02020603050405020304"/>
                <a:ea typeface="Times New Roman" panose="02020603050405020304"/>
                <a:cs typeface="Times New Roman" panose="02020603050405020304"/>
                <a:sym typeface="Times New Roman" panose="02020603050405020304"/>
              </a:rPr>
              <a:t>Achal Talalwar (B-55)</a:t>
            </a:r>
            <a:endParaRPr b="1">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l" rtl="0">
              <a:lnSpc>
                <a:spcPct val="100000"/>
              </a:lnSpc>
              <a:spcBef>
                <a:spcPts val="0"/>
              </a:spcBef>
              <a:spcAft>
                <a:spcPts val="0"/>
              </a:spcAft>
              <a:buSzPts val="1400"/>
              <a:buFont typeface="Times New Roman" panose="02020603050405020304"/>
              <a:buAutoNum type="arabicPeriod"/>
            </a:pPr>
            <a:r>
              <a:rPr lang="en-US" b="1">
                <a:latin typeface="Times New Roman" panose="02020603050405020304"/>
                <a:ea typeface="Times New Roman" panose="02020603050405020304"/>
                <a:cs typeface="Times New Roman" panose="02020603050405020304"/>
                <a:sym typeface="Times New Roman" panose="02020603050405020304"/>
              </a:rPr>
              <a:t>Chinmay Kshirsagar (B-60)</a:t>
            </a:r>
            <a:endParaRPr b="1">
              <a:latin typeface="Times New Roman" panose="02020603050405020304"/>
              <a:ea typeface="Times New Roman" panose="02020603050405020304"/>
              <a:cs typeface="Times New Roman" panose="02020603050405020304"/>
              <a:sym typeface="Times New Roman" panose="02020603050405020304"/>
            </a:endParaRPr>
          </a:p>
          <a:p>
            <a:pPr marL="0" marR="0" lvl="1" indent="0" algn="l" rtl="0">
              <a:lnSpc>
                <a:spcPct val="100000"/>
              </a:lnSpc>
              <a:spcBef>
                <a:spcPts val="280"/>
              </a:spcBef>
              <a:spcAft>
                <a:spcPts val="0"/>
              </a:spcAft>
              <a:buClr>
                <a:srgbClr val="000000"/>
              </a:buClr>
              <a:buSzPts val="1400"/>
              <a:buFont typeface="Arial" panose="020B0604020202020204"/>
              <a:buNone/>
            </a:pP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280"/>
              </a:spcBef>
              <a:spcAft>
                <a:spcPts val="0"/>
              </a:spcAft>
              <a:buClr>
                <a:srgbClr val="000000"/>
              </a:buClr>
              <a:buSzPts val="1400"/>
              <a:buFont typeface="Arial" panose="020B0604020202020204"/>
              <a:buNone/>
            </a:pP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 name="Google Shape;57;p1"/>
          <p:cNvSpPr txBox="1"/>
          <p:nvPr/>
        </p:nvSpPr>
        <p:spPr>
          <a:xfrm>
            <a:off x="5237048" y="3266272"/>
            <a:ext cx="2455200" cy="12921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ctr" rtl="0">
              <a:lnSpc>
                <a:spcPct val="100000"/>
              </a:lnSpc>
              <a:spcBef>
                <a:spcPts val="0"/>
              </a:spcBef>
              <a:spcAft>
                <a:spcPts val="0"/>
              </a:spcAft>
              <a:buClr>
                <a:srgbClr val="000000"/>
              </a:buClr>
              <a:buSzPct val="100000"/>
              <a:buFont typeface="Arial" panose="020B0604020202020204"/>
              <a:buNone/>
            </a:pP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305"/>
              </a:spcBef>
              <a:spcAft>
                <a:spcPts val="0"/>
              </a:spcAft>
              <a:buClr>
                <a:srgbClr val="000000"/>
              </a:buClr>
              <a:buSzPct val="72000"/>
              <a:buFont typeface="Arial" panose="020B0604020202020204"/>
              <a:buNone/>
            </a:pPr>
            <a:r>
              <a:rPr lang="en-US" sz="2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Guide</a:t>
            </a:r>
            <a:endParaRPr sz="2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305"/>
              </a:spcBef>
              <a:spcAft>
                <a:spcPts val="0"/>
              </a:spcAft>
              <a:buClr>
                <a:srgbClr val="000000"/>
              </a:buClr>
              <a:buSzPct val="720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Tony Jagysi </a:t>
            </a: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305"/>
              </a:spcBef>
              <a:spcAft>
                <a:spcPts val="0"/>
              </a:spcAft>
              <a:buClr>
                <a:srgbClr val="000000"/>
              </a:buClr>
              <a:buSzPct val="720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305"/>
              </a:spcBef>
              <a:spcAft>
                <a:spcPts val="0"/>
              </a:spcAft>
              <a:buClr>
                <a:srgbClr val="000000"/>
              </a:buClr>
              <a:buSzPct val="720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GHRCE , Nagpur </a:t>
            </a: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10"/>
              </a:spcBef>
              <a:spcAft>
                <a:spcPts val="0"/>
              </a:spcAft>
              <a:buClr>
                <a:srgbClr val="000000"/>
              </a:buClr>
              <a:buSzPct val="100000"/>
              <a:buFont typeface="Arial" panose="020B0604020202020204"/>
              <a:buNone/>
            </a:pPr>
            <a:endParaRPr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1"/>
          <p:cNvSpPr/>
          <p:nvPr/>
        </p:nvSpPr>
        <p:spPr>
          <a:xfrm>
            <a:off x="7094483" y="1009293"/>
            <a:ext cx="157426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Date : 20/07/2023 </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idx="4294967295"/>
          </p:nvPr>
        </p:nvSpPr>
        <p:spPr>
          <a:xfrm>
            <a:off x="1121275" y="186750"/>
            <a:ext cx="6285300" cy="40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600" b="1">
                <a:latin typeface="Times New Roman" panose="02020603050405020304"/>
                <a:ea typeface="Times New Roman" panose="02020603050405020304"/>
                <a:cs typeface="Times New Roman" panose="02020603050405020304"/>
                <a:sym typeface="Times New Roman" panose="02020603050405020304"/>
              </a:rPr>
              <a:t>Proposed Methodology/System Architecture</a:t>
            </a:r>
            <a:endParaRPr sz="34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3" name="Google Shape;143;p26"/>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44" name="Google Shape;144;p26"/>
          <p:cNvPicPr preferRelativeResize="0"/>
          <p:nvPr/>
        </p:nvPicPr>
        <p:blipFill rotWithShape="1">
          <a:blip r:embed="rId2"/>
          <a:srcRect/>
          <a:stretch>
            <a:fillRect/>
          </a:stretch>
        </p:blipFill>
        <p:spPr>
          <a:xfrm>
            <a:off x="0" y="63147"/>
            <a:ext cx="819032" cy="656400"/>
          </a:xfrm>
          <a:prstGeom prst="rect">
            <a:avLst/>
          </a:prstGeom>
          <a:noFill/>
          <a:ln>
            <a:noFill/>
          </a:ln>
        </p:spPr>
      </p:pic>
      <p:sp>
        <p:nvSpPr>
          <p:cNvPr id="145" name="Google Shape;145;p2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6" name="Google Shape;146;p26"/>
          <p:cNvPicPr preferRelativeResize="0"/>
          <p:nvPr/>
        </p:nvPicPr>
        <p:blipFill rotWithShape="1">
          <a:blip r:embed="rId3"/>
          <a:srcRect/>
          <a:stretch>
            <a:fillRect/>
          </a:stretch>
        </p:blipFill>
        <p:spPr>
          <a:xfrm>
            <a:off x="9" y="4360698"/>
            <a:ext cx="550657" cy="557136"/>
          </a:xfrm>
          <a:prstGeom prst="rect">
            <a:avLst/>
          </a:prstGeom>
          <a:noFill/>
          <a:ln>
            <a:noFill/>
          </a:ln>
        </p:spPr>
      </p:pic>
      <p:sp>
        <p:nvSpPr>
          <p:cNvPr id="147" name="Google Shape;147;p26"/>
          <p:cNvSpPr txBox="1"/>
          <p:nvPr/>
        </p:nvSpPr>
        <p:spPr>
          <a:xfrm>
            <a:off x="550675" y="742950"/>
            <a:ext cx="8070600" cy="3657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b="1" u="sng" dirty="0">
                <a:latin typeface="Times New Roman" panose="02020603050405020304"/>
                <a:ea typeface="Times New Roman" panose="02020603050405020304"/>
                <a:cs typeface="Times New Roman" panose="02020603050405020304"/>
                <a:sym typeface="Times New Roman" panose="02020603050405020304"/>
              </a:rPr>
              <a:t>1. Data Collection:</a:t>
            </a:r>
            <a:endParaRPr b="1" u="sng"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endParaRPr b="1" u="sng"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1200" b="1" dirty="0">
                <a:latin typeface="Times New Roman" panose="02020603050405020304"/>
                <a:ea typeface="Times New Roman" panose="02020603050405020304"/>
                <a:cs typeface="Times New Roman" panose="02020603050405020304"/>
                <a:sym typeface="Times New Roman" panose="02020603050405020304"/>
              </a:rPr>
              <a:t>A. Data Source Selection:</a:t>
            </a:r>
            <a:r>
              <a:rPr lang="en-US" sz="1200" dirty="0">
                <a:latin typeface="Times New Roman" panose="02020603050405020304"/>
                <a:ea typeface="Times New Roman" panose="02020603050405020304"/>
                <a:cs typeface="Times New Roman" panose="02020603050405020304"/>
                <a:sym typeface="Times New Roman" panose="02020603050405020304"/>
              </a:rPr>
              <a:t> Identify and select the cricket shot images or videos that you want to analyze. Ensure they are representative of different shot types.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1200" b="1" dirty="0">
                <a:latin typeface="Times New Roman" panose="02020603050405020304"/>
                <a:ea typeface="Times New Roman" panose="02020603050405020304"/>
                <a:cs typeface="Times New Roman" panose="02020603050405020304"/>
                <a:sym typeface="Times New Roman" panose="02020603050405020304"/>
              </a:rPr>
              <a:t>B. Data Acquisition:</a:t>
            </a:r>
            <a:r>
              <a:rPr lang="en-US" sz="1200" dirty="0">
                <a:latin typeface="Times New Roman" panose="02020603050405020304"/>
                <a:ea typeface="Times New Roman" panose="02020603050405020304"/>
                <a:cs typeface="Times New Roman" panose="02020603050405020304"/>
                <a:sym typeface="Times New Roman" panose="02020603050405020304"/>
              </a:rPr>
              <a:t> Use file dialogs (in this code, "</a:t>
            </a:r>
            <a:r>
              <a:rPr lang="en-US" sz="1200" dirty="0" err="1">
                <a:latin typeface="Times New Roman" panose="02020603050405020304"/>
                <a:ea typeface="Times New Roman" panose="02020603050405020304"/>
                <a:cs typeface="Times New Roman" panose="02020603050405020304"/>
                <a:sym typeface="Times New Roman" panose="02020603050405020304"/>
              </a:rPr>
              <a:t>easygui</a:t>
            </a:r>
            <a:r>
              <a:rPr lang="en-US" sz="1200" dirty="0">
                <a:latin typeface="Times New Roman" panose="02020603050405020304"/>
                <a:ea typeface="Times New Roman" panose="02020603050405020304"/>
                <a:cs typeface="Times New Roman" panose="02020603050405020304"/>
                <a:sym typeface="Times New Roman" panose="02020603050405020304"/>
              </a:rPr>
              <a:t>") to allow users to select the data sources .</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r>
              <a:rPr lang="en-US" sz="1200" b="1" dirty="0">
                <a:latin typeface="Times New Roman" panose="02020603050405020304"/>
                <a:ea typeface="Times New Roman" panose="02020603050405020304"/>
                <a:cs typeface="Times New Roman" panose="02020603050405020304"/>
                <a:sym typeface="Times New Roman" panose="02020603050405020304"/>
              </a:rPr>
              <a:t>C. Image Processing: </a:t>
            </a:r>
            <a:r>
              <a:rPr lang="en-US" sz="1200" dirty="0">
                <a:latin typeface="Times New Roman" panose="02020603050405020304"/>
                <a:ea typeface="Times New Roman" panose="02020603050405020304"/>
                <a:cs typeface="Times New Roman" panose="02020603050405020304"/>
                <a:sym typeface="Times New Roman" panose="02020603050405020304"/>
              </a:rPr>
              <a:t>Use OpenCV to read the selected images. </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b="1" u="sng" dirty="0">
                <a:latin typeface="Times New Roman" panose="02020603050405020304"/>
                <a:ea typeface="Times New Roman" panose="02020603050405020304"/>
                <a:cs typeface="Times New Roman" panose="02020603050405020304"/>
                <a:sym typeface="Times New Roman" panose="02020603050405020304"/>
              </a:rPr>
              <a:t>2. Pose Estimation:</a:t>
            </a:r>
            <a:endParaRPr b="1" u="sng"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endParaRPr b="1" u="sng"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1200" b="1" dirty="0">
                <a:latin typeface="Times New Roman" panose="02020603050405020304"/>
                <a:ea typeface="Times New Roman" panose="02020603050405020304"/>
                <a:cs typeface="Times New Roman" panose="02020603050405020304"/>
                <a:sym typeface="Times New Roman" panose="02020603050405020304"/>
              </a:rPr>
              <a:t>A. Initialize Pose Estimator:</a:t>
            </a:r>
            <a:r>
              <a:rPr lang="en-US" sz="1200" dirty="0">
                <a:latin typeface="Times New Roman" panose="02020603050405020304"/>
                <a:ea typeface="Times New Roman" panose="02020603050405020304"/>
                <a:cs typeface="Times New Roman" panose="02020603050405020304"/>
                <a:sym typeface="Times New Roman" panose="02020603050405020304"/>
              </a:rPr>
              <a:t> Use the </a:t>
            </a:r>
            <a:r>
              <a:rPr lang="en-US" sz="1200" dirty="0" err="1">
                <a:latin typeface="Times New Roman" panose="02020603050405020304"/>
                <a:ea typeface="Times New Roman" panose="02020603050405020304"/>
                <a:cs typeface="Times New Roman" panose="02020603050405020304"/>
                <a:sym typeface="Times New Roman" panose="02020603050405020304"/>
              </a:rPr>
              <a:t>MediaPipe</a:t>
            </a:r>
            <a:r>
              <a:rPr lang="en-US" sz="1200" dirty="0">
                <a:latin typeface="Times New Roman" panose="02020603050405020304"/>
                <a:ea typeface="Times New Roman" panose="02020603050405020304"/>
                <a:cs typeface="Times New Roman" panose="02020603050405020304"/>
                <a:sym typeface="Times New Roman" panose="02020603050405020304"/>
              </a:rPr>
              <a:t> library to initialize the pose estimator with appropriate configuration parameters.</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1200" b="1" dirty="0">
                <a:latin typeface="Times New Roman" panose="02020603050405020304"/>
                <a:ea typeface="Times New Roman" panose="02020603050405020304"/>
                <a:cs typeface="Times New Roman" panose="02020603050405020304"/>
                <a:sym typeface="Times New Roman" panose="02020603050405020304"/>
              </a:rPr>
              <a:t>B. Process Frames:</a:t>
            </a:r>
            <a:r>
              <a:rPr lang="en-US" sz="1200" dirty="0">
                <a:latin typeface="Times New Roman" panose="02020603050405020304"/>
                <a:ea typeface="Times New Roman" panose="02020603050405020304"/>
                <a:cs typeface="Times New Roman" panose="02020603050405020304"/>
                <a:sym typeface="Times New Roman" panose="02020603050405020304"/>
              </a:rPr>
              <a:t> Iterate through each frame extracted from the data sources.</a:t>
            </a:r>
            <a:endParaRPr sz="12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1200" b="1" dirty="0">
                <a:latin typeface="Times New Roman" panose="02020603050405020304"/>
                <a:ea typeface="Times New Roman" panose="02020603050405020304"/>
                <a:cs typeface="Times New Roman" panose="02020603050405020304"/>
                <a:sym typeface="Times New Roman" panose="02020603050405020304"/>
              </a:rPr>
              <a:t>C. Convert to RGB:</a:t>
            </a:r>
            <a:r>
              <a:rPr lang="en-US" sz="1200" dirty="0">
                <a:latin typeface="Times New Roman" panose="02020603050405020304"/>
                <a:ea typeface="Times New Roman" panose="02020603050405020304"/>
                <a:cs typeface="Times New Roman" panose="02020603050405020304"/>
                <a:sym typeface="Times New Roman" panose="02020603050405020304"/>
              </a:rPr>
              <a:t> Convert the frame to RGB format for use with the pose estimator.</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r>
              <a:rPr lang="en-US" sz="1200" b="1" dirty="0">
                <a:latin typeface="Times New Roman" panose="02020603050405020304"/>
                <a:ea typeface="Times New Roman" panose="02020603050405020304"/>
                <a:cs typeface="Times New Roman" panose="02020603050405020304"/>
                <a:sym typeface="Times New Roman" panose="02020603050405020304"/>
              </a:rPr>
              <a:t>D. Pose Detection:</a:t>
            </a:r>
            <a:r>
              <a:rPr lang="en-US" sz="1200" dirty="0">
                <a:latin typeface="Times New Roman" panose="02020603050405020304"/>
                <a:ea typeface="Times New Roman" panose="02020603050405020304"/>
                <a:cs typeface="Times New Roman" panose="02020603050405020304"/>
                <a:sym typeface="Times New Roman" panose="02020603050405020304"/>
              </a:rPr>
              <a:t> Apply pose estimation to detect body landmarks (key points) in each frame.</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Data Storage:</a:t>
            </a:r>
            <a:endParaRPr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endParaRPr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sz="1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Create </a:t>
            </a:r>
            <a:r>
              <a:rPr lang="en-US" sz="12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DataFrames</a:t>
            </a:r>
            <a:r>
              <a:rPr lang="en-US" sz="1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Create empty Data Frames to store the pose estimation data. In this code, two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DataFrames</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(df1 and df2) are used to store data from two different sources.</a:t>
            </a:r>
            <a:endParaRPr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sz="1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 Landmark Data Extraction:</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Extract the X, Y, Z coordinates, and visibility for each landmark and store it in the respective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DataFrame</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sz="10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sz="10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149" name="Google Shape;149;p26"/>
          <p:cNvSpPr txBox="1"/>
          <p:nvPr/>
        </p:nvSpPr>
        <p:spPr>
          <a:xfrm>
            <a:off x="914400" y="6477000"/>
            <a:ext cx="65532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9347568042_4_4"/>
          <p:cNvSpPr txBox="1">
            <a:spLocks noGrp="1"/>
          </p:cNvSpPr>
          <p:nvPr>
            <p:ph type="title" idx="4294967295"/>
          </p:nvPr>
        </p:nvSpPr>
        <p:spPr>
          <a:xfrm>
            <a:off x="1177000" y="301400"/>
            <a:ext cx="6220200" cy="4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600" b="1">
                <a:latin typeface="Times New Roman" panose="02020603050405020304"/>
                <a:ea typeface="Times New Roman" panose="02020603050405020304"/>
                <a:cs typeface="Times New Roman" panose="02020603050405020304"/>
                <a:sym typeface="Times New Roman" panose="02020603050405020304"/>
              </a:rPr>
              <a:t>Proposed Methodology/System Architecture</a:t>
            </a:r>
            <a:endParaRPr sz="34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5" name="Google Shape;155;g29347568042_4_4"/>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56" name="Google Shape;156;g29347568042_4_4"/>
          <p:cNvPicPr preferRelativeResize="0"/>
          <p:nvPr/>
        </p:nvPicPr>
        <p:blipFill rotWithShape="1">
          <a:blip r:embed="rId2"/>
          <a:srcRect/>
          <a:stretch>
            <a:fillRect/>
          </a:stretch>
        </p:blipFill>
        <p:spPr>
          <a:xfrm>
            <a:off x="95375" y="45197"/>
            <a:ext cx="819032" cy="656401"/>
          </a:xfrm>
          <a:prstGeom prst="rect">
            <a:avLst/>
          </a:prstGeom>
          <a:noFill/>
          <a:ln>
            <a:noFill/>
          </a:ln>
        </p:spPr>
      </p:pic>
      <p:sp>
        <p:nvSpPr>
          <p:cNvPr id="157" name="Google Shape;157;g29347568042_4_4"/>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8" name="Google Shape;158;g29347568042_4_4"/>
          <p:cNvPicPr preferRelativeResize="0"/>
          <p:nvPr/>
        </p:nvPicPr>
        <p:blipFill rotWithShape="1">
          <a:blip r:embed="rId3"/>
          <a:srcRect/>
          <a:stretch>
            <a:fillRect/>
          </a:stretch>
        </p:blipFill>
        <p:spPr>
          <a:xfrm>
            <a:off x="134184" y="4360698"/>
            <a:ext cx="550657" cy="557136"/>
          </a:xfrm>
          <a:prstGeom prst="rect">
            <a:avLst/>
          </a:prstGeom>
          <a:noFill/>
          <a:ln>
            <a:noFill/>
          </a:ln>
        </p:spPr>
      </p:pic>
      <p:sp>
        <p:nvSpPr>
          <p:cNvPr id="159" name="Google Shape;159;g29347568042_4_4"/>
          <p:cNvSpPr txBox="1"/>
          <p:nvPr/>
        </p:nvSpPr>
        <p:spPr>
          <a:xfrm>
            <a:off x="684850" y="1154974"/>
            <a:ext cx="8214300" cy="414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SzPts val="1100"/>
              <a:buNone/>
            </a:pPr>
            <a:r>
              <a:rPr lang="en-US" b="1" u="sng">
                <a:latin typeface="Times New Roman" panose="02020603050405020304"/>
                <a:ea typeface="Times New Roman" panose="02020603050405020304"/>
                <a:cs typeface="Times New Roman" panose="02020603050405020304"/>
                <a:sym typeface="Times New Roman" panose="02020603050405020304"/>
              </a:rPr>
              <a:t>4. Data Visualization:</a:t>
            </a:r>
            <a:endParaRPr b="1" u="sng">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200" b="1" u="sng">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r>
              <a:rPr lang="en-US" sz="1200" b="1">
                <a:latin typeface="Times New Roman" panose="02020603050405020304"/>
                <a:ea typeface="Times New Roman" panose="02020603050405020304"/>
                <a:cs typeface="Times New Roman" panose="02020603050405020304"/>
                <a:sym typeface="Times New Roman" panose="02020603050405020304"/>
              </a:rPr>
              <a:t>A. Excel Workbook Creation:</a:t>
            </a:r>
            <a:r>
              <a:rPr lang="en-US" sz="1200">
                <a:latin typeface="Times New Roman" panose="02020603050405020304"/>
                <a:ea typeface="Times New Roman" panose="02020603050405020304"/>
                <a:cs typeface="Times New Roman" panose="02020603050405020304"/>
                <a:sym typeface="Times New Roman" panose="02020603050405020304"/>
              </a:rPr>
              <a:t> Create a new Excel workbook using the openpyxl library to store the data and visualizations.</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r>
              <a:rPr lang="en-US" sz="1200" b="1">
                <a:latin typeface="Times New Roman" panose="02020603050405020304"/>
                <a:ea typeface="Times New Roman" panose="02020603050405020304"/>
                <a:cs typeface="Times New Roman" panose="02020603050405020304"/>
                <a:sym typeface="Times New Roman" panose="02020603050405020304"/>
              </a:rPr>
              <a:t>B. Data Export:</a:t>
            </a:r>
            <a:r>
              <a:rPr lang="en-US" sz="1200">
                <a:latin typeface="Times New Roman" panose="02020603050405020304"/>
                <a:ea typeface="Times New Roman" panose="02020603050405020304"/>
                <a:cs typeface="Times New Roman" panose="02020603050405020304"/>
                <a:sym typeface="Times New Roman" panose="02020603050405020304"/>
              </a:rPr>
              <a:t> Save the Data Frames to separate sheets within the Excel workbook.</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r>
              <a:rPr lang="en-US" sz="1200" b="1">
                <a:latin typeface="Times New Roman" panose="02020603050405020304"/>
                <a:ea typeface="Times New Roman" panose="02020603050405020304"/>
                <a:cs typeface="Times New Roman" panose="02020603050405020304"/>
                <a:sym typeface="Times New Roman" panose="02020603050405020304"/>
              </a:rPr>
              <a:t>C. Chart Generation:</a:t>
            </a:r>
            <a:r>
              <a:rPr lang="en-US" sz="1200">
                <a:latin typeface="Times New Roman" panose="02020603050405020304"/>
                <a:ea typeface="Times New Roman" panose="02020603050405020304"/>
                <a:cs typeface="Times New Roman" panose="02020603050405020304"/>
                <a:sym typeface="Times New Roman" panose="02020603050405020304"/>
              </a:rPr>
              <a:t> Create bar charts to visualize and compare data. In this code, bar charts for X, Y, and visibility of landmarks are generated and added to a comparison sheet.</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5. Save Results:</a:t>
            </a: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A. Save Excel File:</a:t>
            </a: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 Save the Excel workbook with the data and visualizations. The file is named with a timestamp to ensure uniqueness.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6. Conclusion and Reporting:</a:t>
            </a: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100"/>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A. Output: </a:t>
            </a: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Inform users that the data has been saved to an Excel file with visualizations and comparisons.</a:t>
            </a:r>
            <a:endParaRPr sz="1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SzPts val="1100"/>
              <a:buNone/>
            </a:pPr>
            <a:endParaRPr sz="1300">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g29347568042_4_4"/>
          <p:cNvSpPr txBox="1">
            <a:spLocks noGrp="1"/>
          </p:cNvSpPr>
          <p:nvPr>
            <p:ph type="sldNum" idx="12"/>
          </p:nvPr>
        </p:nvSpPr>
        <p:spPr>
          <a:xfrm>
            <a:off x="6553200" y="6356350"/>
            <a:ext cx="2133600" cy="3651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sz="10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sz="10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161" name="Google Shape;161;g29347568042_4_4"/>
          <p:cNvSpPr txBox="1"/>
          <p:nvPr/>
        </p:nvSpPr>
        <p:spPr>
          <a:xfrm>
            <a:off x="914400" y="6477000"/>
            <a:ext cx="65532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g29347568042_0_4"/>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67" name="Google Shape;167;g29347568042_0_4"/>
          <p:cNvPicPr preferRelativeResize="0"/>
          <p:nvPr/>
        </p:nvPicPr>
        <p:blipFill rotWithShape="1">
          <a:blip r:embed="rId2"/>
          <a:srcRect/>
          <a:stretch>
            <a:fillRect/>
          </a:stretch>
        </p:blipFill>
        <p:spPr>
          <a:xfrm>
            <a:off x="0" y="63147"/>
            <a:ext cx="819032" cy="656401"/>
          </a:xfrm>
          <a:prstGeom prst="rect">
            <a:avLst/>
          </a:prstGeom>
          <a:noFill/>
          <a:ln>
            <a:noFill/>
          </a:ln>
        </p:spPr>
      </p:pic>
      <p:pic>
        <p:nvPicPr>
          <p:cNvPr id="168" name="Google Shape;168;g29347568042_0_4"/>
          <p:cNvPicPr preferRelativeResize="0"/>
          <p:nvPr/>
        </p:nvPicPr>
        <p:blipFill rotWithShape="1">
          <a:blip r:embed="rId3"/>
          <a:srcRect/>
          <a:stretch>
            <a:fillRect/>
          </a:stretch>
        </p:blipFill>
        <p:spPr>
          <a:xfrm>
            <a:off x="134187" y="4586357"/>
            <a:ext cx="550657" cy="557136"/>
          </a:xfrm>
          <a:prstGeom prst="rect">
            <a:avLst/>
          </a:prstGeom>
          <a:noFill/>
          <a:ln>
            <a:noFill/>
          </a:ln>
        </p:spPr>
      </p:pic>
      <p:sp>
        <p:nvSpPr>
          <p:cNvPr id="169" name="Google Shape;169;g29347568042_0_4"/>
          <p:cNvSpPr/>
          <p:nvPr/>
        </p:nvSpPr>
        <p:spPr>
          <a:xfrm>
            <a:off x="607325" y="1230525"/>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Data Collection</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g29347568042_0_4"/>
          <p:cNvSpPr/>
          <p:nvPr/>
        </p:nvSpPr>
        <p:spPr>
          <a:xfrm>
            <a:off x="5599375" y="1230525"/>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Data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Storage</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g29347568042_0_4"/>
          <p:cNvSpPr/>
          <p:nvPr/>
        </p:nvSpPr>
        <p:spPr>
          <a:xfrm>
            <a:off x="3103338" y="1230525"/>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Pose Estimation</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g29347568042_0_4"/>
          <p:cNvSpPr/>
          <p:nvPr/>
        </p:nvSpPr>
        <p:spPr>
          <a:xfrm>
            <a:off x="5599400" y="3136800"/>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Data Visualization</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g29347568042_0_4"/>
          <p:cNvSpPr/>
          <p:nvPr/>
        </p:nvSpPr>
        <p:spPr>
          <a:xfrm>
            <a:off x="3103338" y="3136800"/>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Save Results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g29347568042_0_4"/>
          <p:cNvSpPr/>
          <p:nvPr/>
        </p:nvSpPr>
        <p:spPr>
          <a:xfrm>
            <a:off x="607300" y="3136800"/>
            <a:ext cx="1831500" cy="13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Conclusion and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sz="1600">
                <a:latin typeface="Times New Roman" panose="02020603050405020304"/>
                <a:ea typeface="Times New Roman" panose="02020603050405020304"/>
                <a:cs typeface="Times New Roman" panose="02020603050405020304"/>
                <a:sym typeface="Times New Roman" panose="02020603050405020304"/>
              </a:rPr>
              <a:t>Reporting</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g29347568042_0_4"/>
          <p:cNvSpPr/>
          <p:nvPr/>
        </p:nvSpPr>
        <p:spPr>
          <a:xfrm>
            <a:off x="7430950" y="1795275"/>
            <a:ext cx="1185000" cy="2292600"/>
          </a:xfrm>
          <a:prstGeom prst="curvedLeftArrow">
            <a:avLst>
              <a:gd name="adj1" fmla="val 2516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6" name="Google Shape;176;g29347568042_0_4"/>
          <p:cNvSpPr/>
          <p:nvPr/>
        </p:nvSpPr>
        <p:spPr>
          <a:xfrm>
            <a:off x="2438825" y="1795275"/>
            <a:ext cx="664500" cy="265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7" name="Google Shape;177;g29347568042_0_4"/>
          <p:cNvSpPr/>
          <p:nvPr/>
        </p:nvSpPr>
        <p:spPr>
          <a:xfrm>
            <a:off x="4934850" y="1795275"/>
            <a:ext cx="664500" cy="265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8" name="Google Shape;178;g29347568042_0_4"/>
          <p:cNvSpPr txBox="1"/>
          <p:nvPr/>
        </p:nvSpPr>
        <p:spPr>
          <a:xfrm>
            <a:off x="1364500" y="292400"/>
            <a:ext cx="5681700" cy="70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a:latin typeface="Times New Roman" panose="02020603050405020304"/>
                <a:ea typeface="Times New Roman" panose="02020603050405020304"/>
                <a:cs typeface="Times New Roman" panose="02020603050405020304"/>
                <a:sym typeface="Times New Roman" panose="02020603050405020304"/>
              </a:rPr>
              <a:t>System Architecture</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g29347568042_0_4"/>
          <p:cNvSpPr/>
          <p:nvPr/>
        </p:nvSpPr>
        <p:spPr>
          <a:xfrm>
            <a:off x="2438800" y="3744625"/>
            <a:ext cx="664500" cy="265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0" name="Google Shape;180;g29347568042_0_4"/>
          <p:cNvSpPr/>
          <p:nvPr/>
        </p:nvSpPr>
        <p:spPr>
          <a:xfrm>
            <a:off x="4934875" y="3701550"/>
            <a:ext cx="664500" cy="265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idx="4294967295"/>
          </p:nvPr>
        </p:nvSpPr>
        <p:spPr>
          <a:xfrm>
            <a:off x="1405974" y="445025"/>
            <a:ext cx="5529081"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a:latin typeface="Times New Roman" panose="02020603050405020304"/>
                <a:ea typeface="Times New Roman" panose="02020603050405020304"/>
                <a:cs typeface="Times New Roman" panose="02020603050405020304"/>
                <a:sym typeface="Times New Roman" panose="02020603050405020304"/>
              </a:rPr>
              <a:t>Hardware /Software Specification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27"/>
          <p:cNvSpPr txBox="1">
            <a:spLocks noGrp="1"/>
          </p:cNvSpPr>
          <p:nvPr>
            <p:ph type="body" idx="4294967295"/>
          </p:nvPr>
        </p:nvSpPr>
        <p:spPr>
          <a:xfrm>
            <a:off x="1173275" y="1437825"/>
            <a:ext cx="6797400" cy="26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Visual Code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Language:-</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Python</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Tools and Technologies :-</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Computer Vision, Open-cv, media pipe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Python libraries :- </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Numpy, Pandas , Media pipe , Math, Easygui, os, Cv2,openpyxl</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SzPts val="1800"/>
              <a:buNone/>
            </a:pPr>
            <a:endParaRPr sz="14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7" name="Google Shape;187;p27"/>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88" name="Google Shape;188;p27"/>
          <p:cNvPicPr preferRelativeResize="0"/>
          <p:nvPr/>
        </p:nvPicPr>
        <p:blipFill rotWithShape="1">
          <a:blip r:embed="rId2"/>
          <a:srcRect/>
          <a:stretch>
            <a:fillRect/>
          </a:stretch>
        </p:blipFill>
        <p:spPr>
          <a:xfrm>
            <a:off x="357975" y="197150"/>
            <a:ext cx="819032" cy="656400"/>
          </a:xfrm>
          <a:prstGeom prst="rect">
            <a:avLst/>
          </a:prstGeom>
          <a:noFill/>
          <a:ln>
            <a:noFill/>
          </a:ln>
        </p:spPr>
      </p:pic>
      <p:sp>
        <p:nvSpPr>
          <p:cNvPr id="189" name="Google Shape;189;p2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0" name="Google Shape;190;p27"/>
          <p:cNvPicPr preferRelativeResize="0"/>
          <p:nvPr/>
        </p:nvPicPr>
        <p:blipFill rotWithShape="1">
          <a:blip r:embed="rId3"/>
          <a:srcRect/>
          <a:stretch>
            <a:fillRect/>
          </a:stretch>
        </p:blipFill>
        <p:spPr>
          <a:xfrm>
            <a:off x="492162" y="4286082"/>
            <a:ext cx="550657" cy="5571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29347568042_3_23"/>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96" name="Google Shape;196;g29347568042_3_23"/>
          <p:cNvPicPr preferRelativeResize="0"/>
          <p:nvPr/>
        </p:nvPicPr>
        <p:blipFill rotWithShape="1">
          <a:blip r:embed="rId2"/>
          <a:srcRect/>
          <a:stretch>
            <a:fillRect/>
          </a:stretch>
        </p:blipFill>
        <p:spPr>
          <a:xfrm>
            <a:off x="409162" y="4163657"/>
            <a:ext cx="550657" cy="557136"/>
          </a:xfrm>
          <a:prstGeom prst="rect">
            <a:avLst/>
          </a:prstGeom>
          <a:noFill/>
          <a:ln>
            <a:noFill/>
          </a:ln>
        </p:spPr>
      </p:pic>
      <p:pic>
        <p:nvPicPr>
          <p:cNvPr id="197" name="Google Shape;197;g29347568042_3_23"/>
          <p:cNvPicPr preferRelativeResize="0"/>
          <p:nvPr/>
        </p:nvPicPr>
        <p:blipFill rotWithShape="1">
          <a:blip r:embed="rId3"/>
          <a:srcRect/>
          <a:stretch>
            <a:fillRect/>
          </a:stretch>
        </p:blipFill>
        <p:spPr>
          <a:xfrm>
            <a:off x="274975" y="279825"/>
            <a:ext cx="819032" cy="656401"/>
          </a:xfrm>
          <a:prstGeom prst="rect">
            <a:avLst/>
          </a:prstGeom>
          <a:noFill/>
          <a:ln>
            <a:noFill/>
          </a:ln>
        </p:spPr>
      </p:pic>
      <p:sp>
        <p:nvSpPr>
          <p:cNvPr id="198" name="Google Shape;198;g29347568042_3_23"/>
          <p:cNvSpPr txBox="1"/>
          <p:nvPr/>
        </p:nvSpPr>
        <p:spPr>
          <a:xfrm>
            <a:off x="2998175" y="213200"/>
            <a:ext cx="3424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Pose Estimation</a:t>
            </a:r>
            <a:endParaRPr sz="2800">
              <a:solidFill>
                <a:schemeClr val="dk1"/>
              </a:solidFill>
            </a:endParaRPr>
          </a:p>
        </p:txBody>
      </p:sp>
      <p:pic>
        <p:nvPicPr>
          <p:cNvPr id="199" name="Google Shape;199;g29347568042_3_23"/>
          <p:cNvPicPr preferRelativeResize="0"/>
          <p:nvPr/>
        </p:nvPicPr>
        <p:blipFill rotWithShape="1">
          <a:blip r:embed="rId4"/>
          <a:srcRect t="5380" b="-5379"/>
          <a:stretch>
            <a:fillRect/>
          </a:stretch>
        </p:blipFill>
        <p:spPr>
          <a:xfrm>
            <a:off x="1618575" y="1223475"/>
            <a:ext cx="2728900" cy="3711900"/>
          </a:xfrm>
          <a:prstGeom prst="rect">
            <a:avLst/>
          </a:prstGeom>
          <a:noFill/>
          <a:ln>
            <a:noFill/>
          </a:ln>
        </p:spPr>
      </p:pic>
      <p:pic>
        <p:nvPicPr>
          <p:cNvPr id="200" name="Google Shape;200;g29347568042_3_23"/>
          <p:cNvPicPr preferRelativeResize="0"/>
          <p:nvPr/>
        </p:nvPicPr>
        <p:blipFill>
          <a:blip r:embed="rId5"/>
          <a:stretch>
            <a:fillRect/>
          </a:stretch>
        </p:blipFill>
        <p:spPr>
          <a:xfrm>
            <a:off x="4828425" y="936225"/>
            <a:ext cx="3113800" cy="3947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9347568042_3_0"/>
          <p:cNvPicPr preferRelativeResize="0"/>
          <p:nvPr/>
        </p:nvPicPr>
        <p:blipFill rotWithShape="1">
          <a:blip r:embed="rId1"/>
          <a:srcRect/>
          <a:stretch>
            <a:fillRect/>
          </a:stretch>
        </p:blipFill>
        <p:spPr>
          <a:xfrm>
            <a:off x="6699350" y="20400"/>
            <a:ext cx="2444625" cy="2145352"/>
          </a:xfrm>
          <a:prstGeom prst="rect">
            <a:avLst/>
          </a:prstGeom>
          <a:noFill/>
          <a:ln>
            <a:noFill/>
          </a:ln>
        </p:spPr>
      </p:pic>
      <p:pic>
        <p:nvPicPr>
          <p:cNvPr id="206" name="Google Shape;206;g29347568042_3_0"/>
          <p:cNvPicPr preferRelativeResize="0"/>
          <p:nvPr/>
        </p:nvPicPr>
        <p:blipFill rotWithShape="1">
          <a:blip r:embed="rId2"/>
          <a:srcRect/>
          <a:stretch>
            <a:fillRect/>
          </a:stretch>
        </p:blipFill>
        <p:spPr>
          <a:xfrm>
            <a:off x="62700" y="0"/>
            <a:ext cx="819032" cy="656401"/>
          </a:xfrm>
          <a:prstGeom prst="rect">
            <a:avLst/>
          </a:prstGeom>
          <a:noFill/>
          <a:ln>
            <a:noFill/>
          </a:ln>
        </p:spPr>
      </p:pic>
      <p:pic>
        <p:nvPicPr>
          <p:cNvPr id="207" name="Google Shape;207;g29347568042_3_0"/>
          <p:cNvPicPr preferRelativeResize="0"/>
          <p:nvPr/>
        </p:nvPicPr>
        <p:blipFill rotWithShape="1">
          <a:blip r:embed="rId3"/>
          <a:srcRect/>
          <a:stretch>
            <a:fillRect/>
          </a:stretch>
        </p:blipFill>
        <p:spPr>
          <a:xfrm>
            <a:off x="62712" y="4270257"/>
            <a:ext cx="550657" cy="557136"/>
          </a:xfrm>
          <a:prstGeom prst="rect">
            <a:avLst/>
          </a:prstGeom>
          <a:noFill/>
          <a:ln>
            <a:noFill/>
          </a:ln>
        </p:spPr>
      </p:pic>
      <p:sp>
        <p:nvSpPr>
          <p:cNvPr id="208" name="Google Shape;208;g29347568042_3_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g29347568042_3_0"/>
          <p:cNvSpPr txBox="1"/>
          <p:nvPr/>
        </p:nvSpPr>
        <p:spPr>
          <a:xfrm>
            <a:off x="815100" y="20400"/>
            <a:ext cx="6942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Output</a:t>
            </a:r>
            <a:endParaRPr sz="2800">
              <a:solidFill>
                <a:schemeClr val="dk1"/>
              </a:solidFill>
            </a:endParaRPr>
          </a:p>
        </p:txBody>
      </p:sp>
      <p:pic>
        <p:nvPicPr>
          <p:cNvPr id="210" name="Google Shape;210;g29347568042_3_0"/>
          <p:cNvPicPr preferRelativeResize="0"/>
          <p:nvPr/>
        </p:nvPicPr>
        <p:blipFill>
          <a:blip r:embed="rId4"/>
          <a:stretch>
            <a:fillRect/>
          </a:stretch>
        </p:blipFill>
        <p:spPr>
          <a:xfrm>
            <a:off x="951175" y="675988"/>
            <a:ext cx="6923050" cy="3791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29347568042_3_10"/>
          <p:cNvPicPr preferRelativeResize="0"/>
          <p:nvPr/>
        </p:nvPicPr>
        <p:blipFill rotWithShape="1">
          <a:blip r:embed="rId1"/>
          <a:srcRect/>
          <a:stretch>
            <a:fillRect/>
          </a:stretch>
        </p:blipFill>
        <p:spPr>
          <a:xfrm>
            <a:off x="7117700" y="0"/>
            <a:ext cx="2026298" cy="1954950"/>
          </a:xfrm>
          <a:prstGeom prst="rect">
            <a:avLst/>
          </a:prstGeom>
          <a:noFill/>
          <a:ln>
            <a:noFill/>
          </a:ln>
        </p:spPr>
      </p:pic>
      <p:pic>
        <p:nvPicPr>
          <p:cNvPr id="216" name="Google Shape;216;g29347568042_3_10"/>
          <p:cNvPicPr preferRelativeResize="0"/>
          <p:nvPr/>
        </p:nvPicPr>
        <p:blipFill rotWithShape="1">
          <a:blip r:embed="rId2"/>
          <a:srcRect/>
          <a:stretch>
            <a:fillRect/>
          </a:stretch>
        </p:blipFill>
        <p:spPr>
          <a:xfrm>
            <a:off x="12" y="4605257"/>
            <a:ext cx="550657" cy="557136"/>
          </a:xfrm>
          <a:prstGeom prst="rect">
            <a:avLst/>
          </a:prstGeom>
          <a:noFill/>
          <a:ln>
            <a:noFill/>
          </a:ln>
        </p:spPr>
      </p:pic>
      <p:pic>
        <p:nvPicPr>
          <p:cNvPr id="217" name="Google Shape;217;g29347568042_3_10"/>
          <p:cNvPicPr preferRelativeResize="0"/>
          <p:nvPr/>
        </p:nvPicPr>
        <p:blipFill rotWithShape="1">
          <a:blip r:embed="rId3"/>
          <a:srcRect/>
          <a:stretch>
            <a:fillRect/>
          </a:stretch>
        </p:blipFill>
        <p:spPr>
          <a:xfrm>
            <a:off x="60675" y="0"/>
            <a:ext cx="819032" cy="656401"/>
          </a:xfrm>
          <a:prstGeom prst="rect">
            <a:avLst/>
          </a:prstGeom>
          <a:noFill/>
          <a:ln>
            <a:noFill/>
          </a:ln>
        </p:spPr>
      </p:pic>
      <p:sp>
        <p:nvSpPr>
          <p:cNvPr id="218" name="Google Shape;218;g29347568042_3_10"/>
          <p:cNvSpPr txBox="1"/>
          <p:nvPr/>
        </p:nvSpPr>
        <p:spPr>
          <a:xfrm>
            <a:off x="2296425" y="2253750"/>
            <a:ext cx="61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219" name="Google Shape;219;g29347568042_3_10"/>
          <p:cNvPicPr preferRelativeResize="0"/>
          <p:nvPr/>
        </p:nvPicPr>
        <p:blipFill rotWithShape="1">
          <a:blip r:embed="rId4"/>
          <a:srcRect l="6006" t="690" r="439" b="-690"/>
          <a:stretch>
            <a:fillRect/>
          </a:stretch>
        </p:blipFill>
        <p:spPr>
          <a:xfrm>
            <a:off x="550545" y="657860"/>
            <a:ext cx="7729855" cy="403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9347568042_4_44"/>
          <p:cNvPicPr preferRelativeResize="0"/>
          <p:nvPr/>
        </p:nvPicPr>
        <p:blipFill rotWithShape="1">
          <a:blip r:embed="rId1"/>
          <a:srcRect/>
          <a:stretch>
            <a:fillRect/>
          </a:stretch>
        </p:blipFill>
        <p:spPr>
          <a:xfrm>
            <a:off x="7117700" y="0"/>
            <a:ext cx="2026298" cy="1954950"/>
          </a:xfrm>
          <a:prstGeom prst="rect">
            <a:avLst/>
          </a:prstGeom>
          <a:noFill/>
          <a:ln>
            <a:noFill/>
          </a:ln>
        </p:spPr>
      </p:pic>
      <p:pic>
        <p:nvPicPr>
          <p:cNvPr id="225" name="Google Shape;225;g29347568042_4_44"/>
          <p:cNvPicPr preferRelativeResize="0"/>
          <p:nvPr/>
        </p:nvPicPr>
        <p:blipFill rotWithShape="1">
          <a:blip r:embed="rId2"/>
          <a:srcRect/>
          <a:stretch>
            <a:fillRect/>
          </a:stretch>
        </p:blipFill>
        <p:spPr>
          <a:xfrm>
            <a:off x="12" y="4605257"/>
            <a:ext cx="550657" cy="557136"/>
          </a:xfrm>
          <a:prstGeom prst="rect">
            <a:avLst/>
          </a:prstGeom>
          <a:noFill/>
          <a:ln>
            <a:noFill/>
          </a:ln>
        </p:spPr>
      </p:pic>
      <p:pic>
        <p:nvPicPr>
          <p:cNvPr id="226" name="Google Shape;226;g29347568042_4_44"/>
          <p:cNvPicPr preferRelativeResize="0"/>
          <p:nvPr/>
        </p:nvPicPr>
        <p:blipFill rotWithShape="1">
          <a:blip r:embed="rId3"/>
          <a:srcRect/>
          <a:stretch>
            <a:fillRect/>
          </a:stretch>
        </p:blipFill>
        <p:spPr>
          <a:xfrm>
            <a:off x="60675" y="0"/>
            <a:ext cx="819032" cy="656401"/>
          </a:xfrm>
          <a:prstGeom prst="rect">
            <a:avLst/>
          </a:prstGeom>
          <a:noFill/>
          <a:ln>
            <a:noFill/>
          </a:ln>
        </p:spPr>
      </p:pic>
      <p:sp>
        <p:nvSpPr>
          <p:cNvPr id="227" name="Google Shape;227;g29347568042_4_44"/>
          <p:cNvSpPr txBox="1"/>
          <p:nvPr/>
        </p:nvSpPr>
        <p:spPr>
          <a:xfrm>
            <a:off x="2296425" y="2253750"/>
            <a:ext cx="61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228" name="Google Shape;228;g29347568042_4_44"/>
          <p:cNvPicPr preferRelativeResize="0"/>
          <p:nvPr/>
        </p:nvPicPr>
        <p:blipFill>
          <a:blip r:embed="rId4"/>
          <a:stretch>
            <a:fillRect/>
          </a:stretch>
        </p:blipFill>
        <p:spPr>
          <a:xfrm>
            <a:off x="508700" y="838500"/>
            <a:ext cx="7835601" cy="371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g29347568042_3_17"/>
          <p:cNvPicPr preferRelativeResize="0"/>
          <p:nvPr/>
        </p:nvPicPr>
        <p:blipFill rotWithShape="1">
          <a:blip r:embed="rId1"/>
          <a:srcRect/>
          <a:stretch>
            <a:fillRect/>
          </a:stretch>
        </p:blipFill>
        <p:spPr>
          <a:xfrm>
            <a:off x="7589325" y="0"/>
            <a:ext cx="1554675" cy="1499950"/>
          </a:xfrm>
          <a:prstGeom prst="rect">
            <a:avLst/>
          </a:prstGeom>
          <a:noFill/>
          <a:ln>
            <a:noFill/>
          </a:ln>
        </p:spPr>
      </p:pic>
      <p:pic>
        <p:nvPicPr>
          <p:cNvPr id="234" name="Google Shape;234;g29347568042_3_17"/>
          <p:cNvPicPr preferRelativeResize="0"/>
          <p:nvPr/>
        </p:nvPicPr>
        <p:blipFill rotWithShape="1">
          <a:blip r:embed="rId2"/>
          <a:srcRect/>
          <a:stretch>
            <a:fillRect/>
          </a:stretch>
        </p:blipFill>
        <p:spPr>
          <a:xfrm>
            <a:off x="0" y="0"/>
            <a:ext cx="819032" cy="656401"/>
          </a:xfrm>
          <a:prstGeom prst="rect">
            <a:avLst/>
          </a:prstGeom>
          <a:noFill/>
          <a:ln>
            <a:noFill/>
          </a:ln>
        </p:spPr>
      </p:pic>
      <p:pic>
        <p:nvPicPr>
          <p:cNvPr id="235" name="Google Shape;235;g29347568042_3_17"/>
          <p:cNvPicPr preferRelativeResize="0"/>
          <p:nvPr/>
        </p:nvPicPr>
        <p:blipFill rotWithShape="1">
          <a:blip r:embed="rId3"/>
          <a:srcRect/>
          <a:stretch>
            <a:fillRect/>
          </a:stretch>
        </p:blipFill>
        <p:spPr>
          <a:xfrm>
            <a:off x="12" y="4586357"/>
            <a:ext cx="550657" cy="557136"/>
          </a:xfrm>
          <a:prstGeom prst="rect">
            <a:avLst/>
          </a:prstGeom>
          <a:noFill/>
          <a:ln>
            <a:noFill/>
          </a:ln>
        </p:spPr>
      </p:pic>
      <p:pic>
        <p:nvPicPr>
          <p:cNvPr id="236" name="Google Shape;236;g29347568042_3_17"/>
          <p:cNvPicPr preferRelativeResize="0"/>
          <p:nvPr/>
        </p:nvPicPr>
        <p:blipFill>
          <a:blip r:embed="rId4"/>
          <a:stretch>
            <a:fillRect/>
          </a:stretch>
        </p:blipFill>
        <p:spPr>
          <a:xfrm>
            <a:off x="654025" y="776488"/>
            <a:ext cx="7700749" cy="3590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0"/>
          <p:cNvSpPr txBox="1">
            <a:spLocks noGrp="1"/>
          </p:cNvSpPr>
          <p:nvPr>
            <p:ph type="title" idx="4294967295"/>
          </p:nvPr>
        </p:nvSpPr>
        <p:spPr>
          <a:xfrm>
            <a:off x="1704979" y="197150"/>
            <a:ext cx="5096700" cy="761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Clr>
                <a:schemeClr val="dk1"/>
              </a:buClr>
              <a:buSzPts val="2800"/>
              <a:buNone/>
            </a:pPr>
            <a:r>
              <a:rPr lang="en-US" b="1">
                <a:latin typeface="Times New Roman" panose="02020603050405020304"/>
                <a:ea typeface="Times New Roman" panose="02020603050405020304"/>
                <a:cs typeface="Times New Roman" panose="02020603050405020304"/>
                <a:sym typeface="Times New Roman" panose="02020603050405020304"/>
              </a:rPr>
              <a:t>                Future Scope</a:t>
            </a:r>
            <a:endParaRPr b="1">
              <a:latin typeface="Montserrat" panose="00000500000000000000"/>
              <a:ea typeface="Montserrat" panose="00000500000000000000"/>
              <a:cs typeface="Montserrat" panose="00000500000000000000"/>
              <a:sym typeface="Montserrat" panose="00000500000000000000"/>
            </a:endParaRPr>
          </a:p>
        </p:txBody>
      </p:sp>
      <p:pic>
        <p:nvPicPr>
          <p:cNvPr id="242" name="Google Shape;242;p10"/>
          <p:cNvPicPr preferRelativeResize="0"/>
          <p:nvPr/>
        </p:nvPicPr>
        <p:blipFill rotWithShape="1">
          <a:blip r:embed="rId1"/>
          <a:srcRect/>
          <a:stretch>
            <a:fillRect/>
          </a:stretch>
        </p:blipFill>
        <p:spPr>
          <a:xfrm>
            <a:off x="122175" y="50600"/>
            <a:ext cx="819032" cy="656401"/>
          </a:xfrm>
          <a:prstGeom prst="rect">
            <a:avLst/>
          </a:prstGeom>
          <a:noFill/>
          <a:ln>
            <a:noFill/>
          </a:ln>
        </p:spPr>
      </p:pic>
      <p:sp>
        <p:nvSpPr>
          <p:cNvPr id="243" name="Google Shape;243;p1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44" name="Google Shape;244;p10"/>
          <p:cNvPicPr preferRelativeResize="0"/>
          <p:nvPr/>
        </p:nvPicPr>
        <p:blipFill rotWithShape="1">
          <a:blip r:embed="rId2"/>
          <a:srcRect/>
          <a:stretch>
            <a:fillRect/>
          </a:stretch>
        </p:blipFill>
        <p:spPr>
          <a:xfrm>
            <a:off x="256362" y="4225871"/>
            <a:ext cx="550657" cy="557136"/>
          </a:xfrm>
          <a:prstGeom prst="rect">
            <a:avLst/>
          </a:prstGeom>
          <a:noFill/>
          <a:ln>
            <a:noFill/>
          </a:ln>
        </p:spPr>
      </p:pic>
      <p:sp>
        <p:nvSpPr>
          <p:cNvPr id="245" name="Google Shape;245;p10"/>
          <p:cNvSpPr txBox="1"/>
          <p:nvPr/>
        </p:nvSpPr>
        <p:spPr>
          <a:xfrm>
            <a:off x="648050" y="1067150"/>
            <a:ext cx="7360500" cy="32751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SzPts val="14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This code can be extended for more advanced analysis. For example, you can use the pose data to detect specific actions or postures, or you can integrate it with machine learning models to classify and predict certain movements or activities.</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SzPts val="14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It can be used in the fields of sports coaching and analysis, fitness tracking, medical rehabilitation, and more to provide insights into body movements and postures.</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SzPts val="14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The code can be integrated into real-time systems for live monitoring and feedback in applications like virtual fitness trainers or sports performance analysis tools.</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SzPts val="14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Future improvements may include optimizing the code for performance, adding more advanced data visualization options, and integrating with cloud services for scalable data storage and analysis.</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6" name="Google Shape;246;p10"/>
          <p:cNvPicPr preferRelativeResize="0"/>
          <p:nvPr/>
        </p:nvPicPr>
        <p:blipFill rotWithShape="1">
          <a:blip r:embed="rId3"/>
          <a:srcRect/>
          <a:stretch>
            <a:fillRect/>
          </a:stretch>
        </p:blipFill>
        <p:spPr>
          <a:xfrm>
            <a:off x="6801675" y="0"/>
            <a:ext cx="2444625" cy="21453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p:cNvPicPr preferRelativeResize="0"/>
          <p:nvPr/>
        </p:nvPicPr>
        <p:blipFill rotWithShape="1">
          <a:blip r:embed="rId1"/>
          <a:srcRect l="-668" t="3260" r="-617" b="15219"/>
          <a:stretch>
            <a:fillRect/>
          </a:stretch>
        </p:blipFill>
        <p:spPr>
          <a:xfrm>
            <a:off x="1192975" y="313725"/>
            <a:ext cx="7862225" cy="3123372"/>
          </a:xfrm>
          <a:prstGeom prst="rect">
            <a:avLst/>
          </a:prstGeom>
          <a:noFill/>
          <a:ln>
            <a:noFill/>
          </a:ln>
        </p:spPr>
      </p:pic>
      <p:sp>
        <p:nvSpPr>
          <p:cNvPr id="64" name="Google Shape;64;p2"/>
          <p:cNvSpPr/>
          <p:nvPr/>
        </p:nvSpPr>
        <p:spPr>
          <a:xfrm>
            <a:off x="88802" y="3445776"/>
            <a:ext cx="9088200" cy="1745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txBox="1">
            <a:spLocks noGrp="1"/>
          </p:cNvSpPr>
          <p:nvPr>
            <p:ph type="ctrTitle"/>
          </p:nvPr>
        </p:nvSpPr>
        <p:spPr>
          <a:xfrm>
            <a:off x="1371600" y="3911063"/>
            <a:ext cx="7516325" cy="793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1600" b="1">
                <a:solidFill>
                  <a:schemeClr val="lt1"/>
                </a:solidFill>
                <a:latin typeface="Montserrat" panose="00000500000000000000"/>
                <a:ea typeface="Montserrat" panose="00000500000000000000"/>
                <a:cs typeface="Montserrat" panose="00000500000000000000"/>
                <a:sym typeface="Montserrat" panose="00000500000000000000"/>
              </a:rPr>
              <a:t>Stro</a:t>
            </a:r>
            <a:r>
              <a:rPr lang="en-US" sz="2000" b="1">
                <a:latin typeface="Times New Roman" panose="02020603050405020304"/>
                <a:ea typeface="Times New Roman" panose="02020603050405020304"/>
                <a:cs typeface="Times New Roman" panose="02020603050405020304"/>
                <a:sym typeface="Times New Roman" panose="02020603050405020304"/>
              </a:rPr>
              <a:t>Strokes Master : CricShot Analyzer and visualization using Pose Estimation </a:t>
            </a:r>
            <a:r>
              <a:rPr lang="en-US" sz="1600" b="1">
                <a:solidFill>
                  <a:schemeClr val="lt1"/>
                </a:solidFill>
                <a:latin typeface="Montserrat" panose="00000500000000000000"/>
                <a:ea typeface="Montserrat" panose="00000500000000000000"/>
                <a:cs typeface="Montserrat" panose="00000500000000000000"/>
                <a:sym typeface="Montserrat" panose="00000500000000000000"/>
              </a:rPr>
              <a:t>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6" name="Google Shape;66;p2"/>
          <p:cNvPicPr preferRelativeResize="0"/>
          <p:nvPr/>
        </p:nvPicPr>
        <p:blipFill rotWithShape="1">
          <a:blip r:embed="rId2"/>
          <a:srcRect/>
          <a:stretch>
            <a:fillRect/>
          </a:stretch>
        </p:blipFill>
        <p:spPr>
          <a:xfrm>
            <a:off x="8370363" y="0"/>
            <a:ext cx="819032" cy="656401"/>
          </a:xfrm>
          <a:prstGeom prst="rect">
            <a:avLst/>
          </a:prstGeom>
          <a:noFill/>
          <a:ln>
            <a:noFill/>
          </a:ln>
        </p:spPr>
      </p:pic>
      <p:pic>
        <p:nvPicPr>
          <p:cNvPr id="67" name="Google Shape;67;p2"/>
          <p:cNvPicPr preferRelativeResize="0"/>
          <p:nvPr/>
        </p:nvPicPr>
        <p:blipFill rotWithShape="1">
          <a:blip r:embed="rId3"/>
          <a:srcRect/>
          <a:stretch>
            <a:fillRect/>
          </a:stretch>
        </p:blipFill>
        <p:spPr>
          <a:xfrm>
            <a:off x="-7" y="0"/>
            <a:ext cx="1742964" cy="5143501"/>
          </a:xfrm>
          <a:prstGeom prst="rect">
            <a:avLst/>
          </a:prstGeom>
          <a:noFill/>
          <a:ln>
            <a:noFill/>
          </a:ln>
        </p:spPr>
      </p:pic>
      <p:pic>
        <p:nvPicPr>
          <p:cNvPr id="68" name="Google Shape;68;p2"/>
          <p:cNvPicPr preferRelativeResize="0"/>
          <p:nvPr/>
        </p:nvPicPr>
        <p:blipFill rotWithShape="1">
          <a:blip r:embed="rId4"/>
          <a:srcRect/>
          <a:stretch>
            <a:fillRect/>
          </a:stretch>
        </p:blipFill>
        <p:spPr>
          <a:xfrm>
            <a:off x="8504541" y="4519739"/>
            <a:ext cx="550657" cy="5571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idx="4294967295"/>
          </p:nvPr>
        </p:nvSpPr>
        <p:spPr>
          <a:xfrm>
            <a:off x="1784000" y="370375"/>
            <a:ext cx="5815800" cy="1085400"/>
          </a:xfrm>
          <a:prstGeom prst="rect">
            <a:avLst/>
          </a:prstGeom>
          <a:noFill/>
          <a:ln>
            <a:noFill/>
          </a:ln>
        </p:spPr>
        <p:txBody>
          <a:bodyPr spcFirstLastPara="1" wrap="square" lIns="91425" tIns="91425" rIns="91425" bIns="91425" anchor="ctr" anchorCtr="0">
            <a:normAutofit/>
          </a:bodyPr>
          <a:lstStyle/>
          <a:p>
            <a:pPr marL="1371600" lvl="0" indent="457200" algn="l" rtl="0">
              <a:lnSpc>
                <a:spcPct val="100000"/>
              </a:lnSpc>
              <a:spcBef>
                <a:spcPts val="0"/>
              </a:spcBef>
              <a:spcAft>
                <a:spcPts val="0"/>
              </a:spcAft>
              <a:buClr>
                <a:schemeClr val="dk1"/>
              </a:buClr>
              <a:buSzPts val="3111"/>
              <a:buNone/>
            </a:pPr>
            <a:r>
              <a:rPr lang="en-US" sz="2850" b="1">
                <a:latin typeface="Times New Roman" panose="02020603050405020304"/>
                <a:ea typeface="Times New Roman" panose="02020603050405020304"/>
                <a:cs typeface="Times New Roman" panose="02020603050405020304"/>
                <a:sym typeface="Times New Roman" panose="02020603050405020304"/>
              </a:rPr>
              <a:t>Conclusion</a:t>
            </a:r>
            <a:br>
              <a:rPr lang="en-US" b="1">
                <a:latin typeface="Times New Roman" panose="02020603050405020304"/>
                <a:ea typeface="Times New Roman" panose="02020603050405020304"/>
                <a:cs typeface="Times New Roman" panose="02020603050405020304"/>
                <a:sym typeface="Times New Roman" panose="02020603050405020304"/>
              </a:rPr>
            </a:br>
            <a:endParaRPr b="1">
              <a:latin typeface="Montserrat" panose="00000500000000000000"/>
              <a:ea typeface="Montserrat" panose="00000500000000000000"/>
              <a:cs typeface="Montserrat" panose="00000500000000000000"/>
              <a:sym typeface="Montserrat" panose="00000500000000000000"/>
            </a:endParaRPr>
          </a:p>
        </p:txBody>
      </p:sp>
      <p:pic>
        <p:nvPicPr>
          <p:cNvPr id="252" name="Google Shape;252;p9"/>
          <p:cNvPicPr preferRelativeResize="0"/>
          <p:nvPr/>
        </p:nvPicPr>
        <p:blipFill rotWithShape="1">
          <a:blip r:embed="rId1"/>
          <a:srcRect/>
          <a:stretch>
            <a:fillRect/>
          </a:stretch>
        </p:blipFill>
        <p:spPr>
          <a:xfrm>
            <a:off x="0" y="6872"/>
            <a:ext cx="819032" cy="656401"/>
          </a:xfrm>
          <a:prstGeom prst="rect">
            <a:avLst/>
          </a:prstGeom>
          <a:noFill/>
          <a:ln>
            <a:noFill/>
          </a:ln>
        </p:spPr>
      </p:pic>
      <p:sp>
        <p:nvSpPr>
          <p:cNvPr id="253" name="Google Shape;253;p9"/>
          <p:cNvSpPr/>
          <p:nvPr/>
        </p:nvSpPr>
        <p:spPr>
          <a:xfrm>
            <a:off x="-25" y="4932693"/>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54" name="Google Shape;254;p9"/>
          <p:cNvPicPr preferRelativeResize="0"/>
          <p:nvPr/>
        </p:nvPicPr>
        <p:blipFill rotWithShape="1">
          <a:blip r:embed="rId2"/>
          <a:srcRect/>
          <a:stretch>
            <a:fillRect/>
          </a:stretch>
        </p:blipFill>
        <p:spPr>
          <a:xfrm>
            <a:off x="110387" y="4360696"/>
            <a:ext cx="580989" cy="557136"/>
          </a:xfrm>
          <a:prstGeom prst="rect">
            <a:avLst/>
          </a:prstGeom>
          <a:noFill/>
          <a:ln>
            <a:noFill/>
          </a:ln>
        </p:spPr>
      </p:pic>
      <p:sp>
        <p:nvSpPr>
          <p:cNvPr id="255" name="Google Shape;255;p9"/>
          <p:cNvSpPr txBox="1"/>
          <p:nvPr/>
        </p:nvSpPr>
        <p:spPr>
          <a:xfrm>
            <a:off x="1079325" y="1398450"/>
            <a:ext cx="6769200" cy="2806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US"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Our objective is to use </a:t>
            </a:r>
            <a:r>
              <a:rPr lang="en-US">
                <a:latin typeface="Times New Roman" panose="02020603050405020304"/>
                <a:ea typeface="Times New Roman" panose="02020603050405020304"/>
                <a:cs typeface="Times New Roman" panose="02020603050405020304"/>
                <a:sym typeface="Times New Roman" panose="02020603050405020304"/>
              </a:rPr>
              <a:t>analyze and visualize cricket shot </a:t>
            </a:r>
            <a:r>
              <a:rPr lang="en-US"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activities. We are trying to develop  model which will recognize cricket shot activity as well as similarities and differences between multiple shots using data gathered from the internet.</a:t>
            </a:r>
            <a:endParaRPr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SzPts val="14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Coaches and players may obtain a detailed perspective of their performance metrics , which improves the user experience. The Strokes master is at the forefront of technological advancements,  the way we analyse and visualise cricket strokes for better training and performance optimisation.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Clr>
                <a:srgbClr val="000000"/>
              </a:buClr>
              <a:buSzPts val="1400"/>
              <a:buFont typeface="Arial" panose="020B0604020202020204"/>
              <a:buNone/>
            </a:pP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6" name="Google Shape;256;p9"/>
          <p:cNvPicPr preferRelativeResize="0"/>
          <p:nvPr/>
        </p:nvPicPr>
        <p:blipFill rotWithShape="1">
          <a:blip r:embed="rId3"/>
          <a:srcRect/>
          <a:stretch>
            <a:fillRect/>
          </a:stretch>
        </p:blipFill>
        <p:spPr>
          <a:xfrm>
            <a:off x="6699350" y="-22303"/>
            <a:ext cx="2444625" cy="21453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56;p9"/>
          <p:cNvPicPr preferRelativeResize="0"/>
          <p:nvPr/>
        </p:nvPicPr>
        <p:blipFill rotWithShape="1">
          <a:blip r:embed="rId1"/>
          <a:srcRect/>
          <a:stretch>
            <a:fillRect/>
          </a:stretch>
        </p:blipFill>
        <p:spPr>
          <a:xfrm>
            <a:off x="6699350" y="-22303"/>
            <a:ext cx="2444625" cy="2145352"/>
          </a:xfrm>
          <a:prstGeom prst="rect">
            <a:avLst/>
          </a:prstGeom>
          <a:noFill/>
          <a:ln>
            <a:noFill/>
          </a:ln>
        </p:spPr>
      </p:pic>
      <p:pic>
        <p:nvPicPr>
          <p:cNvPr id="3" name="Google Shape;252;p9"/>
          <p:cNvPicPr preferRelativeResize="0"/>
          <p:nvPr/>
        </p:nvPicPr>
        <p:blipFill rotWithShape="1">
          <a:blip r:embed="rId2"/>
          <a:srcRect/>
          <a:stretch>
            <a:fillRect/>
          </a:stretch>
        </p:blipFill>
        <p:spPr>
          <a:xfrm>
            <a:off x="0" y="6872"/>
            <a:ext cx="819032" cy="656401"/>
          </a:xfrm>
          <a:prstGeom prst="rect">
            <a:avLst/>
          </a:prstGeom>
          <a:noFill/>
          <a:ln>
            <a:noFill/>
          </a:ln>
        </p:spPr>
      </p:pic>
      <p:pic>
        <p:nvPicPr>
          <p:cNvPr id="4" name="Google Shape;254;p9"/>
          <p:cNvPicPr preferRelativeResize="0"/>
          <p:nvPr/>
        </p:nvPicPr>
        <p:blipFill rotWithShape="1">
          <a:blip r:embed="rId3"/>
          <a:srcRect/>
          <a:stretch>
            <a:fillRect/>
          </a:stretch>
        </p:blipFill>
        <p:spPr>
          <a:xfrm>
            <a:off x="119021" y="4234315"/>
            <a:ext cx="580989" cy="557136"/>
          </a:xfrm>
          <a:prstGeom prst="rect">
            <a:avLst/>
          </a:prstGeom>
          <a:noFill/>
          <a:ln>
            <a:noFill/>
          </a:ln>
        </p:spPr>
      </p:pic>
      <p:sp>
        <p:nvSpPr>
          <p:cNvPr id="5" name="Google Shape;253;p9"/>
          <p:cNvSpPr/>
          <p:nvPr/>
        </p:nvSpPr>
        <p:spPr>
          <a:xfrm>
            <a:off x="-25" y="4932693"/>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TextBox 5"/>
          <p:cNvSpPr txBox="1"/>
          <p:nvPr/>
        </p:nvSpPr>
        <p:spPr>
          <a:xfrm>
            <a:off x="3093204" y="140053"/>
            <a:ext cx="252017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00010" y="820935"/>
            <a:ext cx="7306565" cy="358649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Anik</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Sen, Kaushik Deb, Pranab Kumar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Dhar,Takeshi</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Koshiba</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CricShotClassify</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 Approach to Classifying Batting Shots from Cricket Videos Using a Convolutional Neural Network and Gated Recurrent Unit</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Lean Karlo S. Tolentino1 ,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Celline</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De Pedro , Jatt D.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Icamina</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cricket shot classiﬁcation based on motion vector” (2020</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Mihai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Lazarescu</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Svetha</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Venkatesh, and Geoff West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Classifyingc</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Learning Cricket Shots Using Camera Motion” (2019)</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Md. </a:t>
            </a:r>
            <a:r>
              <a:rPr lang="en-IN" u="sng"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Ferdouse</a:t>
            </a: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Ahmed </a:t>
            </a:r>
            <a:r>
              <a:rPr lang="en-IN" u="sng"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Foysal</a:t>
            </a: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Mohammad </a:t>
            </a:r>
            <a:r>
              <a:rPr lang="en-IN" u="sng"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Shakirul</a:t>
            </a: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Islam</a:t>
            </a: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Asif Karim</a:t>
            </a: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u="sng"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Nafis</a:t>
            </a:r>
            <a:r>
              <a:rPr lang="en-IN"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 </a:t>
            </a:r>
            <a:r>
              <a:rPr lang="en-IN" u="sng"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Neehal</a:t>
            </a: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Shot-Net: A Convolutional Neural Network for Classifying Different Cricket Shot” (2019)</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u="sng"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YuJ</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Lei A</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Song Z</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Wang 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Cai H</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Feng N</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generic approach to classify sports video shots and its application in event detection</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(2021)</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Dixit and Balakrishnan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 Learning using CNN’s for Ball-by-Ball Outcome Classiﬁcation in Sports” (2020)</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12"/>
          <p:cNvSpPr txBox="1">
            <a:spLocks noGrp="1"/>
          </p:cNvSpPr>
          <p:nvPr>
            <p:ph type="ctrTitle"/>
          </p:nvPr>
        </p:nvSpPr>
        <p:spPr>
          <a:xfrm>
            <a:off x="1763550" y="2092950"/>
            <a:ext cx="5616900" cy="957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5200"/>
              <a:buNone/>
            </a:pPr>
            <a:r>
              <a:rPr lang="en-US" sz="3600" b="1">
                <a:solidFill>
                  <a:schemeClr val="lt1"/>
                </a:solidFill>
                <a:latin typeface="Montserrat" panose="00000500000000000000"/>
                <a:ea typeface="Montserrat" panose="00000500000000000000"/>
                <a:cs typeface="Montserrat" panose="00000500000000000000"/>
                <a:sym typeface="Montserrat" panose="00000500000000000000"/>
              </a:rPr>
              <a:t>Thank You!</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63" name="Google Shape;263;p12"/>
          <p:cNvPicPr preferRelativeResize="0"/>
          <p:nvPr/>
        </p:nvPicPr>
        <p:blipFill rotWithShape="1">
          <a:blip r:embed="rId1"/>
          <a:srcRect/>
          <a:stretch>
            <a:fillRect/>
          </a:stretch>
        </p:blipFill>
        <p:spPr>
          <a:xfrm>
            <a:off x="357975" y="197150"/>
            <a:ext cx="819032" cy="656400"/>
          </a:xfrm>
          <a:prstGeom prst="rect">
            <a:avLst/>
          </a:prstGeom>
          <a:noFill/>
          <a:ln>
            <a:noFill/>
          </a:ln>
        </p:spPr>
      </p:pic>
      <p:pic>
        <p:nvPicPr>
          <p:cNvPr id="264" name="Google Shape;264;p12"/>
          <p:cNvPicPr preferRelativeResize="0"/>
          <p:nvPr/>
        </p:nvPicPr>
        <p:blipFill rotWithShape="1">
          <a:blip r:embed="rId2"/>
          <a:srcRect/>
          <a:stretch>
            <a:fillRect/>
          </a:stretch>
        </p:blipFill>
        <p:spPr>
          <a:xfrm>
            <a:off x="7305600" y="0"/>
            <a:ext cx="1838400" cy="5143501"/>
          </a:xfrm>
          <a:prstGeom prst="rect">
            <a:avLst/>
          </a:prstGeom>
          <a:noFill/>
          <a:ln>
            <a:noFill/>
          </a:ln>
        </p:spPr>
      </p:pic>
      <p:pic>
        <p:nvPicPr>
          <p:cNvPr id="265" name="Google Shape;265;p12"/>
          <p:cNvPicPr preferRelativeResize="0"/>
          <p:nvPr/>
        </p:nvPicPr>
        <p:blipFill rotWithShape="1">
          <a:blip r:embed="rId3"/>
          <a:srcRect/>
          <a:stretch>
            <a:fillRect/>
          </a:stretch>
        </p:blipFill>
        <p:spPr>
          <a:xfrm>
            <a:off x="492162" y="4286082"/>
            <a:ext cx="550657" cy="5571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15050" y="4946350"/>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3"/>
          <p:cNvSpPr txBox="1">
            <a:spLocks noGrp="1"/>
          </p:cNvSpPr>
          <p:nvPr>
            <p:ph type="title" idx="4294967295"/>
          </p:nvPr>
        </p:nvSpPr>
        <p:spPr>
          <a:xfrm>
            <a:off x="1858038" y="144500"/>
            <a:ext cx="5467436"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a:latin typeface="Times New Roman" panose="02020603050405020304"/>
                <a:ea typeface="Times New Roman" panose="02020603050405020304"/>
                <a:cs typeface="Times New Roman" panose="02020603050405020304"/>
                <a:sym typeface="Times New Roman" panose="02020603050405020304"/>
              </a:rPr>
              <a:t>Introduction </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75" name="Google Shape;75;p3"/>
          <p:cNvPicPr preferRelativeResize="0"/>
          <p:nvPr/>
        </p:nvPicPr>
        <p:blipFill rotWithShape="1">
          <a:blip r:embed="rId1"/>
          <a:srcRect/>
          <a:stretch>
            <a:fillRect/>
          </a:stretch>
        </p:blipFill>
        <p:spPr>
          <a:xfrm>
            <a:off x="8395592" y="-1950"/>
            <a:ext cx="733358" cy="5143501"/>
          </a:xfrm>
          <a:prstGeom prst="rect">
            <a:avLst/>
          </a:prstGeom>
          <a:noFill/>
          <a:ln>
            <a:noFill/>
          </a:ln>
        </p:spPr>
      </p:pic>
      <p:pic>
        <p:nvPicPr>
          <p:cNvPr id="76" name="Google Shape;76;p3"/>
          <p:cNvPicPr preferRelativeResize="0"/>
          <p:nvPr/>
        </p:nvPicPr>
        <p:blipFill rotWithShape="1">
          <a:blip r:embed="rId2"/>
          <a:srcRect/>
          <a:stretch>
            <a:fillRect/>
          </a:stretch>
        </p:blipFill>
        <p:spPr>
          <a:xfrm>
            <a:off x="357975" y="197150"/>
            <a:ext cx="819032" cy="656400"/>
          </a:xfrm>
          <a:prstGeom prst="rect">
            <a:avLst/>
          </a:prstGeom>
          <a:noFill/>
          <a:ln>
            <a:noFill/>
          </a:ln>
        </p:spPr>
      </p:pic>
      <p:pic>
        <p:nvPicPr>
          <p:cNvPr id="77" name="Google Shape;77;p3"/>
          <p:cNvPicPr preferRelativeResize="0"/>
          <p:nvPr/>
        </p:nvPicPr>
        <p:blipFill rotWithShape="1">
          <a:blip r:embed="rId3"/>
          <a:srcRect/>
          <a:stretch>
            <a:fillRect/>
          </a:stretch>
        </p:blipFill>
        <p:spPr>
          <a:xfrm>
            <a:off x="268937" y="4285995"/>
            <a:ext cx="550657" cy="557136"/>
          </a:xfrm>
          <a:prstGeom prst="rect">
            <a:avLst/>
          </a:prstGeom>
          <a:noFill/>
          <a:ln>
            <a:noFill/>
          </a:ln>
        </p:spPr>
      </p:pic>
      <p:sp>
        <p:nvSpPr>
          <p:cNvPr id="78" name="Google Shape;78;p3"/>
          <p:cNvSpPr txBox="1"/>
          <p:nvPr/>
        </p:nvSpPr>
        <p:spPr>
          <a:xfrm>
            <a:off x="430151" y="772650"/>
            <a:ext cx="7889400" cy="4368900"/>
          </a:xfrm>
          <a:prstGeom prst="rect">
            <a:avLst/>
          </a:prstGeom>
          <a:noFill/>
          <a:ln>
            <a:noFill/>
          </a:ln>
        </p:spPr>
        <p:txBody>
          <a:bodyPr spcFirstLastPara="1" wrap="square" lIns="91425" tIns="45700" rIns="91425" bIns="45700" anchor="t" anchorCtr="0">
            <a:normAutofit/>
          </a:bodyPr>
          <a:lstStyle/>
          <a:p>
            <a:pPr marL="457200" marR="0" lvl="0" indent="0" algn="just" rtl="0">
              <a:lnSpc>
                <a:spcPct val="115000"/>
              </a:lnSpc>
              <a:spcBef>
                <a:spcPts val="0"/>
              </a:spcBef>
              <a:spcAft>
                <a:spcPts val="0"/>
              </a:spcAft>
              <a:buNone/>
            </a:pPr>
            <a:endParaRPr dirty="0">
              <a:solidFill>
                <a:schemeClr val="dk1"/>
              </a:solidFill>
            </a:endParaRPr>
          </a:p>
          <a:p>
            <a:pPr marL="457200" algn="just">
              <a:lnSpc>
                <a:spcPct val="115000"/>
              </a:lnSpc>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Cricket is one of the most watching and loved sports in current world. With the increasing craze for cricket, different countries are participating at various tournaments, leagues conducting all over the world. </a:t>
            </a:r>
            <a:endPar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15000"/>
              </a:lnSpc>
              <a:spcBef>
                <a:spcPts val="0"/>
              </a:spcBef>
              <a:spcAft>
                <a:spcPts val="0"/>
              </a:spcAft>
              <a:buNone/>
            </a:pPr>
            <a:r>
              <a:rPr lang="en-US" dirty="0">
                <a:solidFill>
                  <a:schemeClr val="dk1"/>
                </a:solidFill>
                <a:latin typeface="Times New Roman" panose="02020603050405020304"/>
                <a:cs typeface="Times New Roman" panose="02020603050405020304"/>
              </a:rPr>
              <a:t>Our project aims to analyze and visualize the cricket shots by using pose estimation techniques, with a specific focus on reducing the costs associated with athlete training and labeling for detection and pose estimation tasks.</a:t>
            </a:r>
            <a:endParaRPr lang="en-US" dirty="0">
              <a:solidFill>
                <a:schemeClr val="dk1"/>
              </a:solidFill>
              <a:latin typeface="Times New Roman" panose="02020603050405020304"/>
              <a:cs typeface="Times New Roman" panose="02020603050405020304"/>
            </a:endParaRPr>
          </a:p>
          <a:p>
            <a:pPr marL="457200" marR="0" lvl="0" indent="0" algn="just" rtl="0">
              <a:lnSpc>
                <a:spcPct val="115000"/>
              </a:lnSpc>
              <a:spcBef>
                <a:spcPts val="0"/>
              </a:spcBef>
              <a:spcAft>
                <a:spcPts val="0"/>
              </a:spcAft>
              <a:buNone/>
            </a:pPr>
            <a:endParaRPr dirty="0">
              <a:solidFill>
                <a:schemeClr val="dk1"/>
              </a:solidFill>
              <a:latin typeface="Times New Roman" panose="02020603050405020304"/>
              <a:cs typeface="Times New Roman" panose="02020603050405020304"/>
              <a:sym typeface="Times New Roman" panose="02020603050405020304"/>
            </a:endParaRPr>
          </a:p>
          <a:p>
            <a:pPr marL="457200" marR="0" lvl="0" indent="0" algn="just" rtl="0">
              <a:lnSpc>
                <a:spcPct val="115000"/>
              </a:lnSpc>
              <a:spcBef>
                <a:spcPts val="0"/>
              </a:spcBef>
              <a:spcAft>
                <a:spcPts val="0"/>
              </a:spcAft>
              <a:buNone/>
            </a:pP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a:t>
            </a: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onsidered shots: cover drive, defensive shot, flick shot, hook, late cut, lofted shot, pull, square cut, straight drive, and sweep. </a:t>
            </a:r>
            <a:endParaRPr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39dcc2b879_3_22"/>
          <p:cNvPicPr preferRelativeResize="0"/>
          <p:nvPr/>
        </p:nvPicPr>
        <p:blipFill rotWithShape="1">
          <a:blip r:embed="rId1"/>
          <a:srcRect/>
          <a:stretch>
            <a:fillRect/>
          </a:stretch>
        </p:blipFill>
        <p:spPr>
          <a:xfrm>
            <a:off x="357975" y="197150"/>
            <a:ext cx="819032" cy="656401"/>
          </a:xfrm>
          <a:prstGeom prst="rect">
            <a:avLst/>
          </a:prstGeom>
          <a:noFill/>
          <a:ln>
            <a:noFill/>
          </a:ln>
        </p:spPr>
      </p:pic>
      <p:pic>
        <p:nvPicPr>
          <p:cNvPr id="84" name="Google Shape;84;g239dcc2b879_3_22"/>
          <p:cNvPicPr preferRelativeResize="0"/>
          <p:nvPr/>
        </p:nvPicPr>
        <p:blipFill rotWithShape="1">
          <a:blip r:embed="rId2"/>
          <a:srcRect/>
          <a:stretch>
            <a:fillRect/>
          </a:stretch>
        </p:blipFill>
        <p:spPr>
          <a:xfrm>
            <a:off x="492162" y="4286082"/>
            <a:ext cx="550657" cy="557136"/>
          </a:xfrm>
          <a:prstGeom prst="rect">
            <a:avLst/>
          </a:prstGeom>
          <a:noFill/>
          <a:ln>
            <a:noFill/>
          </a:ln>
        </p:spPr>
      </p:pic>
      <p:pic>
        <p:nvPicPr>
          <p:cNvPr id="85" name="Google Shape;85;g239dcc2b879_3_22"/>
          <p:cNvPicPr preferRelativeResize="0"/>
          <p:nvPr/>
        </p:nvPicPr>
        <p:blipFill rotWithShape="1">
          <a:blip r:embed="rId3"/>
          <a:srcRect/>
          <a:stretch>
            <a:fillRect/>
          </a:stretch>
        </p:blipFill>
        <p:spPr>
          <a:xfrm>
            <a:off x="8410667" y="0"/>
            <a:ext cx="733358" cy="5143501"/>
          </a:xfrm>
          <a:prstGeom prst="rect">
            <a:avLst/>
          </a:prstGeom>
          <a:noFill/>
          <a:ln>
            <a:noFill/>
          </a:ln>
        </p:spPr>
      </p:pic>
      <p:sp>
        <p:nvSpPr>
          <p:cNvPr id="86" name="Google Shape;86;g239dcc2b879_3_22"/>
          <p:cNvSpPr txBox="1"/>
          <p:nvPr/>
        </p:nvSpPr>
        <p:spPr>
          <a:xfrm>
            <a:off x="1062352" y="1084250"/>
            <a:ext cx="7075200" cy="25488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US"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Our goal is</a:t>
            </a:r>
            <a:r>
              <a:rPr lang="en-US" dirty="0">
                <a:latin typeface="Times New Roman" panose="02020603050405020304"/>
                <a:ea typeface="Times New Roman" panose="02020603050405020304"/>
                <a:cs typeface="Times New Roman" panose="02020603050405020304"/>
                <a:sym typeface="Times New Roman" panose="02020603050405020304"/>
              </a:rPr>
              <a:t> to analyze and visualize </a:t>
            </a:r>
            <a:r>
              <a:rPr lang="en-US"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activities using our own designed model. Using data collected from the internet, our</a:t>
            </a:r>
            <a:r>
              <a:rPr lang="en-US" dirty="0">
                <a:latin typeface="Times New Roman" panose="02020603050405020304"/>
                <a:ea typeface="Times New Roman" panose="02020603050405020304"/>
                <a:cs typeface="Times New Roman" panose="02020603050405020304"/>
                <a:sym typeface="Times New Roman" panose="02020603050405020304"/>
              </a:rPr>
              <a:t> </a:t>
            </a:r>
            <a:r>
              <a:rPr lang="en-US"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model will identify cricket shot activity as well as similarities and differences between shots. </a:t>
            </a:r>
            <a:endParaRPr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Clr>
                <a:srgbClr val="000000"/>
              </a:buClr>
              <a:buSzPts val="1400"/>
              <a:buFont typeface="Arial" panose="020B0604020202020204"/>
              <a:buNone/>
            </a:pPr>
            <a:endParaRPr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The system would be able to process image of cricket players taking shots, extract their body landmarks, and provide insightful analytics along with visual representations of the key aspects of their shots.</a:t>
            </a:r>
            <a:endParaRPr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4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g239dcc2b879_3_22"/>
          <p:cNvSpPr txBox="1"/>
          <p:nvPr/>
        </p:nvSpPr>
        <p:spPr>
          <a:xfrm>
            <a:off x="2117700" y="296450"/>
            <a:ext cx="49086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Definition</a:t>
            </a:r>
            <a:endParaRPr sz="2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8" name="Google Shape;88;g239dcc2b879_3_22"/>
          <p:cNvPicPr preferRelativeResize="0"/>
          <p:nvPr/>
        </p:nvPicPr>
        <p:blipFill rotWithShape="1">
          <a:blip r:embed="rId4"/>
          <a:srcRect/>
          <a:stretch>
            <a:fillRect/>
          </a:stretch>
        </p:blipFill>
        <p:spPr>
          <a:xfrm>
            <a:off x="6313981" y="2967005"/>
            <a:ext cx="1646810" cy="1972020"/>
          </a:xfrm>
          <a:prstGeom prst="rect">
            <a:avLst/>
          </a:prstGeom>
          <a:noFill/>
          <a:ln>
            <a:noFill/>
          </a:ln>
        </p:spPr>
      </p:pic>
      <p:pic>
        <p:nvPicPr>
          <p:cNvPr id="89" name="Google Shape;89;g239dcc2b879_3_22"/>
          <p:cNvPicPr preferRelativeResize="0"/>
          <p:nvPr/>
        </p:nvPicPr>
        <p:blipFill rotWithShape="1">
          <a:blip r:embed="rId5"/>
          <a:srcRect l="16766" r="5910"/>
          <a:stretch>
            <a:fillRect/>
          </a:stretch>
        </p:blipFill>
        <p:spPr>
          <a:xfrm>
            <a:off x="1315934" y="2967005"/>
            <a:ext cx="4548172" cy="19720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txBox="1">
            <a:spLocks noGrp="1"/>
          </p:cNvSpPr>
          <p:nvPr>
            <p:ph type="title" idx="4294967295"/>
          </p:nvPr>
        </p:nvSpPr>
        <p:spPr>
          <a:xfrm>
            <a:off x="1838238" y="91850"/>
            <a:ext cx="54675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a:latin typeface="Times New Roman" panose="02020603050405020304"/>
                <a:ea typeface="Times New Roman" panose="02020603050405020304"/>
                <a:cs typeface="Times New Roman" panose="02020603050405020304"/>
                <a:sym typeface="Times New Roman" panose="02020603050405020304"/>
              </a:rPr>
              <a:t>Project Description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pic>
        <p:nvPicPr>
          <p:cNvPr id="96" name="Google Shape;96;p4"/>
          <p:cNvPicPr preferRelativeResize="0"/>
          <p:nvPr/>
        </p:nvPicPr>
        <p:blipFill rotWithShape="1">
          <a:blip r:embed="rId1"/>
          <a:srcRect/>
          <a:stretch>
            <a:fillRect/>
          </a:stretch>
        </p:blipFill>
        <p:spPr>
          <a:xfrm>
            <a:off x="8410667" y="0"/>
            <a:ext cx="733358" cy="5143501"/>
          </a:xfrm>
          <a:prstGeom prst="rect">
            <a:avLst/>
          </a:prstGeom>
          <a:noFill/>
          <a:ln>
            <a:noFill/>
          </a:ln>
        </p:spPr>
      </p:pic>
      <p:pic>
        <p:nvPicPr>
          <p:cNvPr id="97" name="Google Shape;97;p4"/>
          <p:cNvPicPr preferRelativeResize="0"/>
          <p:nvPr/>
        </p:nvPicPr>
        <p:blipFill rotWithShape="1">
          <a:blip r:embed="rId2"/>
          <a:srcRect/>
          <a:stretch>
            <a:fillRect/>
          </a:stretch>
        </p:blipFill>
        <p:spPr>
          <a:xfrm>
            <a:off x="357975" y="197150"/>
            <a:ext cx="819032" cy="656400"/>
          </a:xfrm>
          <a:prstGeom prst="rect">
            <a:avLst/>
          </a:prstGeom>
          <a:noFill/>
          <a:ln>
            <a:noFill/>
          </a:ln>
        </p:spPr>
      </p:pic>
      <p:pic>
        <p:nvPicPr>
          <p:cNvPr id="98" name="Google Shape;98;p4"/>
          <p:cNvPicPr preferRelativeResize="0"/>
          <p:nvPr/>
        </p:nvPicPr>
        <p:blipFill rotWithShape="1">
          <a:blip r:embed="rId3"/>
          <a:srcRect/>
          <a:stretch>
            <a:fillRect/>
          </a:stretch>
        </p:blipFill>
        <p:spPr>
          <a:xfrm>
            <a:off x="357987" y="4210757"/>
            <a:ext cx="550657" cy="557136"/>
          </a:xfrm>
          <a:prstGeom prst="rect">
            <a:avLst/>
          </a:prstGeom>
          <a:noFill/>
          <a:ln>
            <a:noFill/>
          </a:ln>
        </p:spPr>
      </p:pic>
      <p:sp>
        <p:nvSpPr>
          <p:cNvPr id="99" name="Google Shape;99;p4"/>
          <p:cNvSpPr txBox="1"/>
          <p:nvPr/>
        </p:nvSpPr>
        <p:spPr>
          <a:xfrm>
            <a:off x="424600" y="1090775"/>
            <a:ext cx="8127600" cy="33573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rPr>
              <a:t>Objective: </a:t>
            </a:r>
            <a:endParaRPr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20675" algn="just" rtl="0">
              <a:lnSpc>
                <a:spcPct val="100000"/>
              </a:lnSpc>
              <a:spcBef>
                <a:spcPts val="0"/>
              </a:spcBef>
              <a:spcAft>
                <a:spcPts val="0"/>
              </a:spcAft>
              <a:buClr>
                <a:schemeClr val="dk1"/>
              </a:buClr>
              <a:buSzPts val="1450"/>
              <a:buFont typeface="Times New Roman" panose="02020603050405020304"/>
              <a:buChar char="●"/>
            </a:pP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reduce the cost of training the athlete. </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20675" algn="just" rtl="0">
              <a:lnSpc>
                <a:spcPct val="100000"/>
              </a:lnSpc>
              <a:spcBef>
                <a:spcPts val="0"/>
              </a:spcBef>
              <a:spcAft>
                <a:spcPts val="0"/>
              </a:spcAft>
              <a:buClr>
                <a:schemeClr val="dk1"/>
              </a:buClr>
              <a:buSzPts val="1450"/>
              <a:buFont typeface="Times New Roman" panose="02020603050405020304"/>
              <a:buChar char="●"/>
            </a:pP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reduce the cost of labelling for sports</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athlete detection and pose estimation tasks. </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20675" algn="just" rtl="0">
              <a:lnSpc>
                <a:spcPct val="100000"/>
              </a:lnSpc>
              <a:spcBef>
                <a:spcPts val="0"/>
              </a:spcBef>
              <a:spcAft>
                <a:spcPts val="0"/>
              </a:spcAft>
              <a:buClr>
                <a:schemeClr val="dk1"/>
              </a:buClr>
              <a:buSzPts val="1450"/>
              <a:buFont typeface="Times New Roman" panose="02020603050405020304"/>
              <a:buChar char="●"/>
            </a:pP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improve the performance of athlete and human pose estimation in sports .</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20675" algn="just" rtl="0">
              <a:lnSpc>
                <a:spcPct val="100000"/>
              </a:lnSpc>
              <a:spcBef>
                <a:spcPts val="0"/>
              </a:spcBef>
              <a:spcAft>
                <a:spcPts val="0"/>
              </a:spcAft>
              <a:buClr>
                <a:schemeClr val="dk1"/>
              </a:buClr>
              <a:buSzPts val="1450"/>
              <a:buFont typeface="Times New Roman" panose="02020603050405020304"/>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goal of this project is to use pose estimation to analyze and visualize body movements and postures in cricket shot images and to create an Excel file with data and visual comparisons of both shot.</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r>
              <a:rPr lang="en-US"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rPr>
              <a:t>Scope :  </a:t>
            </a:r>
            <a:endParaRPr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chemeClr val="dk1"/>
              </a:buClr>
              <a:buSzPts val="1400"/>
              <a:buFont typeface="Times New Roman" panose="02020603050405020304"/>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can be used in the fields of sports coaching and analysis, fitness tracking, medical rehabilitation,   and more to provide insights into body movements and postures.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chemeClr val="dk1"/>
              </a:buClr>
              <a:buSzPts val="1400"/>
              <a:buFont typeface="Times New Roman" panose="02020603050405020304"/>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scope is to  analysis and visualize the  cricket shot body movements using pose estimation, offering valuable insights for performance evaluation and coaching.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39dcc2b879_6_7"/>
          <p:cNvSpPr txBox="1"/>
          <p:nvPr/>
        </p:nvSpPr>
        <p:spPr>
          <a:xfrm>
            <a:off x="445700" y="611975"/>
            <a:ext cx="8028900" cy="2986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100"/>
              <a:buFont typeface="Arial" panose="020B0604020202020204"/>
              <a:buNone/>
            </a:pPr>
            <a:r>
              <a:rPr lang="en-US" sz="2100" b="0"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rPr>
              <a:t> </a:t>
            </a:r>
            <a:r>
              <a:rPr lang="en-US"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rPr>
              <a:t>Benefits : </a:t>
            </a:r>
            <a:endParaRPr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100"/>
              <a:buFont typeface="Arial" panose="020B0604020202020204"/>
              <a:buNone/>
            </a:pPr>
            <a:endParaRPr sz="2100" b="1" i="0" u="none" strike="noStrike" cap="none" dirty="0">
              <a:solidFill>
                <a:srgbClr val="94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chemeClr val="dk1"/>
              </a:buClr>
              <a:buSzPts val="1400"/>
              <a:buFont typeface="Arial" panose="020B0604020202020204"/>
              <a:buChar char="●"/>
            </a:pP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Enhancing the viewing experience: </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ability to analyze batting shots from cricket  can provide a more engaging and informative viewing experience for fans. </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chemeClr val="dk1"/>
              </a:buClr>
              <a:buSzPts val="1400"/>
              <a:buFont typeface="Arial" panose="020B0604020202020204"/>
              <a:buChar char="●"/>
            </a:pP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Improving player performance:</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analysis of batting shots can also be used to help players improve their </a:t>
            </a:r>
            <a:r>
              <a:rPr lang="en-US"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performance.This</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can lead to better performance on the field and potentially more success for team.</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chemeClr val="dk1"/>
              </a:buClr>
              <a:buSzPts val="1400"/>
              <a:buFont typeface="Arial" panose="020B0604020202020204"/>
              <a:buChar char="●"/>
            </a:pP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Advancing the field of computer vision:</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US"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hey can improve the accuracy and efficiency of these algorithms, which can have broad applications in fields such as healthcare, transportation, and security. </a:t>
            </a:r>
            <a:endParaRPr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400"/>
              <a:buFont typeface="Arial" panose="020B0604020202020204"/>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05" name="Google Shape;105;g239dcc2b879_6_7"/>
          <p:cNvPicPr preferRelativeResize="0"/>
          <p:nvPr/>
        </p:nvPicPr>
        <p:blipFill rotWithShape="1">
          <a:blip r:embed="rId1"/>
          <a:srcRect/>
          <a:stretch>
            <a:fillRect/>
          </a:stretch>
        </p:blipFill>
        <p:spPr>
          <a:xfrm>
            <a:off x="8410667" y="0"/>
            <a:ext cx="733358" cy="5143501"/>
          </a:xfrm>
          <a:prstGeom prst="rect">
            <a:avLst/>
          </a:prstGeom>
          <a:noFill/>
          <a:ln>
            <a:noFill/>
          </a:ln>
        </p:spPr>
      </p:pic>
      <p:pic>
        <p:nvPicPr>
          <p:cNvPr id="106" name="Google Shape;106;g239dcc2b879_6_7"/>
          <p:cNvPicPr preferRelativeResize="0"/>
          <p:nvPr/>
        </p:nvPicPr>
        <p:blipFill rotWithShape="1">
          <a:blip r:embed="rId2"/>
          <a:srcRect/>
          <a:stretch>
            <a:fillRect/>
          </a:stretch>
        </p:blipFill>
        <p:spPr>
          <a:xfrm>
            <a:off x="0" y="0"/>
            <a:ext cx="819032" cy="656401"/>
          </a:xfrm>
          <a:prstGeom prst="rect">
            <a:avLst/>
          </a:prstGeom>
          <a:noFill/>
          <a:ln>
            <a:noFill/>
          </a:ln>
        </p:spPr>
      </p:pic>
      <p:pic>
        <p:nvPicPr>
          <p:cNvPr id="107" name="Google Shape;107;g239dcc2b879_6_7"/>
          <p:cNvPicPr preferRelativeResize="0"/>
          <p:nvPr/>
        </p:nvPicPr>
        <p:blipFill rotWithShape="1">
          <a:blip r:embed="rId3"/>
          <a:srcRect/>
          <a:stretch>
            <a:fillRect/>
          </a:stretch>
        </p:blipFill>
        <p:spPr>
          <a:xfrm>
            <a:off x="170248" y="4378224"/>
            <a:ext cx="648771" cy="65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idx="4294967295"/>
          </p:nvPr>
        </p:nvSpPr>
        <p:spPr>
          <a:xfrm>
            <a:off x="1360250" y="91850"/>
            <a:ext cx="6268800" cy="761700"/>
          </a:xfrm>
          <a:prstGeom prst="rect">
            <a:avLst/>
          </a:prstGeom>
          <a:noFill/>
          <a:ln>
            <a:noFill/>
          </a:ln>
        </p:spPr>
        <p:txBody>
          <a:bodyPr spcFirstLastPara="1" wrap="square" lIns="91425" tIns="91425" rIns="91425" bIns="91425" anchor="ctr" anchorCtr="0">
            <a:normAutofit/>
          </a:bodyPr>
          <a:lstStyle/>
          <a:p>
            <a:pPr marL="0" lvl="0" indent="0" algn="just" rtl="0">
              <a:lnSpc>
                <a:spcPct val="100000"/>
              </a:lnSpc>
              <a:spcBef>
                <a:spcPts val="0"/>
              </a:spcBef>
              <a:spcAft>
                <a:spcPts val="0"/>
              </a:spcAft>
              <a:buSzPts val="2800"/>
              <a:buNone/>
            </a:pPr>
            <a:r>
              <a:rPr lang="en-US" b="1">
                <a:latin typeface="Times New Roman" panose="02020603050405020304"/>
                <a:ea typeface="Times New Roman" panose="02020603050405020304"/>
                <a:cs typeface="Times New Roman" panose="02020603050405020304"/>
                <a:sym typeface="Times New Roman" panose="02020603050405020304"/>
              </a:rPr>
              <a:t>                         Abstract </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5"/>
          <p:cNvSpPr txBox="1">
            <a:spLocks noGrp="1"/>
          </p:cNvSpPr>
          <p:nvPr>
            <p:ph type="body" idx="4294967295"/>
          </p:nvPr>
        </p:nvSpPr>
        <p:spPr>
          <a:xfrm>
            <a:off x="695750" y="1040200"/>
            <a:ext cx="7699200" cy="3530400"/>
          </a:xfrm>
          <a:prstGeom prst="rect">
            <a:avLst/>
          </a:prstGeom>
          <a:noFill/>
          <a:ln>
            <a:noFill/>
          </a:ln>
        </p:spPr>
        <p:txBody>
          <a:bodyPr spcFirstLastPara="1" wrap="square" lIns="91425" tIns="91425" rIns="91425" bIns="91425" anchor="t" anchorCtr="0">
            <a:normAutofit/>
          </a:bodyPr>
          <a:lstStyle/>
          <a:p>
            <a:pPr marL="0" indent="0" algn="just">
              <a:spcBef>
                <a:spcPts val="1200"/>
              </a:spcBef>
              <a:buSzPts val="1946"/>
              <a:buNone/>
            </a:pPr>
            <a:r>
              <a:rPr lang="en-US" sz="1400" dirty="0">
                <a:solidFill>
                  <a:schemeClr val="dk1"/>
                </a:solidFill>
                <a:latin typeface="Times New Roman" panose="02020603050405020304"/>
                <a:cs typeface="Times New Roman" panose="02020603050405020304"/>
              </a:rPr>
              <a:t>This project aims to allow athletes and coaches with actionable insights that will generate continuous improvement in cricketing techniques and strategies.</a:t>
            </a:r>
            <a:endParaRPr lang="en-US" sz="1400" dirty="0">
              <a:solidFill>
                <a:schemeClr val="dk1"/>
              </a:solidFill>
              <a:latin typeface="Times New Roman" panose="02020603050405020304"/>
              <a:cs typeface="Times New Roman" panose="02020603050405020304"/>
            </a:endParaRPr>
          </a:p>
          <a:p>
            <a:pPr marL="0" indent="0" algn="just">
              <a:spcBef>
                <a:spcPts val="1200"/>
              </a:spcBef>
              <a:buSzPts val="1946"/>
              <a:buNone/>
            </a:pPr>
            <a:r>
              <a:rPr lang="en-US"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Since each player has a responsibility to perform at the best, it is important to understand the game very well. Detecting cricket shots based on its characteristics will help sport analysts and coaches to understand the game very well. our  model will  mainly classifies the detection of athletes and human pose estimation in sports. Starting from image-based target detection and human pose estimation algorithms, combined with the characteristics of sports images, the target detection and human pose estimation models trained based on general data sets are migrated.</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SzPts val="1946"/>
              <a:buNone/>
            </a:pPr>
            <a:endParaRPr sz="1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4" name="Google Shape;114;p5"/>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15" name="Google Shape;115;p5"/>
          <p:cNvPicPr preferRelativeResize="0"/>
          <p:nvPr/>
        </p:nvPicPr>
        <p:blipFill rotWithShape="1">
          <a:blip r:embed="rId2"/>
          <a:srcRect/>
          <a:stretch>
            <a:fillRect/>
          </a:stretch>
        </p:blipFill>
        <p:spPr>
          <a:xfrm>
            <a:off x="357975" y="197150"/>
            <a:ext cx="819032" cy="656400"/>
          </a:xfrm>
          <a:prstGeom prst="rect">
            <a:avLst/>
          </a:prstGeom>
          <a:noFill/>
          <a:ln>
            <a:noFill/>
          </a:ln>
        </p:spPr>
      </p:pic>
      <p:sp>
        <p:nvSpPr>
          <p:cNvPr id="116" name="Google Shape;116;p5"/>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7" name="Google Shape;117;p5"/>
          <p:cNvPicPr preferRelativeResize="0"/>
          <p:nvPr/>
        </p:nvPicPr>
        <p:blipFill rotWithShape="1">
          <a:blip r:embed="rId3"/>
          <a:srcRect/>
          <a:stretch>
            <a:fillRect/>
          </a:stretch>
        </p:blipFill>
        <p:spPr>
          <a:xfrm>
            <a:off x="492162" y="4286082"/>
            <a:ext cx="550657" cy="5571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idx="4294967295"/>
          </p:nvPr>
        </p:nvSpPr>
        <p:spPr>
          <a:xfrm>
            <a:off x="1154522" y="15985"/>
            <a:ext cx="6159365" cy="76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a:t>Literature Survey (Survey of existing products)</a:t>
            </a:r>
            <a:endParaRPr lang="en-US" sz="2000"/>
          </a:p>
        </p:txBody>
      </p:sp>
      <p:pic>
        <p:nvPicPr>
          <p:cNvPr id="123" name="Google Shape;123;p6"/>
          <p:cNvPicPr preferRelativeResize="0"/>
          <p:nvPr/>
        </p:nvPicPr>
        <p:blipFill rotWithShape="1">
          <a:blip r:embed="rId1"/>
          <a:srcRect/>
          <a:stretch>
            <a:fillRect/>
          </a:stretch>
        </p:blipFill>
        <p:spPr>
          <a:xfrm>
            <a:off x="6663128" y="0"/>
            <a:ext cx="2480874" cy="2271010"/>
          </a:xfrm>
          <a:prstGeom prst="rect">
            <a:avLst/>
          </a:prstGeom>
          <a:noFill/>
          <a:ln>
            <a:noFill/>
          </a:ln>
        </p:spPr>
      </p:pic>
      <p:pic>
        <p:nvPicPr>
          <p:cNvPr id="124" name="Google Shape;124;p6"/>
          <p:cNvPicPr preferRelativeResize="0"/>
          <p:nvPr/>
        </p:nvPicPr>
        <p:blipFill rotWithShape="1">
          <a:blip r:embed="rId2"/>
          <a:srcRect/>
          <a:stretch>
            <a:fillRect/>
          </a:stretch>
        </p:blipFill>
        <p:spPr>
          <a:xfrm>
            <a:off x="90220" y="67953"/>
            <a:ext cx="819032" cy="656400"/>
          </a:xfrm>
          <a:prstGeom prst="rect">
            <a:avLst/>
          </a:prstGeom>
          <a:noFill/>
          <a:ln>
            <a:noFill/>
          </a:ln>
        </p:spPr>
      </p:pic>
      <p:sp>
        <p:nvSpPr>
          <p:cNvPr id="125" name="Google Shape;125;p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6" name="Google Shape;126;p6"/>
          <p:cNvPicPr preferRelativeResize="0"/>
          <p:nvPr/>
        </p:nvPicPr>
        <p:blipFill rotWithShape="1">
          <a:blip r:embed="rId3"/>
          <a:srcRect/>
          <a:stretch>
            <a:fillRect/>
          </a:stretch>
        </p:blipFill>
        <p:spPr>
          <a:xfrm>
            <a:off x="216834" y="4308039"/>
            <a:ext cx="550657" cy="557136"/>
          </a:xfrm>
          <a:prstGeom prst="rect">
            <a:avLst/>
          </a:prstGeom>
          <a:noFill/>
          <a:ln>
            <a:noFill/>
          </a:ln>
        </p:spPr>
      </p:pic>
      <p:graphicFrame>
        <p:nvGraphicFramePr>
          <p:cNvPr id="127" name="Google Shape;127;p6"/>
          <p:cNvGraphicFramePr/>
          <p:nvPr/>
        </p:nvGraphicFramePr>
        <p:xfrm>
          <a:off x="807161" y="665873"/>
          <a:ext cx="7302525" cy="4144395"/>
        </p:xfrm>
        <a:graphic>
          <a:graphicData uri="http://schemas.openxmlformats.org/drawingml/2006/table">
            <a:tbl>
              <a:tblPr firstRow="1" bandRow="1">
                <a:noFill/>
                <a:tableStyleId>{28690805-E74C-48E9-BF3B-BB48B0B7BC10}</a:tableStyleId>
              </a:tblPr>
              <a:tblGrid>
                <a:gridCol w="590850"/>
                <a:gridCol w="1601221"/>
                <a:gridCol w="1130554"/>
                <a:gridCol w="622100"/>
                <a:gridCol w="3357800"/>
              </a:tblGrid>
              <a:tr h="456900">
                <a:tc>
                  <a:txBody>
                    <a:bodyPr/>
                    <a:lstStyle/>
                    <a:p>
                      <a:pPr marL="0" marR="0" lvl="0" indent="0" algn="ctr" rtl="0">
                        <a:lnSpc>
                          <a:spcPct val="100000"/>
                        </a:lnSpc>
                        <a:spcBef>
                          <a:spcPts val="0"/>
                        </a:spcBef>
                        <a:spcAft>
                          <a:spcPts val="0"/>
                        </a:spcAft>
                        <a:buNone/>
                      </a:pPr>
                      <a:r>
                        <a:rPr lang="en-US" sz="1200" u="none" strike="noStrike" cap="none">
                          <a:solidFill>
                            <a:srgbClr val="FF0000"/>
                          </a:solidFill>
                        </a:rPr>
                        <a:t>Sr.No</a:t>
                      </a: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Title of the paper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Author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Year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Major  observations/ Findings</a:t>
                      </a:r>
                      <a:endParaRPr sz="12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r>
              <a:tr h="1424025">
                <a:tc>
                  <a:txBody>
                    <a:bodyPr/>
                    <a:lstStyle/>
                    <a:p>
                      <a:pPr marL="0" marR="0" lvl="0" indent="0" algn="ctr" rtl="0">
                        <a:lnSpc>
                          <a:spcPct val="100000"/>
                        </a:lnSpc>
                        <a:spcBef>
                          <a:spcPts val="0"/>
                        </a:spcBef>
                        <a:spcAft>
                          <a:spcPts val="0"/>
                        </a:spcAft>
                        <a:buNone/>
                      </a:pPr>
                      <a:r>
                        <a:rPr lang="en-US" sz="1050" u="none" strike="noStrike" cap="none"/>
                        <a:t>1</a:t>
                      </a:r>
                      <a:endParaRPr lang="en-US"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CricShotClassify</a:t>
                      </a: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 Approach to Classifying Batting Shots from Cricket Videos Using a Convolutional Neural Network and Gated Recurrent Unit</a:t>
                      </a:r>
                      <a:endParaRPr sz="1050" b="1" i="0" u="none" strike="noStrike" cap="none" dirty="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050"/>
                        <a:buFont typeface="Arial" panose="020B0604020202020204"/>
                        <a:buNone/>
                      </a:pPr>
                      <a:r>
                        <a:rPr lang="en-US" sz="105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Anik</a:t>
                      </a: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Sen, Kaushik Deb, Pranab Kumar Dhar,</a:t>
                      </a:r>
                      <a:endParaRPr dirty="0"/>
                    </a:p>
                    <a:p>
                      <a:pPr marL="0" marR="0" lvl="0" indent="0" algn="just"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Takeshi </a:t>
                      </a:r>
                      <a:r>
                        <a:rPr lang="en-US" sz="105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Koshiba</a:t>
                      </a: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050" b="1" i="0" u="none" strike="noStrike" cap="none" dirty="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dirty="0">
                          <a:latin typeface="Times New Roman" panose="02020603050405020304"/>
                          <a:ea typeface="Times New Roman" panose="02020603050405020304"/>
                          <a:cs typeface="Times New Roman" panose="02020603050405020304"/>
                          <a:sym typeface="Times New Roman" panose="02020603050405020304"/>
                        </a:rPr>
                        <a:t>2021</a:t>
                      </a:r>
                      <a:endParaRPr dirty="0"/>
                    </a:p>
                  </a:txBody>
                  <a:tcPr marL="91450" marR="91450" marT="45725" marB="45725"/>
                </a:tc>
                <a:tc>
                  <a:txBody>
                    <a:bodyPr/>
                    <a:lstStyle/>
                    <a:p>
                      <a:pPr marL="0" marR="0" lvl="0" indent="0" algn="just" rtl="0">
                        <a:lnSpc>
                          <a:spcPct val="100000"/>
                        </a:lnSpc>
                        <a:spcBef>
                          <a:spcPts val="0"/>
                        </a:spcBef>
                        <a:spcAft>
                          <a:spcPts val="0"/>
                        </a:spcAft>
                        <a:buNone/>
                      </a:pPr>
                      <a:r>
                        <a:rPr lang="en-US" sz="1050" u="none" strike="noStrike" cap="none">
                          <a:latin typeface="Times New Roman" panose="02020603050405020304"/>
                          <a:ea typeface="Times New Roman" panose="02020603050405020304"/>
                          <a:cs typeface="Times New Roman" panose="02020603050405020304"/>
                          <a:sym typeface="Times New Roman" panose="02020603050405020304"/>
                        </a:rPr>
                        <a:t>In this paper, a hybrid neural network architecture was proposed, and it was successfully used to classify 10 different cricket batting shots from a video using publicly accessible data sources. In order to conduct more experiments and increase accuracy, we plan to release our dataset after scaling it up with more pertinent videos.</a:t>
                      </a:r>
                      <a:endParaRPr lang="en-US"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900625">
                <a:tc>
                  <a:txBody>
                    <a:bodyPr/>
                    <a:lstStyle/>
                    <a:p>
                      <a:pPr marL="0" marR="0" lvl="0" indent="0" algn="ctr" rtl="0">
                        <a:lnSpc>
                          <a:spcPct val="100000"/>
                        </a:lnSpc>
                        <a:spcBef>
                          <a:spcPts val="0"/>
                        </a:spcBef>
                        <a:spcAft>
                          <a:spcPts val="0"/>
                        </a:spcAft>
                        <a:buNone/>
                      </a:pPr>
                      <a:r>
                        <a:rPr lang="en-US" sz="1050" u="none" strike="noStrike" cap="none"/>
                        <a:t>2</a:t>
                      </a:r>
                      <a:endParaRPr lang="en-US" sz="105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cricket shot classiﬁcation based on</a:t>
                      </a:r>
                      <a:endParaRPr dirty="0"/>
                    </a:p>
                    <a:p>
                      <a:pPr marL="0" marR="0" lvl="0" indent="0" algn="l"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motion vector</a:t>
                      </a:r>
                      <a:endParaRPr dirty="0"/>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Lean Karlo S. Tolentino1 , </a:t>
                      </a:r>
                      <a:r>
                        <a:rPr lang="en-US" sz="105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Celline</a:t>
                      </a: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 De Pedro , Jatt D. </a:t>
                      </a:r>
                      <a:r>
                        <a:rPr lang="en-US" sz="105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Icamina</a:t>
                      </a:r>
                      <a:endParaRPr sz="1050" b="1" i="0" u="none" strike="noStrike" cap="none" dirty="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lang="en-US"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For action recognition they have used 3D MACH to classify the shots and to detect cricket shots they deﬁne 8 classes of angle ranges.</a:t>
                      </a:r>
                      <a:endParaRPr dirty="0"/>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210800">
                <a:tc>
                  <a:txBody>
                    <a:bodyPr/>
                    <a:lstStyle/>
                    <a:p>
                      <a:pPr marL="0" marR="0" lvl="0" indent="0" algn="ctr" rtl="0">
                        <a:lnSpc>
                          <a:spcPct val="100000"/>
                        </a:lnSpc>
                        <a:spcBef>
                          <a:spcPts val="0"/>
                        </a:spcBef>
                        <a:spcAft>
                          <a:spcPts val="0"/>
                        </a:spcAft>
                        <a:buNone/>
                      </a:pPr>
                      <a:r>
                        <a:rPr lang="en-US" sz="1050" u="none" strike="noStrike" cap="none"/>
                        <a:t>3</a:t>
                      </a:r>
                      <a:endParaRPr lang="en-US" sz="105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50"/>
                        <a:buFont typeface="Arial" panose="020B0604020202020204"/>
                        <a:buNone/>
                      </a:pPr>
                      <a:r>
                        <a:rPr lang="en-US" sz="105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u="none" strike="noStrike" cap="none" dirty="0" err="1"/>
                        <a:t>Classifyingc</a:t>
                      </a:r>
                      <a:r>
                        <a:rPr lang="en-US" sz="1050" u="none" strike="noStrike" cap="none" dirty="0"/>
                        <a:t> and Learning Cricket Shots Using Camera Motion</a:t>
                      </a:r>
                      <a:endParaRPr dirty="0"/>
                    </a:p>
                  </a:txBody>
                  <a:tcPr marL="91450" marR="91450" marT="45725" marB="45725"/>
                </a:tc>
                <a:tc>
                  <a:txBody>
                    <a:bodyPr/>
                    <a:lstStyle/>
                    <a:p>
                      <a:pPr marL="0" marR="0" lvl="0" indent="0" algn="just" rtl="0">
                        <a:lnSpc>
                          <a:spcPct val="100000"/>
                        </a:lnSpc>
                        <a:spcBef>
                          <a:spcPts val="0"/>
                        </a:spcBef>
                        <a:spcAft>
                          <a:spcPts val="0"/>
                        </a:spcAft>
                        <a:buNone/>
                      </a:pPr>
                      <a:r>
                        <a:rPr lang="en-US" sz="1050" u="none" strike="noStrike" cap="none" dirty="0"/>
                        <a:t>Mihai </a:t>
                      </a:r>
                      <a:r>
                        <a:rPr lang="en-US" sz="1050" u="none" strike="noStrike" cap="none" dirty="0" err="1"/>
                        <a:t>Lazarescu</a:t>
                      </a:r>
                      <a:r>
                        <a:rPr lang="en-US" sz="1050" u="none" strike="noStrike" cap="none" dirty="0"/>
                        <a:t>, </a:t>
                      </a:r>
                      <a:r>
                        <a:rPr lang="en-US" sz="1050" u="none" strike="noStrike" cap="none" dirty="0" err="1"/>
                        <a:t>Svetha</a:t>
                      </a:r>
                      <a:r>
                        <a:rPr lang="en-US" sz="1050" u="none" strike="noStrike" cap="none" dirty="0"/>
                        <a:t> Venkatesh, and Geoff West </a:t>
                      </a:r>
                      <a:endParaRPr dirty="0"/>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a:t>2019</a:t>
                      </a:r>
                      <a:endParaRPr lang="en-US" sz="1050" u="none" strike="noStrike" cap="none"/>
                    </a:p>
                  </a:txBody>
                  <a:tcPr marL="91450" marR="91450" marT="45725" marB="45725"/>
                </a:tc>
                <a:tc>
                  <a:txBody>
                    <a:bodyPr/>
                    <a:lstStyle/>
                    <a:p>
                      <a:pPr marL="84455" marR="0" lvl="0" indent="0" algn="l" rtl="0">
                        <a:lnSpc>
                          <a:spcPct val="100000"/>
                        </a:lnSpc>
                        <a:spcBef>
                          <a:spcPts val="0"/>
                        </a:spcBef>
                        <a:spcAft>
                          <a:spcPts val="0"/>
                        </a:spcAft>
                        <a:buClr>
                          <a:srgbClr val="000000"/>
                        </a:buClr>
                        <a:buSzPts val="1050"/>
                        <a:buFont typeface="Arial" panose="020B0604020202020204"/>
                        <a:buNone/>
                      </a:pPr>
                      <a:r>
                        <a:rPr lang="en-US" sz="1050" u="none" strike="noStrike" cap="none" dirty="0"/>
                        <a:t>The authors presents a method to classify and learn cricket shots. The procedure begins by extracting the camera motion parameters from the shots. Then the camera parameter values are converted to symbolic form and combined to generate a symbolic description that defines the trajectory of the cricket ball. </a:t>
                      </a:r>
                      <a:endParaRPr dirty="0"/>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idx="4294967295"/>
          </p:nvPr>
        </p:nvSpPr>
        <p:spPr>
          <a:xfrm>
            <a:off x="1177007" y="144500"/>
            <a:ext cx="6159365" cy="76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sz="2000"/>
              <a:t>Literature Survey (Survey of existing products)</a:t>
            </a:r>
            <a:endParaRPr lang="en-US" sz="2000"/>
          </a:p>
        </p:txBody>
      </p:sp>
      <p:pic>
        <p:nvPicPr>
          <p:cNvPr id="133" name="Google Shape;133;p24"/>
          <p:cNvPicPr preferRelativeResize="0"/>
          <p:nvPr/>
        </p:nvPicPr>
        <p:blipFill rotWithShape="1">
          <a:blip r:embed="rId1"/>
          <a:srcRect/>
          <a:stretch>
            <a:fillRect/>
          </a:stretch>
        </p:blipFill>
        <p:spPr>
          <a:xfrm>
            <a:off x="6535150" y="0"/>
            <a:ext cx="2608852" cy="2517002"/>
          </a:xfrm>
          <a:prstGeom prst="rect">
            <a:avLst/>
          </a:prstGeom>
          <a:noFill/>
          <a:ln>
            <a:noFill/>
          </a:ln>
        </p:spPr>
      </p:pic>
      <p:pic>
        <p:nvPicPr>
          <p:cNvPr id="134" name="Google Shape;134;p24"/>
          <p:cNvPicPr preferRelativeResize="0"/>
          <p:nvPr/>
        </p:nvPicPr>
        <p:blipFill rotWithShape="1">
          <a:blip r:embed="rId2"/>
          <a:srcRect/>
          <a:stretch>
            <a:fillRect/>
          </a:stretch>
        </p:blipFill>
        <p:spPr>
          <a:xfrm>
            <a:off x="82646" y="98575"/>
            <a:ext cx="819032" cy="656400"/>
          </a:xfrm>
          <a:prstGeom prst="rect">
            <a:avLst/>
          </a:prstGeom>
          <a:noFill/>
          <a:ln>
            <a:noFill/>
          </a:ln>
        </p:spPr>
      </p:pic>
      <p:sp>
        <p:nvSpPr>
          <p:cNvPr id="135" name="Google Shape;135;p24"/>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6" name="Google Shape;136;p24"/>
          <p:cNvPicPr preferRelativeResize="0"/>
          <p:nvPr/>
        </p:nvPicPr>
        <p:blipFill rotWithShape="1">
          <a:blip r:embed="rId3"/>
          <a:srcRect/>
          <a:stretch>
            <a:fillRect/>
          </a:stretch>
        </p:blipFill>
        <p:spPr>
          <a:xfrm>
            <a:off x="216834" y="4308039"/>
            <a:ext cx="550657" cy="557136"/>
          </a:xfrm>
          <a:prstGeom prst="rect">
            <a:avLst/>
          </a:prstGeom>
          <a:noFill/>
          <a:ln>
            <a:noFill/>
          </a:ln>
        </p:spPr>
      </p:pic>
      <p:graphicFrame>
        <p:nvGraphicFramePr>
          <p:cNvPr id="137" name="Google Shape;137;p24"/>
          <p:cNvGraphicFramePr/>
          <p:nvPr/>
        </p:nvGraphicFramePr>
        <p:xfrm>
          <a:off x="827950" y="853550"/>
          <a:ext cx="7289225" cy="4091980"/>
        </p:xfrm>
        <a:graphic>
          <a:graphicData uri="http://schemas.openxmlformats.org/drawingml/2006/table">
            <a:tbl>
              <a:tblPr firstRow="1" bandRow="1">
                <a:noFill/>
                <a:tableStyleId>{28690805-E74C-48E9-BF3B-BB48B0B7BC10}</a:tableStyleId>
              </a:tblPr>
              <a:tblGrid>
                <a:gridCol w="589775"/>
                <a:gridCol w="1617775"/>
                <a:gridCol w="1041825"/>
                <a:gridCol w="667050"/>
                <a:gridCol w="3372800"/>
              </a:tblGrid>
              <a:tr h="353150">
                <a:tc>
                  <a:txBody>
                    <a:bodyPr/>
                    <a:lstStyle/>
                    <a:p>
                      <a:pPr marL="0" marR="0" lvl="0" indent="0" algn="ctr" rtl="0">
                        <a:lnSpc>
                          <a:spcPct val="100000"/>
                        </a:lnSpc>
                        <a:spcBef>
                          <a:spcPts val="0"/>
                        </a:spcBef>
                        <a:spcAft>
                          <a:spcPts val="0"/>
                        </a:spcAft>
                        <a:buNone/>
                      </a:pPr>
                      <a:r>
                        <a:rPr lang="en-US" sz="1200" u="none" strike="noStrike" cap="none">
                          <a:solidFill>
                            <a:srgbClr val="FF0000"/>
                          </a:solidFill>
                        </a:rPr>
                        <a:t>Sr.No</a:t>
                      </a: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Title of the paper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Author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Year</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Major  observations/ Findings</a:t>
                      </a:r>
                      <a:endParaRPr sz="12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1200" u="none" strike="noStrike" cap="none">
                        <a:solidFill>
                          <a:srgbClr val="FF0000"/>
                        </a:solidFill>
                      </a:endParaRPr>
                    </a:p>
                  </a:txBody>
                  <a:tcPr marL="91450" marR="91450" marT="45725" marB="45725"/>
                </a:tc>
              </a:tr>
              <a:tr h="1072750">
                <a:tc>
                  <a:txBody>
                    <a:bodyPr/>
                    <a:lstStyle/>
                    <a:p>
                      <a:pPr marL="0" marR="0" lvl="0" indent="0" algn="ctr" rtl="0">
                        <a:lnSpc>
                          <a:spcPct val="100000"/>
                        </a:lnSpc>
                        <a:spcBef>
                          <a:spcPts val="0"/>
                        </a:spcBef>
                        <a:spcAft>
                          <a:spcPts val="0"/>
                        </a:spcAft>
                        <a:buNone/>
                      </a:pPr>
                      <a:r>
                        <a:rPr lang="en-US" sz="1050" u="none" strike="noStrike" cap="none"/>
                        <a:t>4</a:t>
                      </a:r>
                      <a:endParaRPr lang="en-US"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Shot-Net: A Convolutional Neural Network for Classifying Different Cricket Shot</a:t>
                      </a:r>
                      <a:endParaRPr sz="1050" b="1" i="0" u="none" strike="noStrike" cap="none" dirty="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sng" strike="noStrike" cap="none">
                          <a:solidFill>
                            <a:schemeClr val="dk1"/>
                          </a:solidFill>
                          <a:latin typeface="Calibri" panose="020F0502020204030204"/>
                          <a:ea typeface="Calibri" panose="020F0502020204030204"/>
                          <a:cs typeface="Calibri" panose="020F0502020204030204"/>
                          <a:sym typeface="Calibri" panose="020F0502020204030204"/>
                          <a:hlinkClick r:id="rId4"/>
                        </a:rPr>
                        <a:t>Md. Ferdouse Ahmed Foysal</a:t>
                      </a:r>
                      <a:r>
                        <a:rPr lang="en-US" sz="105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a:solidFill>
                            <a:schemeClr val="dk1"/>
                          </a:solidFill>
                          <a:latin typeface="Calibri" panose="020F0502020204030204"/>
                          <a:ea typeface="Calibri" panose="020F0502020204030204"/>
                          <a:cs typeface="Calibri" panose="020F0502020204030204"/>
                          <a:sym typeface="Calibri" panose="020F0502020204030204"/>
                          <a:hlinkClick r:id="rId5"/>
                        </a:rPr>
                        <a:t>Mohammad Shakirul Islam</a:t>
                      </a:r>
                      <a:r>
                        <a:rPr lang="en-US" sz="105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a:solidFill>
                            <a:schemeClr val="dk1"/>
                          </a:solidFill>
                          <a:latin typeface="Calibri" panose="020F0502020204030204"/>
                          <a:ea typeface="Calibri" panose="020F0502020204030204"/>
                          <a:cs typeface="Calibri" panose="020F0502020204030204"/>
                          <a:sym typeface="Calibri" panose="020F0502020204030204"/>
                          <a:hlinkClick r:id="rId6"/>
                        </a:rPr>
                        <a:t>Asif Karim</a:t>
                      </a:r>
                      <a:r>
                        <a:rPr lang="en-US" sz="1050" b="0" i="0" u="none" strike="noStrike" cap="none">
                          <a:solidFill>
                            <a:schemeClr val="dk1"/>
                          </a:solidFill>
                          <a:latin typeface="Calibri" panose="020F0502020204030204"/>
                          <a:ea typeface="Calibri" panose="020F0502020204030204"/>
                          <a:cs typeface="Calibri" panose="020F0502020204030204"/>
                          <a:sym typeface="Calibri" panose="020F0502020204030204"/>
                        </a:rPr>
                        <a:t> &amp; </a:t>
                      </a:r>
                      <a:r>
                        <a:rPr lang="en-US" sz="1050" b="0" i="0" u="sng" strike="noStrike" cap="none">
                          <a:solidFill>
                            <a:schemeClr val="dk1"/>
                          </a:solidFill>
                          <a:latin typeface="Calibri" panose="020F0502020204030204"/>
                          <a:ea typeface="Calibri" panose="020F0502020204030204"/>
                          <a:cs typeface="Calibri" panose="020F0502020204030204"/>
                          <a:sym typeface="Calibri" panose="020F0502020204030204"/>
                          <a:hlinkClick r:id="rId7"/>
                        </a:rPr>
                        <a:t>Nafis Neehal</a:t>
                      </a:r>
                      <a:r>
                        <a:rPr lang="en-US" sz="105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05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dirty="0">
                          <a:latin typeface="Times New Roman" panose="02020603050405020304"/>
                          <a:ea typeface="Times New Roman" panose="02020603050405020304"/>
                          <a:cs typeface="Times New Roman" panose="02020603050405020304"/>
                          <a:sym typeface="Times New Roman" panose="02020603050405020304"/>
                        </a:rPr>
                        <a:t>2019</a:t>
                      </a:r>
                      <a:endParaRPr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a:solidFill>
                            <a:schemeClr val="dk1"/>
                          </a:solidFill>
                          <a:latin typeface="Calibri" panose="020F0502020204030204"/>
                          <a:ea typeface="Calibri" panose="020F0502020204030204"/>
                          <a:cs typeface="Calibri" panose="020F0502020204030204"/>
                          <a:sym typeface="Calibri" panose="020F0502020204030204"/>
                        </a:rPr>
                        <a:t>In this paper, the authors have proposed a 13 layered Convolutional Neural Network referred as “Shot-Net” in order to classifying six categories of cricket shots, namely Cut Shot, Cover Drive, Straight Drive, Pull Shot, Scoop Shot and Leg Glance Shot and the model has achieved fairly high accuracy with low cross-entropy rate.</a:t>
                      </a:r>
                      <a:endParaRPr sz="105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036550">
                <a:tc>
                  <a:txBody>
                    <a:bodyPr/>
                    <a:lstStyle/>
                    <a:p>
                      <a:pPr marL="0" marR="0" lvl="0" indent="0" algn="ctr" rtl="0">
                        <a:lnSpc>
                          <a:spcPct val="100000"/>
                        </a:lnSpc>
                        <a:spcBef>
                          <a:spcPts val="0"/>
                        </a:spcBef>
                        <a:spcAft>
                          <a:spcPts val="0"/>
                        </a:spcAft>
                        <a:buNone/>
                      </a:pPr>
                      <a:r>
                        <a:rPr lang="en-US" sz="1050" u="none" strike="noStrike" cap="none"/>
                        <a:t>5</a:t>
                      </a:r>
                      <a:endParaRPr lang="en-US"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 generic approach to classify sports video shots and its application in event detection</a:t>
                      </a:r>
                      <a:endParaRPr dirty="0"/>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sng" strike="noStrike" cap="none" dirty="0" err="1">
                          <a:solidFill>
                            <a:schemeClr val="dk1"/>
                          </a:solidFill>
                          <a:latin typeface="Calibri" panose="020F0502020204030204"/>
                          <a:ea typeface="Calibri" panose="020F0502020204030204"/>
                          <a:cs typeface="Calibri" panose="020F0502020204030204"/>
                          <a:sym typeface="Calibri" panose="020F0502020204030204"/>
                          <a:hlinkClick r:id="rId8"/>
                        </a:rPr>
                        <a:t>YuJ</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dirty="0">
                          <a:solidFill>
                            <a:schemeClr val="dk1"/>
                          </a:solidFill>
                          <a:latin typeface="Calibri" panose="020F0502020204030204"/>
                          <a:ea typeface="Calibri" panose="020F0502020204030204"/>
                          <a:cs typeface="Calibri" panose="020F0502020204030204"/>
                          <a:sym typeface="Calibri" panose="020F0502020204030204"/>
                          <a:hlinkClick r:id="rId9"/>
                        </a:rPr>
                        <a:t>Lei A</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dirty="0">
                          <a:solidFill>
                            <a:schemeClr val="dk1"/>
                          </a:solidFill>
                          <a:latin typeface="Calibri" panose="020F0502020204030204"/>
                          <a:ea typeface="Calibri" panose="020F0502020204030204"/>
                          <a:cs typeface="Calibri" panose="020F0502020204030204"/>
                          <a:sym typeface="Calibri" panose="020F0502020204030204"/>
                          <a:hlinkClick r:id="rId10"/>
                        </a:rPr>
                        <a:t>Song Z</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dirty="0">
                          <a:solidFill>
                            <a:schemeClr val="dk1"/>
                          </a:solidFill>
                          <a:latin typeface="Calibri" panose="020F0502020204030204"/>
                          <a:ea typeface="Calibri" panose="020F0502020204030204"/>
                          <a:cs typeface="Calibri" panose="020F0502020204030204"/>
                          <a:sym typeface="Calibri" panose="020F0502020204030204"/>
                          <a:hlinkClick r:id="rId11"/>
                        </a:rPr>
                        <a:t>Wang T</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b="0" i="0" u="sng" strike="noStrike" cap="none" dirty="0">
                          <a:solidFill>
                            <a:schemeClr val="dk1"/>
                          </a:solidFill>
                          <a:latin typeface="Calibri" panose="020F0502020204030204"/>
                          <a:ea typeface="Calibri" panose="020F0502020204030204"/>
                          <a:cs typeface="Calibri" panose="020F0502020204030204"/>
                          <a:sym typeface="Calibri" panose="020F0502020204030204"/>
                          <a:hlinkClick r:id="rId12"/>
                        </a:rPr>
                        <a:t>Cai H</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and </a:t>
                      </a:r>
                      <a:r>
                        <a:rPr lang="en-US" sz="1050" b="0" i="0" u="sng" strike="noStrike" cap="none" dirty="0">
                          <a:solidFill>
                            <a:schemeClr val="dk1"/>
                          </a:solidFill>
                          <a:latin typeface="Calibri" panose="020F0502020204030204"/>
                          <a:ea typeface="Calibri" panose="020F0502020204030204"/>
                          <a:cs typeface="Calibri" panose="020F0502020204030204"/>
                          <a:sym typeface="Calibri" panose="020F0502020204030204"/>
                          <a:hlinkClick r:id="rId13"/>
                        </a:rPr>
                        <a:t>Feng N</a:t>
                      </a:r>
                      <a:endParaRPr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lang="en-US"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just" rtl="0">
                        <a:lnSpc>
                          <a:spcPct val="100000"/>
                        </a:lnSpc>
                        <a:spcBef>
                          <a:spcPts val="0"/>
                        </a:spcBef>
                        <a:spcAft>
                          <a:spcPts val="0"/>
                        </a:spcAft>
                        <a:buNone/>
                      </a:pPr>
                      <a:r>
                        <a:rPr lang="en-US" sz="1050" u="none" strike="noStrike" cap="none">
                          <a:latin typeface="Times New Roman" panose="02020603050405020304"/>
                          <a:ea typeface="Times New Roman" panose="02020603050405020304"/>
                          <a:cs typeface="Times New Roman" panose="02020603050405020304"/>
                          <a:sym typeface="Times New Roman" panose="02020603050405020304"/>
                        </a:rPr>
                        <a:t>In this study, the effectiveness of supervised and unsupervised classifiers for video shot classification was examined . Methodology used here is bag of visual words model based on Scale Invariant Feature Transform (SIFT) feature points to represent the key frame for each shot; either Support Vector Machine (SVM) or Probabilistic Latent Semantic Analysis (PLSA) is then used to classify the key frame to determine shot type.</a:t>
                      </a:r>
                      <a:endParaRPr lang="en-US" sz="10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96675">
                <a:tc>
                  <a:txBody>
                    <a:bodyPr/>
                    <a:lstStyle/>
                    <a:p>
                      <a:pPr marL="0" marR="0" lvl="0" indent="0" algn="ctr" rtl="0">
                        <a:lnSpc>
                          <a:spcPct val="100000"/>
                        </a:lnSpc>
                        <a:spcBef>
                          <a:spcPts val="0"/>
                        </a:spcBef>
                        <a:spcAft>
                          <a:spcPts val="0"/>
                        </a:spcAft>
                        <a:buNone/>
                      </a:pPr>
                      <a:r>
                        <a:rPr lang="en-US" sz="1050" u="none" strike="noStrike" cap="none"/>
                        <a:t>6</a:t>
                      </a:r>
                      <a:endParaRPr lang="en-US" sz="1050" u="none" strike="noStrike" cap="none"/>
                    </a:p>
                  </a:txBody>
                  <a:tcPr marL="91450" marR="91450" marT="45725" marB="45725"/>
                </a:tc>
                <a:tc>
                  <a:txBody>
                    <a:bodyPr/>
                    <a:lstStyle/>
                    <a:p>
                      <a:pPr marL="85725" marR="0" lvl="0" indent="0" algn="l" rtl="0">
                        <a:lnSpc>
                          <a:spcPct val="100000"/>
                        </a:lnSpc>
                        <a:spcBef>
                          <a:spcPts val="0"/>
                        </a:spcBef>
                        <a:spcAft>
                          <a:spcPts val="0"/>
                        </a:spcAft>
                        <a:buClr>
                          <a:schemeClr val="dk1"/>
                        </a:buClr>
                        <a:buSzPts val="1050"/>
                        <a:buFont typeface="Arial" panose="020B0604020202020204"/>
                        <a:buNone/>
                      </a:pPr>
                      <a:r>
                        <a:rPr lang="en-US" sz="105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Deep Learning using CNN’s for Ball-by-Ball</a:t>
                      </a:r>
                      <a:endParaRPr dirty="0"/>
                    </a:p>
                    <a:p>
                      <a:pPr marL="85725" marR="0" lvl="0" indent="0" algn="l"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Outcome Classiﬁcation in Sports</a:t>
                      </a:r>
                      <a:endParaRPr dirty="0"/>
                    </a:p>
                    <a:p>
                      <a:pPr marL="0" marR="0" lvl="0" indent="0" algn="just" rtl="0">
                        <a:lnSpc>
                          <a:spcPct val="100000"/>
                        </a:lnSpc>
                        <a:spcBef>
                          <a:spcPts val="0"/>
                        </a:spcBef>
                        <a:spcAft>
                          <a:spcPts val="0"/>
                        </a:spcAft>
                        <a:buNone/>
                      </a:pP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Dixit and Balakrishnan</a:t>
                      </a:r>
                      <a:endParaRPr sz="105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105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US" sz="1050" u="none" strike="noStrike" cap="none"/>
                        <a:t>2020</a:t>
                      </a:r>
                      <a:endParaRPr lang="en-US" sz="105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They compare the performance of three</a:t>
                      </a:r>
                      <a:endParaRPr dirty="0"/>
                    </a:p>
                    <a:p>
                      <a:pPr marL="0" marR="0" lvl="0" indent="0" algn="l" rtl="0">
                        <a:lnSpc>
                          <a:spcPct val="100000"/>
                        </a:lnSpc>
                        <a:spcBef>
                          <a:spcPts val="0"/>
                        </a:spcBef>
                        <a:spcAft>
                          <a:spcPts val="0"/>
                        </a:spcAft>
                        <a:buClr>
                          <a:schemeClr val="dk1"/>
                        </a:buClr>
                        <a:buSzPts val="1050"/>
                        <a:buFont typeface="Arial" panose="020B0604020202020204"/>
                        <a:buNone/>
                      </a:pPr>
                      <a:r>
                        <a:rPr lang="en-US" sz="105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diﬀerent Convolutional Neural Network architectures, inspired by literature on activity recognition in videos</a:t>
                      </a:r>
                      <a:endParaRPr sz="1050" u="none" strike="noStrike" cap="none" dirty="0"/>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10791</Words>
  <Application>WPS Presentation</Application>
  <PresentationFormat>On-screen Show (16:9)</PresentationFormat>
  <Paragraphs>280</Paragraphs>
  <Slides>22</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Arial</vt:lpstr>
      <vt:lpstr>Times New Roman</vt:lpstr>
      <vt:lpstr>Montserrat</vt:lpstr>
      <vt:lpstr>Calibri</vt:lpstr>
      <vt:lpstr>Microsoft YaHei</vt:lpstr>
      <vt:lpstr>Arial Unicode MS</vt:lpstr>
      <vt:lpstr>Times New Roman</vt:lpstr>
      <vt:lpstr>Calibri</vt:lpstr>
      <vt:lpstr>Simple Light</vt:lpstr>
      <vt:lpstr>PowerPoint 演示文稿</vt:lpstr>
      <vt:lpstr>StroStrokes Master : CricShot Analyzer and visualization using Pose Estimation  </vt:lpstr>
      <vt:lpstr>Introduction </vt:lpstr>
      <vt:lpstr>PowerPoint 演示文稿</vt:lpstr>
      <vt:lpstr>Project Description</vt:lpstr>
      <vt:lpstr>PowerPoint 演示文稿</vt:lpstr>
      <vt:lpstr>                         Abstract </vt:lpstr>
      <vt:lpstr>Literature Survey (Survey of existing products)</vt:lpstr>
      <vt:lpstr>Literature Survey (Survey of existing products)</vt:lpstr>
      <vt:lpstr>Proposed Methodology/System Architecture</vt:lpstr>
      <vt:lpstr>Proposed Methodology/System Architecture</vt:lpstr>
      <vt:lpstr>PowerPoint 演示文稿</vt:lpstr>
      <vt:lpstr>Hardware /Software Specification</vt:lpstr>
      <vt:lpstr>PowerPoint 演示文稿</vt:lpstr>
      <vt:lpstr>PowerPoint 演示文稿</vt:lpstr>
      <vt:lpstr>PowerPoint 演示文稿</vt:lpstr>
      <vt:lpstr>PowerPoint 演示文稿</vt:lpstr>
      <vt:lpstr>PowerPoint 演示文稿</vt:lpstr>
      <vt:lpstr>                Future Scope</vt:lpstr>
      <vt:lpstr>Conclusion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91880</dc:creator>
  <cp:lastModifiedBy>SAKSHAM TALALWAR</cp:lastModifiedBy>
  <cp:revision>2</cp:revision>
  <dcterms:created xsi:type="dcterms:W3CDTF">2023-10-27T21:57:46Z</dcterms:created>
  <dcterms:modified xsi:type="dcterms:W3CDTF">2023-10-27T22:35:01Z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18198B4A4C1045AAB117DD61A2855091_12</vt:lpwstr>
  </property>
  <property fmtid="{D5CDD505-2E9C-101B-9397-08002B2CF9AE}" pid="3" name="KSOProductBuildVer">
    <vt:lpwstr>1033-12.2.0.13266</vt:lpwstr>
  </property>
</Properties>
</file>