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6" r:id="rId5"/>
    <p:sldId id="283" r:id="rId6"/>
    <p:sldId id="284" r:id="rId7"/>
    <p:sldId id="282" r:id="rId8"/>
    <p:sldId id="285" r:id="rId9"/>
    <p:sldId id="270" r:id="rId10"/>
    <p:sldId id="271" r:id="rId11"/>
    <p:sldId id="288" r:id="rId12"/>
    <p:sldId id="276" r:id="rId13"/>
    <p:sldId id="286" r:id="rId14"/>
    <p:sldId id="287" r:id="rId15"/>
    <p:sldId id="289" r:id="rId16"/>
    <p:sldId id="290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5E547E-781C-46F1-8786-4BC6F1AB772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7A5CD5E4-D46D-42A4-B64F-99BC8D16E8E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Overview of ITS analysis</a:t>
          </a:r>
        </a:p>
      </dgm:t>
    </dgm:pt>
    <dgm:pt modelId="{F78A70BD-AFB3-4166-8CBE-394C0A081E1A}" type="parTrans" cxnId="{D390A99D-5129-4035-B732-2119CA507FB3}">
      <dgm:prSet/>
      <dgm:spPr/>
      <dgm:t>
        <a:bodyPr/>
        <a:lstStyle/>
        <a:p>
          <a:endParaRPr lang="en-US"/>
        </a:p>
      </dgm:t>
    </dgm:pt>
    <dgm:pt modelId="{CA91E0DE-DCB5-4EAC-9650-162132621F80}" type="sibTrans" cxnId="{D390A99D-5129-4035-B732-2119CA507FB3}">
      <dgm:prSet/>
      <dgm:spPr/>
      <dgm:t>
        <a:bodyPr/>
        <a:lstStyle/>
        <a:p>
          <a:endParaRPr lang="en-US"/>
        </a:p>
      </dgm:t>
    </dgm:pt>
    <dgm:pt modelId="{74CF47B3-25BD-4693-A030-2168DF335BB6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2. Practice of ITS in R </a:t>
          </a:r>
        </a:p>
      </dgm:t>
    </dgm:pt>
    <dgm:pt modelId="{274D02CC-7FE3-4750-A7C9-6AE2702A3378}" type="parTrans" cxnId="{EC7F7F0F-F288-4136-A8CE-A9757C8A5D7E}">
      <dgm:prSet/>
      <dgm:spPr/>
      <dgm:t>
        <a:bodyPr/>
        <a:lstStyle/>
        <a:p>
          <a:endParaRPr lang="en-US"/>
        </a:p>
      </dgm:t>
    </dgm:pt>
    <dgm:pt modelId="{97109BB0-5984-475C-AA25-651710845983}" type="sibTrans" cxnId="{EC7F7F0F-F288-4136-A8CE-A9757C8A5D7E}">
      <dgm:prSet/>
      <dgm:spPr/>
      <dgm:t>
        <a:bodyPr/>
        <a:lstStyle/>
        <a:p>
          <a:endParaRPr lang="en-US"/>
        </a:p>
      </dgm:t>
    </dgm:pt>
    <dgm:pt modelId="{78228344-113B-4175-9A84-6E44D487E9B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3. Practical scenario-based practice</a:t>
          </a:r>
        </a:p>
      </dgm:t>
    </dgm:pt>
    <dgm:pt modelId="{D7F63016-30D1-4553-9D55-A9B854ACCB87}" type="parTrans" cxnId="{9D6A016F-B511-4782-BCD5-65E3BE7B6E04}">
      <dgm:prSet/>
      <dgm:spPr/>
      <dgm:t>
        <a:bodyPr/>
        <a:lstStyle/>
        <a:p>
          <a:endParaRPr lang="en-US"/>
        </a:p>
      </dgm:t>
    </dgm:pt>
    <dgm:pt modelId="{3D21BC3A-FFC6-4FFF-8164-1D9267313F6A}" type="sibTrans" cxnId="{9D6A016F-B511-4782-BCD5-65E3BE7B6E04}">
      <dgm:prSet/>
      <dgm:spPr/>
      <dgm:t>
        <a:bodyPr/>
        <a:lstStyle/>
        <a:p>
          <a:endParaRPr lang="en-US"/>
        </a:p>
      </dgm:t>
    </dgm:pt>
    <dgm:pt modelId="{B8EF8695-B1CB-47B2-BA18-7100C869541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Requirements</a:t>
          </a:r>
        </a:p>
      </dgm:t>
    </dgm:pt>
    <dgm:pt modelId="{CFE648D9-F6B8-4E91-82A8-360DBD3F256A}" type="parTrans" cxnId="{7879E3BB-DD1B-4B09-8B38-9AC29585EACF}">
      <dgm:prSet/>
      <dgm:spPr/>
      <dgm:t>
        <a:bodyPr/>
        <a:lstStyle/>
        <a:p>
          <a:endParaRPr lang="en-US"/>
        </a:p>
      </dgm:t>
    </dgm:pt>
    <dgm:pt modelId="{EAC5C14D-ADD9-4F15-ACCA-D545B34DE509}" type="sibTrans" cxnId="{7879E3BB-DD1B-4B09-8B38-9AC29585EACF}">
      <dgm:prSet/>
      <dgm:spPr/>
      <dgm:t>
        <a:bodyPr/>
        <a:lstStyle/>
        <a:p>
          <a:endParaRPr lang="en-US"/>
        </a:p>
      </dgm:t>
    </dgm:pt>
    <dgm:pt modelId="{F623BE8E-B679-48CE-A497-9917D24343B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- A laptop  </a:t>
          </a:r>
        </a:p>
        <a:p>
          <a:pPr>
            <a:lnSpc>
              <a:spcPct val="100000"/>
            </a:lnSpc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- R/RStudio installed</a:t>
          </a:r>
        </a:p>
      </dgm:t>
    </dgm:pt>
    <dgm:pt modelId="{124569D4-69AD-40B8-BB4D-67D866FDABF7}" type="parTrans" cxnId="{B7236E90-3074-4ADD-8B83-7A98F4C5DBAA}">
      <dgm:prSet/>
      <dgm:spPr/>
      <dgm:t>
        <a:bodyPr/>
        <a:lstStyle/>
        <a:p>
          <a:endParaRPr lang="en-US"/>
        </a:p>
      </dgm:t>
    </dgm:pt>
    <dgm:pt modelId="{D798ED04-0AEB-43B1-8E9C-4E8EC724416D}" type="sibTrans" cxnId="{B7236E90-3074-4ADD-8B83-7A98F4C5DBAA}">
      <dgm:prSet/>
      <dgm:spPr/>
      <dgm:t>
        <a:bodyPr/>
        <a:lstStyle/>
        <a:p>
          <a:endParaRPr lang="en-US"/>
        </a:p>
      </dgm:t>
    </dgm:pt>
    <dgm:pt modelId="{403294F2-263A-419B-AB1E-9215A6229CA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- Download the mock data and R code provided</a:t>
          </a:r>
        </a:p>
      </dgm:t>
    </dgm:pt>
    <dgm:pt modelId="{4C6A78B3-1E19-4CD5-85A7-82296075FB87}" type="parTrans" cxnId="{F1AB2D7A-514F-4008-9859-218880387FD8}">
      <dgm:prSet/>
      <dgm:spPr/>
      <dgm:t>
        <a:bodyPr/>
        <a:lstStyle/>
        <a:p>
          <a:endParaRPr lang="en-US"/>
        </a:p>
      </dgm:t>
    </dgm:pt>
    <dgm:pt modelId="{A76CDC38-D473-4408-91A3-2A3982A2B6B0}" type="sibTrans" cxnId="{F1AB2D7A-514F-4008-9859-218880387FD8}">
      <dgm:prSet/>
      <dgm:spPr/>
      <dgm:t>
        <a:bodyPr/>
        <a:lstStyle/>
        <a:p>
          <a:endParaRPr lang="en-US"/>
        </a:p>
      </dgm:t>
    </dgm:pt>
    <dgm:pt modelId="{A89E89FB-DE0C-4B8B-ACA2-0090DC09B8AB}" type="pres">
      <dgm:prSet presAssocID="{A75E547E-781C-46F1-8786-4BC6F1AB7729}" presName="root" presStyleCnt="0">
        <dgm:presLayoutVars>
          <dgm:dir/>
          <dgm:resizeHandles val="exact"/>
        </dgm:presLayoutVars>
      </dgm:prSet>
      <dgm:spPr/>
    </dgm:pt>
    <dgm:pt modelId="{F52624B4-22FA-4053-BE44-5DFA9013BFCB}" type="pres">
      <dgm:prSet presAssocID="{7A5CD5E4-D46D-42A4-B64F-99BC8D16E8EB}" presName="compNode" presStyleCnt="0"/>
      <dgm:spPr/>
    </dgm:pt>
    <dgm:pt modelId="{D9A47F11-A9A5-4638-83B0-7461CD5FBD54}" type="pres">
      <dgm:prSet presAssocID="{7A5CD5E4-D46D-42A4-B64F-99BC8D16E8EB}" presName="bgRect" presStyleLbl="bgShp" presStyleIdx="0" presStyleCnt="4" custLinFactNeighborX="45575"/>
      <dgm:spPr/>
    </dgm:pt>
    <dgm:pt modelId="{C6E44800-EF22-4526-A231-8F83D9FA5995}" type="pres">
      <dgm:prSet presAssocID="{7A5CD5E4-D46D-42A4-B64F-99BC8D16E8E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6D3EF9B-D9B1-4036-BE1D-2D1A68553107}" type="pres">
      <dgm:prSet presAssocID="{7A5CD5E4-D46D-42A4-B64F-99BC8D16E8EB}" presName="spaceRect" presStyleCnt="0"/>
      <dgm:spPr/>
    </dgm:pt>
    <dgm:pt modelId="{4DE69756-E789-426E-904D-2253A79A3B8B}" type="pres">
      <dgm:prSet presAssocID="{7A5CD5E4-D46D-42A4-B64F-99BC8D16E8EB}" presName="parTx" presStyleLbl="revTx" presStyleIdx="0" presStyleCnt="5" custScaleX="114262">
        <dgm:presLayoutVars>
          <dgm:chMax val="0"/>
          <dgm:chPref val="0"/>
        </dgm:presLayoutVars>
      </dgm:prSet>
      <dgm:spPr/>
    </dgm:pt>
    <dgm:pt modelId="{7E235228-D5A9-4145-BED1-DAB9EBFCE1FB}" type="pres">
      <dgm:prSet presAssocID="{CA91E0DE-DCB5-4EAC-9650-162132621F80}" presName="sibTrans" presStyleCnt="0"/>
      <dgm:spPr/>
    </dgm:pt>
    <dgm:pt modelId="{A5ACE8EF-4E92-43B3-9CC8-29E3BB3BEF6F}" type="pres">
      <dgm:prSet presAssocID="{74CF47B3-25BD-4693-A030-2168DF335BB6}" presName="compNode" presStyleCnt="0"/>
      <dgm:spPr/>
    </dgm:pt>
    <dgm:pt modelId="{E170E9D8-1F98-473D-B824-1E1FD92CB06D}" type="pres">
      <dgm:prSet presAssocID="{74CF47B3-25BD-4693-A030-2168DF335BB6}" presName="bgRect" presStyleLbl="bgShp" presStyleIdx="1" presStyleCnt="4" custLinFactNeighborX="5403" custLinFactNeighborY="740"/>
      <dgm:spPr/>
    </dgm:pt>
    <dgm:pt modelId="{87AE58EC-D112-437A-974D-6B3E742AD62D}" type="pres">
      <dgm:prSet presAssocID="{74CF47B3-25BD-4693-A030-2168DF335BB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B7906D48-C2A2-4EE0-8E22-104604A0D020}" type="pres">
      <dgm:prSet presAssocID="{74CF47B3-25BD-4693-A030-2168DF335BB6}" presName="spaceRect" presStyleCnt="0"/>
      <dgm:spPr/>
    </dgm:pt>
    <dgm:pt modelId="{AE858CA9-98F9-4E2A-931B-94C8AC4267EC}" type="pres">
      <dgm:prSet presAssocID="{74CF47B3-25BD-4693-A030-2168DF335BB6}" presName="parTx" presStyleLbl="revTx" presStyleIdx="1" presStyleCnt="5" custScaleX="115608">
        <dgm:presLayoutVars>
          <dgm:chMax val="0"/>
          <dgm:chPref val="0"/>
        </dgm:presLayoutVars>
      </dgm:prSet>
      <dgm:spPr/>
    </dgm:pt>
    <dgm:pt modelId="{4E5530C3-7570-448E-A963-882EA0FC02AB}" type="pres">
      <dgm:prSet presAssocID="{97109BB0-5984-475C-AA25-651710845983}" presName="sibTrans" presStyleCnt="0"/>
      <dgm:spPr/>
    </dgm:pt>
    <dgm:pt modelId="{38525956-2C4D-4CC3-9C2C-78962CEAEA5E}" type="pres">
      <dgm:prSet presAssocID="{78228344-113B-4175-9A84-6E44D487E9B4}" presName="compNode" presStyleCnt="0"/>
      <dgm:spPr/>
    </dgm:pt>
    <dgm:pt modelId="{1C027F2D-2406-4450-BC17-4AC2740BFCEB}" type="pres">
      <dgm:prSet presAssocID="{78228344-113B-4175-9A84-6E44D487E9B4}" presName="bgRect" presStyleLbl="bgShp" presStyleIdx="2" presStyleCnt="4" custLinFactNeighborX="3403" custLinFactNeighborY="4438"/>
      <dgm:spPr/>
    </dgm:pt>
    <dgm:pt modelId="{0B117FD6-8F97-4E3B-8ED3-4B14741617A4}" type="pres">
      <dgm:prSet presAssocID="{78228344-113B-4175-9A84-6E44D487E9B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4CB34197-0B52-44F4-A128-52DE4CC8095E}" type="pres">
      <dgm:prSet presAssocID="{78228344-113B-4175-9A84-6E44D487E9B4}" presName="spaceRect" presStyleCnt="0"/>
      <dgm:spPr/>
    </dgm:pt>
    <dgm:pt modelId="{D1C54DA5-446D-4FE3-8DC0-496F73913FDD}" type="pres">
      <dgm:prSet presAssocID="{78228344-113B-4175-9A84-6E44D487E9B4}" presName="parTx" presStyleLbl="revTx" presStyleIdx="2" presStyleCnt="5" custScaleX="115351" custLinFactNeighborX="5510" custLinFactNeighborY="-1479">
        <dgm:presLayoutVars>
          <dgm:chMax val="0"/>
          <dgm:chPref val="0"/>
        </dgm:presLayoutVars>
      </dgm:prSet>
      <dgm:spPr/>
    </dgm:pt>
    <dgm:pt modelId="{A67DB8B2-2DA7-4CD7-A223-04F9B209E289}" type="pres">
      <dgm:prSet presAssocID="{3D21BC3A-FFC6-4FFF-8164-1D9267313F6A}" presName="sibTrans" presStyleCnt="0"/>
      <dgm:spPr/>
    </dgm:pt>
    <dgm:pt modelId="{59964239-14EC-4F3E-975A-9E0308A71B86}" type="pres">
      <dgm:prSet presAssocID="{B8EF8695-B1CB-47B2-BA18-7100C8695416}" presName="compNode" presStyleCnt="0"/>
      <dgm:spPr/>
    </dgm:pt>
    <dgm:pt modelId="{DE3FD7FE-97D2-42F1-AB2E-84628DEA6824}" type="pres">
      <dgm:prSet presAssocID="{B8EF8695-B1CB-47B2-BA18-7100C8695416}" presName="bgRect" presStyleLbl="bgShp" presStyleIdx="3" presStyleCnt="4" custLinFactNeighborX="5403" custLinFactNeighborY="427"/>
      <dgm:spPr/>
    </dgm:pt>
    <dgm:pt modelId="{EC8FCE81-3A70-4D70-AB7C-FFFBD1746723}" type="pres">
      <dgm:prSet presAssocID="{B8EF8695-B1CB-47B2-BA18-7100C869541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80D5E53C-67C8-40DB-8618-5347B738B438}" type="pres">
      <dgm:prSet presAssocID="{B8EF8695-B1CB-47B2-BA18-7100C8695416}" presName="spaceRect" presStyleCnt="0"/>
      <dgm:spPr/>
    </dgm:pt>
    <dgm:pt modelId="{DDD4DCEE-128E-40D2-84F0-825F82C15A53}" type="pres">
      <dgm:prSet presAssocID="{B8EF8695-B1CB-47B2-BA18-7100C8695416}" presName="parTx" presStyleLbl="revTx" presStyleIdx="3" presStyleCnt="5">
        <dgm:presLayoutVars>
          <dgm:chMax val="0"/>
          <dgm:chPref val="0"/>
        </dgm:presLayoutVars>
      </dgm:prSet>
      <dgm:spPr/>
    </dgm:pt>
    <dgm:pt modelId="{C5625E3D-B828-4A29-BC3F-7D039A8E70E1}" type="pres">
      <dgm:prSet presAssocID="{B8EF8695-B1CB-47B2-BA18-7100C8695416}" presName="desTx" presStyleLbl="revTx" presStyleIdx="4" presStyleCnt="5" custScaleX="107418">
        <dgm:presLayoutVars/>
      </dgm:prSet>
      <dgm:spPr/>
    </dgm:pt>
  </dgm:ptLst>
  <dgm:cxnLst>
    <dgm:cxn modelId="{EC7F7F0F-F288-4136-A8CE-A9757C8A5D7E}" srcId="{A75E547E-781C-46F1-8786-4BC6F1AB7729}" destId="{74CF47B3-25BD-4693-A030-2168DF335BB6}" srcOrd="1" destOrd="0" parTransId="{274D02CC-7FE3-4750-A7C9-6AE2702A3378}" sibTransId="{97109BB0-5984-475C-AA25-651710845983}"/>
    <dgm:cxn modelId="{5D2EFA33-A6FF-4C3A-BA1C-B758A1C336BD}" type="presOf" srcId="{74CF47B3-25BD-4693-A030-2168DF335BB6}" destId="{AE858CA9-98F9-4E2A-931B-94C8AC4267EC}" srcOrd="0" destOrd="0" presId="urn:microsoft.com/office/officeart/2018/2/layout/IconVerticalSolidList"/>
    <dgm:cxn modelId="{09E60F5B-F0E7-48D7-ACF1-9F4DB9DDA78B}" type="presOf" srcId="{F623BE8E-B679-48CE-A497-9917D24343B9}" destId="{C5625E3D-B828-4A29-BC3F-7D039A8E70E1}" srcOrd="0" destOrd="0" presId="urn:microsoft.com/office/officeart/2018/2/layout/IconVerticalSolidList"/>
    <dgm:cxn modelId="{E7BDF261-987B-4B60-8348-64BDEFA655A4}" type="presOf" srcId="{A75E547E-781C-46F1-8786-4BC6F1AB7729}" destId="{A89E89FB-DE0C-4B8B-ACA2-0090DC09B8AB}" srcOrd="0" destOrd="0" presId="urn:microsoft.com/office/officeart/2018/2/layout/IconVerticalSolidList"/>
    <dgm:cxn modelId="{9D6A016F-B511-4782-BCD5-65E3BE7B6E04}" srcId="{A75E547E-781C-46F1-8786-4BC6F1AB7729}" destId="{78228344-113B-4175-9A84-6E44D487E9B4}" srcOrd="2" destOrd="0" parTransId="{D7F63016-30D1-4553-9D55-A9B854ACCB87}" sibTransId="{3D21BC3A-FFC6-4FFF-8164-1D9267313F6A}"/>
    <dgm:cxn modelId="{A4D28259-5B4C-47FA-B7F4-AEF763BCA1A1}" type="presOf" srcId="{B8EF8695-B1CB-47B2-BA18-7100C8695416}" destId="{DDD4DCEE-128E-40D2-84F0-825F82C15A53}" srcOrd="0" destOrd="0" presId="urn:microsoft.com/office/officeart/2018/2/layout/IconVerticalSolidList"/>
    <dgm:cxn modelId="{F1AB2D7A-514F-4008-9859-218880387FD8}" srcId="{B8EF8695-B1CB-47B2-BA18-7100C8695416}" destId="{403294F2-263A-419B-AB1E-9215A6229CAC}" srcOrd="1" destOrd="0" parTransId="{4C6A78B3-1E19-4CD5-85A7-82296075FB87}" sibTransId="{A76CDC38-D473-4408-91A3-2A3982A2B6B0}"/>
    <dgm:cxn modelId="{BC6FF07A-2A22-4D4F-82E7-FB57BA2DA6BC}" type="presOf" srcId="{403294F2-263A-419B-AB1E-9215A6229CAC}" destId="{C5625E3D-B828-4A29-BC3F-7D039A8E70E1}" srcOrd="0" destOrd="1" presId="urn:microsoft.com/office/officeart/2018/2/layout/IconVerticalSolidList"/>
    <dgm:cxn modelId="{B7236E90-3074-4ADD-8B83-7A98F4C5DBAA}" srcId="{B8EF8695-B1CB-47B2-BA18-7100C8695416}" destId="{F623BE8E-B679-48CE-A497-9917D24343B9}" srcOrd="0" destOrd="0" parTransId="{124569D4-69AD-40B8-BB4D-67D866FDABF7}" sibTransId="{D798ED04-0AEB-43B1-8E9C-4E8EC724416D}"/>
    <dgm:cxn modelId="{D390A99D-5129-4035-B732-2119CA507FB3}" srcId="{A75E547E-781C-46F1-8786-4BC6F1AB7729}" destId="{7A5CD5E4-D46D-42A4-B64F-99BC8D16E8EB}" srcOrd="0" destOrd="0" parTransId="{F78A70BD-AFB3-4166-8CBE-394C0A081E1A}" sibTransId="{CA91E0DE-DCB5-4EAC-9650-162132621F80}"/>
    <dgm:cxn modelId="{79F9DCAF-B738-43D8-BF8D-49A7336918C2}" type="presOf" srcId="{7A5CD5E4-D46D-42A4-B64F-99BC8D16E8EB}" destId="{4DE69756-E789-426E-904D-2253A79A3B8B}" srcOrd="0" destOrd="0" presId="urn:microsoft.com/office/officeart/2018/2/layout/IconVerticalSolidList"/>
    <dgm:cxn modelId="{27048FB1-ADAE-42E2-8A8B-5F03CF76A827}" type="presOf" srcId="{78228344-113B-4175-9A84-6E44D487E9B4}" destId="{D1C54DA5-446D-4FE3-8DC0-496F73913FDD}" srcOrd="0" destOrd="0" presId="urn:microsoft.com/office/officeart/2018/2/layout/IconVerticalSolidList"/>
    <dgm:cxn modelId="{7879E3BB-DD1B-4B09-8B38-9AC29585EACF}" srcId="{A75E547E-781C-46F1-8786-4BC6F1AB7729}" destId="{B8EF8695-B1CB-47B2-BA18-7100C8695416}" srcOrd="3" destOrd="0" parTransId="{CFE648D9-F6B8-4E91-82A8-360DBD3F256A}" sibTransId="{EAC5C14D-ADD9-4F15-ACCA-D545B34DE509}"/>
    <dgm:cxn modelId="{14DF3D75-2D0C-4EA6-B5F7-E01E93E167B1}" type="presParOf" srcId="{A89E89FB-DE0C-4B8B-ACA2-0090DC09B8AB}" destId="{F52624B4-22FA-4053-BE44-5DFA9013BFCB}" srcOrd="0" destOrd="0" presId="urn:microsoft.com/office/officeart/2018/2/layout/IconVerticalSolidList"/>
    <dgm:cxn modelId="{7D5125A4-EAE3-47C4-A53A-C85740B8114C}" type="presParOf" srcId="{F52624B4-22FA-4053-BE44-5DFA9013BFCB}" destId="{D9A47F11-A9A5-4638-83B0-7461CD5FBD54}" srcOrd="0" destOrd="0" presId="urn:microsoft.com/office/officeart/2018/2/layout/IconVerticalSolidList"/>
    <dgm:cxn modelId="{327F36C0-95D0-43FB-9FEB-CD484FE76EEE}" type="presParOf" srcId="{F52624B4-22FA-4053-BE44-5DFA9013BFCB}" destId="{C6E44800-EF22-4526-A231-8F83D9FA5995}" srcOrd="1" destOrd="0" presId="urn:microsoft.com/office/officeart/2018/2/layout/IconVerticalSolidList"/>
    <dgm:cxn modelId="{9B8087B8-397F-49B6-AF73-A54D7DC407EE}" type="presParOf" srcId="{F52624B4-22FA-4053-BE44-5DFA9013BFCB}" destId="{76D3EF9B-D9B1-4036-BE1D-2D1A68553107}" srcOrd="2" destOrd="0" presId="urn:microsoft.com/office/officeart/2018/2/layout/IconVerticalSolidList"/>
    <dgm:cxn modelId="{E2D710EB-B044-432B-B114-D3B4F257B431}" type="presParOf" srcId="{F52624B4-22FA-4053-BE44-5DFA9013BFCB}" destId="{4DE69756-E789-426E-904D-2253A79A3B8B}" srcOrd="3" destOrd="0" presId="urn:microsoft.com/office/officeart/2018/2/layout/IconVerticalSolidList"/>
    <dgm:cxn modelId="{01909781-ADF9-4161-8194-2DE70A39FA42}" type="presParOf" srcId="{A89E89FB-DE0C-4B8B-ACA2-0090DC09B8AB}" destId="{7E235228-D5A9-4145-BED1-DAB9EBFCE1FB}" srcOrd="1" destOrd="0" presId="urn:microsoft.com/office/officeart/2018/2/layout/IconVerticalSolidList"/>
    <dgm:cxn modelId="{4CC3CCC8-EB7C-4FE6-831B-C88F43930297}" type="presParOf" srcId="{A89E89FB-DE0C-4B8B-ACA2-0090DC09B8AB}" destId="{A5ACE8EF-4E92-43B3-9CC8-29E3BB3BEF6F}" srcOrd="2" destOrd="0" presId="urn:microsoft.com/office/officeart/2018/2/layout/IconVerticalSolidList"/>
    <dgm:cxn modelId="{B3654595-1060-4954-90AA-C63C8D193D14}" type="presParOf" srcId="{A5ACE8EF-4E92-43B3-9CC8-29E3BB3BEF6F}" destId="{E170E9D8-1F98-473D-B824-1E1FD92CB06D}" srcOrd="0" destOrd="0" presId="urn:microsoft.com/office/officeart/2018/2/layout/IconVerticalSolidList"/>
    <dgm:cxn modelId="{E9B1EED6-337D-4CD1-B902-C1C9E70DB6DA}" type="presParOf" srcId="{A5ACE8EF-4E92-43B3-9CC8-29E3BB3BEF6F}" destId="{87AE58EC-D112-437A-974D-6B3E742AD62D}" srcOrd="1" destOrd="0" presId="urn:microsoft.com/office/officeart/2018/2/layout/IconVerticalSolidList"/>
    <dgm:cxn modelId="{2E975580-0B14-45DA-B3F1-0C460A899E90}" type="presParOf" srcId="{A5ACE8EF-4E92-43B3-9CC8-29E3BB3BEF6F}" destId="{B7906D48-C2A2-4EE0-8E22-104604A0D020}" srcOrd="2" destOrd="0" presId="urn:microsoft.com/office/officeart/2018/2/layout/IconVerticalSolidList"/>
    <dgm:cxn modelId="{05762553-9BED-4A65-BCA0-9C9CAFE24C5B}" type="presParOf" srcId="{A5ACE8EF-4E92-43B3-9CC8-29E3BB3BEF6F}" destId="{AE858CA9-98F9-4E2A-931B-94C8AC4267EC}" srcOrd="3" destOrd="0" presId="urn:microsoft.com/office/officeart/2018/2/layout/IconVerticalSolidList"/>
    <dgm:cxn modelId="{668C3D04-1866-40F3-8687-3807C7307772}" type="presParOf" srcId="{A89E89FB-DE0C-4B8B-ACA2-0090DC09B8AB}" destId="{4E5530C3-7570-448E-A963-882EA0FC02AB}" srcOrd="3" destOrd="0" presId="urn:microsoft.com/office/officeart/2018/2/layout/IconVerticalSolidList"/>
    <dgm:cxn modelId="{C01D3F94-1551-403F-B22B-F3A2DB80F2DC}" type="presParOf" srcId="{A89E89FB-DE0C-4B8B-ACA2-0090DC09B8AB}" destId="{38525956-2C4D-4CC3-9C2C-78962CEAEA5E}" srcOrd="4" destOrd="0" presId="urn:microsoft.com/office/officeart/2018/2/layout/IconVerticalSolidList"/>
    <dgm:cxn modelId="{56127AFB-AE67-4CDE-8D31-CF09A3447946}" type="presParOf" srcId="{38525956-2C4D-4CC3-9C2C-78962CEAEA5E}" destId="{1C027F2D-2406-4450-BC17-4AC2740BFCEB}" srcOrd="0" destOrd="0" presId="urn:microsoft.com/office/officeart/2018/2/layout/IconVerticalSolidList"/>
    <dgm:cxn modelId="{06973735-FCBC-4390-B7AE-F4002D21F8AD}" type="presParOf" srcId="{38525956-2C4D-4CC3-9C2C-78962CEAEA5E}" destId="{0B117FD6-8F97-4E3B-8ED3-4B14741617A4}" srcOrd="1" destOrd="0" presId="urn:microsoft.com/office/officeart/2018/2/layout/IconVerticalSolidList"/>
    <dgm:cxn modelId="{60E73240-967F-4B11-93BE-8C50DFFA6AC5}" type="presParOf" srcId="{38525956-2C4D-4CC3-9C2C-78962CEAEA5E}" destId="{4CB34197-0B52-44F4-A128-52DE4CC8095E}" srcOrd="2" destOrd="0" presId="urn:microsoft.com/office/officeart/2018/2/layout/IconVerticalSolidList"/>
    <dgm:cxn modelId="{5AB5CF9B-E845-400D-BE0F-312393E171AF}" type="presParOf" srcId="{38525956-2C4D-4CC3-9C2C-78962CEAEA5E}" destId="{D1C54DA5-446D-4FE3-8DC0-496F73913FDD}" srcOrd="3" destOrd="0" presId="urn:microsoft.com/office/officeart/2018/2/layout/IconVerticalSolidList"/>
    <dgm:cxn modelId="{2CFB175B-E1D5-4E77-8029-B6E2B0F4ED94}" type="presParOf" srcId="{A89E89FB-DE0C-4B8B-ACA2-0090DC09B8AB}" destId="{A67DB8B2-2DA7-4CD7-A223-04F9B209E289}" srcOrd="5" destOrd="0" presId="urn:microsoft.com/office/officeart/2018/2/layout/IconVerticalSolidList"/>
    <dgm:cxn modelId="{7F5DA9A9-1645-4766-9875-0E05FAE18075}" type="presParOf" srcId="{A89E89FB-DE0C-4B8B-ACA2-0090DC09B8AB}" destId="{59964239-14EC-4F3E-975A-9E0308A71B86}" srcOrd="6" destOrd="0" presId="urn:microsoft.com/office/officeart/2018/2/layout/IconVerticalSolidList"/>
    <dgm:cxn modelId="{6DCB513C-5D4B-4E02-8DFA-941E76E1F3D5}" type="presParOf" srcId="{59964239-14EC-4F3E-975A-9E0308A71B86}" destId="{DE3FD7FE-97D2-42F1-AB2E-84628DEA6824}" srcOrd="0" destOrd="0" presId="urn:microsoft.com/office/officeart/2018/2/layout/IconVerticalSolidList"/>
    <dgm:cxn modelId="{1B364A8F-FFFA-4FD8-9E6C-4BE378B58B17}" type="presParOf" srcId="{59964239-14EC-4F3E-975A-9E0308A71B86}" destId="{EC8FCE81-3A70-4D70-AB7C-FFFBD1746723}" srcOrd="1" destOrd="0" presId="urn:microsoft.com/office/officeart/2018/2/layout/IconVerticalSolidList"/>
    <dgm:cxn modelId="{E65220F5-B444-48B0-BC60-28F4EAAD53E1}" type="presParOf" srcId="{59964239-14EC-4F3E-975A-9E0308A71B86}" destId="{80D5E53C-67C8-40DB-8618-5347B738B438}" srcOrd="2" destOrd="0" presId="urn:microsoft.com/office/officeart/2018/2/layout/IconVerticalSolidList"/>
    <dgm:cxn modelId="{13D5F0B1-2F73-4392-B525-85B23FCF577B}" type="presParOf" srcId="{59964239-14EC-4F3E-975A-9E0308A71B86}" destId="{DDD4DCEE-128E-40D2-84F0-825F82C15A53}" srcOrd="3" destOrd="0" presId="urn:microsoft.com/office/officeart/2018/2/layout/IconVerticalSolidList"/>
    <dgm:cxn modelId="{329DD13D-C760-4982-9EB9-0E84B4B14D34}" type="presParOf" srcId="{59964239-14EC-4F3E-975A-9E0308A71B86}" destId="{C5625E3D-B828-4A29-BC3F-7D039A8E70E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47F11-A9A5-4638-83B0-7461CD5FBD54}">
      <dsp:nvSpPr>
        <dsp:cNvPr id="0" name=""/>
        <dsp:cNvSpPr/>
      </dsp:nvSpPr>
      <dsp:spPr>
        <a:xfrm>
          <a:off x="0" y="11899"/>
          <a:ext cx="6356627" cy="13294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E44800-EF22-4526-A231-8F83D9FA5995}">
      <dsp:nvSpPr>
        <dsp:cNvPr id="0" name=""/>
        <dsp:cNvSpPr/>
      </dsp:nvSpPr>
      <dsp:spPr>
        <a:xfrm>
          <a:off x="215651" y="311021"/>
          <a:ext cx="731187" cy="731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69756-E789-426E-904D-2253A79A3B8B}">
      <dsp:nvSpPr>
        <dsp:cNvPr id="0" name=""/>
        <dsp:cNvSpPr/>
      </dsp:nvSpPr>
      <dsp:spPr>
        <a:xfrm>
          <a:off x="1005411" y="11899"/>
          <a:ext cx="5505291" cy="132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98" tIns="140698" rIns="140698" bIns="14069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Overview of ITS analysis</a:t>
          </a:r>
        </a:p>
      </dsp:txBody>
      <dsp:txXfrm>
        <a:off x="1005411" y="11899"/>
        <a:ext cx="5505291" cy="1329431"/>
      </dsp:txXfrm>
    </dsp:sp>
    <dsp:sp modelId="{E170E9D8-1F98-473D-B824-1E1FD92CB06D}">
      <dsp:nvSpPr>
        <dsp:cNvPr id="0" name=""/>
        <dsp:cNvSpPr/>
      </dsp:nvSpPr>
      <dsp:spPr>
        <a:xfrm>
          <a:off x="0" y="1683526"/>
          <a:ext cx="6356627" cy="13294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E58EC-D112-437A-974D-6B3E742AD62D}">
      <dsp:nvSpPr>
        <dsp:cNvPr id="0" name=""/>
        <dsp:cNvSpPr/>
      </dsp:nvSpPr>
      <dsp:spPr>
        <a:xfrm>
          <a:off x="215651" y="1972811"/>
          <a:ext cx="731187" cy="731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58CA9-98F9-4E2A-931B-94C8AC4267EC}">
      <dsp:nvSpPr>
        <dsp:cNvPr id="0" name=""/>
        <dsp:cNvSpPr/>
      </dsp:nvSpPr>
      <dsp:spPr>
        <a:xfrm>
          <a:off x="972985" y="1673689"/>
          <a:ext cx="5570143" cy="132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98" tIns="140698" rIns="140698" bIns="140698" numCol="1" spcCol="1270" anchor="ctr" anchorCtr="0">
          <a:noAutofit/>
        </a:bodyPr>
        <a:lstStyle/>
        <a:p>
          <a:pPr marL="0" lvl="0" indent="0" algn="l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Practice of ITS in R </a:t>
          </a:r>
        </a:p>
      </dsp:txBody>
      <dsp:txXfrm>
        <a:off x="972985" y="1673689"/>
        <a:ext cx="5570143" cy="1329431"/>
      </dsp:txXfrm>
    </dsp:sp>
    <dsp:sp modelId="{1C027F2D-2406-4450-BC17-4AC2740BFCEB}">
      <dsp:nvSpPr>
        <dsp:cNvPr id="0" name=""/>
        <dsp:cNvSpPr/>
      </dsp:nvSpPr>
      <dsp:spPr>
        <a:xfrm>
          <a:off x="0" y="3394479"/>
          <a:ext cx="6356627" cy="13294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117FD6-8F97-4E3B-8ED3-4B14741617A4}">
      <dsp:nvSpPr>
        <dsp:cNvPr id="0" name=""/>
        <dsp:cNvSpPr/>
      </dsp:nvSpPr>
      <dsp:spPr>
        <a:xfrm>
          <a:off x="215651" y="3634601"/>
          <a:ext cx="731187" cy="731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54DA5-446D-4FE3-8DC0-496F73913FDD}">
      <dsp:nvSpPr>
        <dsp:cNvPr id="0" name=""/>
        <dsp:cNvSpPr/>
      </dsp:nvSpPr>
      <dsp:spPr>
        <a:xfrm>
          <a:off x="979176" y="3315816"/>
          <a:ext cx="5557760" cy="132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98" tIns="140698" rIns="140698" bIns="140698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 Practical scenario-based practice</a:t>
          </a:r>
        </a:p>
      </dsp:txBody>
      <dsp:txXfrm>
        <a:off x="979176" y="3315816"/>
        <a:ext cx="5557760" cy="1329431"/>
      </dsp:txXfrm>
    </dsp:sp>
    <dsp:sp modelId="{DE3FD7FE-97D2-42F1-AB2E-84628DEA6824}">
      <dsp:nvSpPr>
        <dsp:cNvPr id="0" name=""/>
        <dsp:cNvSpPr/>
      </dsp:nvSpPr>
      <dsp:spPr>
        <a:xfrm>
          <a:off x="0" y="5002945"/>
          <a:ext cx="6356627" cy="13294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FCE81-3A70-4D70-AB7C-FFFBD1746723}">
      <dsp:nvSpPr>
        <dsp:cNvPr id="0" name=""/>
        <dsp:cNvSpPr/>
      </dsp:nvSpPr>
      <dsp:spPr>
        <a:xfrm>
          <a:off x="215651" y="5296391"/>
          <a:ext cx="731187" cy="7311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4DCEE-128E-40D2-84F0-825F82C15A53}">
      <dsp:nvSpPr>
        <dsp:cNvPr id="0" name=""/>
        <dsp:cNvSpPr/>
      </dsp:nvSpPr>
      <dsp:spPr>
        <a:xfrm>
          <a:off x="1348992" y="4997268"/>
          <a:ext cx="2860482" cy="132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98" tIns="140698" rIns="140698" bIns="14069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Requirements</a:t>
          </a:r>
        </a:p>
      </dsp:txBody>
      <dsp:txXfrm>
        <a:off x="1348992" y="4997268"/>
        <a:ext cx="2860482" cy="1329431"/>
      </dsp:txXfrm>
    </dsp:sp>
    <dsp:sp modelId="{C5625E3D-B828-4A29-BC3F-7D039A8E70E1}">
      <dsp:nvSpPr>
        <dsp:cNvPr id="0" name=""/>
        <dsp:cNvSpPr/>
      </dsp:nvSpPr>
      <dsp:spPr>
        <a:xfrm>
          <a:off x="4136865" y="4997268"/>
          <a:ext cx="2102865" cy="132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98" tIns="140698" rIns="140698" bIns="14069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A laptop 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R/RStudio installed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Download the mock data and R code provided</a:t>
          </a:r>
        </a:p>
      </dsp:txBody>
      <dsp:txXfrm>
        <a:off x="4136865" y="4997268"/>
        <a:ext cx="2102865" cy="1329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A9E3F-593D-4E1E-B016-F06F286365E5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9FA39-D8F1-4349-AD3D-39F08549E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1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8093C-136D-B9D9-F57C-55F4AB3D9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073710-1E1D-EAA9-FE38-86FE5DE2AF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32ECD7-F007-0E1A-E473-0C96ECF4C8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84E6A-0F83-0EB9-B3BD-3C06185AC8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89FA39-D8F1-4349-AD3D-39F08549E2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94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CF1DD-7B93-F747-E618-4AD1ECBC9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6BA0FB-A463-C1F9-DA16-692F6C85FB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FE917C-0C8F-C45D-6287-10C6A5D29A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C5F34-103D-55DE-47CC-1C95168D80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89FA39-D8F1-4349-AD3D-39F08549E2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26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4EF9B-D425-2344-572E-E497FFA42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1415E6-A9AE-9BB4-D954-987EDB6CCB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52760C-3AEA-6C80-8B5B-B8DAF41A64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1EE8C-15A3-614F-391E-BA44DE7325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89FA39-D8F1-4349-AD3D-39F08549E2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3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43FD-9947-5771-5723-F36214F62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EFEE9-630F-08A6-C07A-14906AB8B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D505E-4EFE-D2D3-1D2D-589143E7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D598-20BA-4BEA-B863-98D29BC72C4C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71D5C-1A57-C696-09B4-FA4ADAAC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D520C-5806-EADB-79A8-A9B964CE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4920-0981-4CA0-82FF-5312D6FE6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3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EF591-1E71-2A20-C207-4B51A55F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FE346-71D0-3798-D99B-8E9BDDE39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1BF9E-AC55-5C01-3996-20348D55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DB07-EA11-4259-B6D3-1FD6F0073602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AA4AC-964D-29B3-B68C-5D51116E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3DBCD-589B-8BE0-814D-195B7627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4920-0981-4CA0-82FF-5312D6FE6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3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FB1CDC-AFEB-EE21-EC9D-6B8B52496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44065-ABE7-7241-C664-D2A4734F9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35A34-29FF-CEA5-32FC-0E288E56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674-C75E-4A84-ABD2-C846BBDFBEAE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A1C2B-6F4C-F0DE-A555-0662011C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5F83E-051F-DAB5-F2AC-7BD8E5B3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4920-0981-4CA0-82FF-5312D6FE6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1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6B05-E615-37B8-BC30-A769E4A9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DC563-3427-7B21-39C3-69EB83EA6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91DBC-28A1-EE9F-BF11-5FF044EC1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593C-A883-40B0-96EB-54503CC89458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5A9A0-9724-18E2-C40C-ED849DFB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A4E3E-A60A-3DE2-DF49-E4A5FEEC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4920-0981-4CA0-82FF-5312D6FE6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2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918AE-66B9-7DE9-B5D6-DE660684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AF909-8DAF-53F5-0F37-157D9B086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6E105-1A3A-47C9-9850-C6549348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EF89-2F44-4350-A6AD-426D81B2C41C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8A3AE-0E19-FBE8-ED25-8FF160CD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4D35D-06F5-3264-C47E-1B6793BB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4920-0981-4CA0-82FF-5312D6FE6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4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7E8F-79DE-D489-B200-F7F44970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7B2C9-E0BB-1244-F675-A62D26E20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0A794-6FFB-3254-BBE7-DC3C07968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6AF6E-5DCE-EB1B-731C-6D381BCE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6A74-74B7-48EB-9DBC-136DCF1A9061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03931-9DBB-D033-885F-DAF936B4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D7C3A-B465-8393-5F15-47D8838F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4920-0981-4CA0-82FF-5312D6FE6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900B-DE2A-A3C3-F80F-34C2E0AE6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ADF52-8A99-162C-0C2A-446B11EE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3A393-4CA7-7ADE-DFA7-DB15CB539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51AA4-9070-D176-1810-252D50D3E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36A65-18C2-8EE4-3B96-8E7967C4D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5D240-D910-3927-BAC1-6E6A9C51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7288-0746-4D02-BA6F-C7866B38B0DE}" type="datetime1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D6430-3140-DAFA-DC9F-5E0A73F5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46EAC-C1CF-0B37-0728-067C92FB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4920-0981-4CA0-82FF-5312D6FE6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0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B6CF-FD21-AA6F-B602-3684F9E7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5762E-4CD9-2D9E-CBC7-4C8F9AC8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11F5-95A9-43DF-939C-6C23900423C3}" type="datetime1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22ACD-6CF8-8731-8CEC-7B8D6AEC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FD6F-6FF4-71DF-2ACC-529B9E1C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4920-0981-4CA0-82FF-5312D6FE6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5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CDC34-7A57-719B-D867-347A977D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3664-9266-4D82-BC55-20D81B7F4DBF}" type="datetime1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35EE5-AE6C-F6E0-C911-1E4CBFFED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E0026-E7EF-2ABF-1F71-63BEA681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4920-0981-4CA0-82FF-5312D6FE6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4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6222-7B68-4BFF-2730-7DA3457B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19CB7-89C4-C15D-067A-D4AEFE31F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8CE28-B600-0A20-6E17-C5E16E893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72537-1B1A-7839-6EB9-9E6E8A9F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BEFC-801A-4041-BADC-31F82C4D00D5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5456B-CEFA-CFD4-A62D-82403F4F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07D68-FCA9-9247-3A44-8578BF81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4920-0981-4CA0-82FF-5312D6FE6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7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F62A-994B-D195-2C1B-BF2B09FDC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AFFEC2-A30B-341C-AF86-F157B4830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28BA9-0519-E9A9-11AD-D013B881D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B15BC-D505-7EE1-2D0B-D717918A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33DB-88ED-4C24-AB63-2F104F7B79CF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76CAE-8199-620B-9B4D-58A1C76F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6ECF-4372-2C63-0381-BFD352F3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4920-0981-4CA0-82FF-5312D6FE6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5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3F8940-9E87-4D10-6EB3-E9B3FCA5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6FBE4-5E4D-78F6-48F2-39C9142AD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C30E8-997D-5EBD-B813-C3E8DFA63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CDD858-A2D8-44EB-9AF5-E14D632F836A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D772D-2A61-FC2B-02CB-A94CB6167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4DF25-7497-7C8C-A282-B66C0E7D5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C04920-0981-4CA0-82FF-5312D6FE6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ciaraacha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HANGWA/Time-series-analysis-lectur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onehealth.or.k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D9022A8-19F9-EA3B-C780-FCE1FAB83F86}"/>
              </a:ext>
            </a:extLst>
          </p:cNvPr>
          <p:cNvSpPr txBox="1">
            <a:spLocks/>
          </p:cNvSpPr>
          <p:nvPr/>
        </p:nvSpPr>
        <p:spPr>
          <a:xfrm>
            <a:off x="1995299" y="3588774"/>
            <a:ext cx="8436725" cy="30485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 2025</a:t>
            </a:r>
          </a:p>
          <a:p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Achangwa Chiara, M.Sc., Ph.D.</a:t>
            </a:r>
          </a:p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ciaraacha@gmail.com</a:t>
            </a: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Preventive Medicine,</a:t>
            </a:r>
          </a:p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Catholic University of Korea, Seoul, Korea.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60B5D-A729-2404-1A81-1631EC104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4920-0981-4CA0-82FF-5312D6FE662F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881EC9-6EE2-DE74-DB30-2262ED7F0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773751" cy="9449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3BA0C5-5E8B-F0B0-257E-94B1D6201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874" y="0"/>
            <a:ext cx="4282126" cy="88701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F8D213A-B7F5-C6B5-CA20-4477A442B604}"/>
              </a:ext>
            </a:extLst>
          </p:cNvPr>
          <p:cNvSpPr txBox="1">
            <a:spLocks/>
          </p:cNvSpPr>
          <p:nvPr/>
        </p:nvSpPr>
        <p:spPr>
          <a:xfrm>
            <a:off x="2391572" y="1725200"/>
            <a:ext cx="6970637" cy="1436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ko-K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Interrupted Time Series (ITS) in brief</a:t>
            </a:r>
          </a:p>
          <a:p>
            <a:pPr algn="l"/>
            <a:endParaRPr lang="ko-KR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102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BED1C-F2AF-5714-B198-C8E4E6848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42" y="904568"/>
            <a:ext cx="11769213" cy="5301892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mock data sets  from the link below: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https://github.com/ACHANGWA/Time-series-analysis-lecture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 to be used</a:t>
            </a:r>
          </a:p>
          <a:p>
            <a:pPr marL="0" indent="0">
              <a:buNone/>
            </a:pPr>
            <a:endParaRPr lang="en-US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mockdataITS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Weekl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 number of influenza cases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mockdatascenario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Yearly fertility rate in Korea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07CF3-D416-468B-2381-DF9921B2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4920-0981-4CA0-82FF-5312D6FE662F}" type="slidenum">
              <a:rPr lang="en-US" smtClean="0"/>
              <a:t>10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A88252-8CD9-2937-DFFA-DEECBC31815B}"/>
              </a:ext>
            </a:extLst>
          </p:cNvPr>
          <p:cNvCxnSpPr>
            <a:cxnSpLocks/>
          </p:cNvCxnSpPr>
          <p:nvPr/>
        </p:nvCxnSpPr>
        <p:spPr>
          <a:xfrm>
            <a:off x="0" y="681037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A402A3-3EBC-05C2-C78D-7B01AE4C3A30}"/>
              </a:ext>
            </a:extLst>
          </p:cNvPr>
          <p:cNvSpPr txBox="1"/>
          <p:nvPr/>
        </p:nvSpPr>
        <p:spPr>
          <a:xfrm>
            <a:off x="408038" y="0"/>
            <a:ext cx="61058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</a:t>
            </a:r>
          </a:p>
        </p:txBody>
      </p:sp>
    </p:spTree>
    <p:extLst>
      <p:ext uri="{BB962C8B-B14F-4D97-AF65-F5344CB8AC3E}">
        <p14:creationId xmlns:p14="http://schemas.microsoft.com/office/powerpoint/2010/main" val="2678952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D4B30D-9308-747B-6A88-2CE0A8FF4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33AD407-0E8E-8FB0-701D-8D5CDD0BB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BB8A46-4C44-B7DC-4614-003B52C8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61187C-C97E-E4ED-9FDC-71F5225DD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93F3E2-6B8F-F5AA-E463-E61F3AC01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8A1323F-BE08-28F4-CAC7-CC9B88584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80D293-9396-6720-0D08-2C3035667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19" y="2767106"/>
            <a:ext cx="3030164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Practice: ITS analysis in R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500B94-5FDE-4BDB-74AA-197B827AB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839" y="845422"/>
            <a:ext cx="7878443" cy="5185243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AC930FF-77EB-C552-19A6-F452F344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C04920-0981-4CA0-82FF-5312D6FE662F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0C78A3-6595-CFC7-3BDA-332765A4567B}"/>
              </a:ext>
            </a:extLst>
          </p:cNvPr>
          <p:cNvSpPr txBox="1"/>
          <p:nvPr/>
        </p:nvSpPr>
        <p:spPr>
          <a:xfrm>
            <a:off x="4307032" y="172494"/>
            <a:ext cx="61825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The factual model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195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57B8-93F7-ABDE-C2DE-2A1BA00D4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2611"/>
            <a:ext cx="10515600" cy="563435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E59A0-073C-574E-3166-5D144632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4920-0981-4CA0-82FF-5312D6FE662F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F8558-5EE2-14D7-1BB3-057BD18F1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890587"/>
            <a:ext cx="7519122" cy="571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86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1C080C-A737-C480-BFE1-C46D427EA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D68FF7-53A5-1D45-13AE-5466EC127DF2}"/>
              </a:ext>
            </a:extLst>
          </p:cNvPr>
          <p:cNvSpPr txBox="1"/>
          <p:nvPr/>
        </p:nvSpPr>
        <p:spPr>
          <a:xfrm>
            <a:off x="346126" y="141673"/>
            <a:ext cx="9795638" cy="943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The counterfactual model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BDA1FA-1800-7988-2E29-6DCC88D97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34" y="627781"/>
            <a:ext cx="11259157" cy="5714021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81B5CF9-527A-2D87-6AD6-A7EAF2F3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C04920-0981-4CA0-82FF-5312D6FE662F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990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B3AF0-40C6-DF5E-6929-F61BBD1F8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46743-6D06-BE01-9947-F5E1B82CB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2611"/>
            <a:ext cx="10515600" cy="563435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4C5A7-61AD-DC32-7501-5CC6498A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4920-0981-4CA0-82FF-5312D6FE662F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FFC91-3390-1710-06C1-54AE6254E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890587"/>
            <a:ext cx="97440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18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BDEB79-2EBF-C473-226F-36730D109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5332058-E16A-C3DB-BB8A-13391F2E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9767D6-E6A5-6B79-3320-E518BAB793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5E725A-EF07-F9E8-94BC-A7AD6A032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481AAD-2656-78A0-AB32-970D266C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048B643-B00E-9F7D-9882-9F51FB865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DA46B5-07A0-39CE-FE05-0D653282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19" y="2767106"/>
            <a:ext cx="3030164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Scenario 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2EFB309-4957-0107-01D3-8EF77CE6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C04920-0981-4CA0-82FF-5312D6FE662F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9578F-58ED-4D17-2234-9DF0709EB038}"/>
              </a:ext>
            </a:extLst>
          </p:cNvPr>
          <p:cNvSpPr txBox="1"/>
          <p:nvPr/>
        </p:nvSpPr>
        <p:spPr>
          <a:xfrm>
            <a:off x="4108407" y="827063"/>
            <a:ext cx="7879510" cy="5565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fertility rate (TFR) in South Korea has shown a continuous decline from 1975 to 2022. Between 1975 and 1992, the government actively promoted a family planning policy, which was discontinued in 1993. Later, in 2004, a birth encouragement policy was introduced to address declining fertility.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provided mock dataset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mockdatascenario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create an Interrupted Time Series (ITS) plot in R to identify changes in the level and trend of TFR associated with these two policy interventions.</a:t>
            </a:r>
          </a:p>
        </p:txBody>
      </p:sp>
    </p:spTree>
    <p:extLst>
      <p:ext uri="{BB962C8B-B14F-4D97-AF65-F5344CB8AC3E}">
        <p14:creationId xmlns:p14="http://schemas.microsoft.com/office/powerpoint/2010/main" val="4152387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C0A5F-C1DE-46C9-5B87-DCF4CA7A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4920-0981-4CA0-82FF-5312D6FE662F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5D6B35-43CE-0E66-7F82-EA66369397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71"/>
          <a:stretch/>
        </p:blipFill>
        <p:spPr>
          <a:xfrm>
            <a:off x="150668" y="1075851"/>
            <a:ext cx="11890664" cy="43322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8B7321-11B0-D899-8AE6-2C8649B698BF}"/>
              </a:ext>
            </a:extLst>
          </p:cNvPr>
          <p:cNvSpPr txBox="1"/>
          <p:nvPr/>
        </p:nvSpPr>
        <p:spPr>
          <a:xfrm>
            <a:off x="6380018" y="6074883"/>
            <a:ext cx="5424291" cy="36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Achangwa et al., </a:t>
            </a:r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JMIR Public Health and Surveillance, 2025.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044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CFE04-9FEB-3889-2DCF-D371F4CBE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61" y="1835673"/>
            <a:ext cx="64499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3200" dirty="0">
                <a:solidFill>
                  <a:srgbClr val="0070C0"/>
                </a:solidFill>
              </a:rPr>
            </a:br>
            <a:r>
              <a:rPr lang="en-US" sz="4000" b="1" dirty="0">
                <a:solidFill>
                  <a:srgbClr val="0070C0"/>
                </a:solidFill>
              </a:rPr>
              <a:t>Thank you!!!</a:t>
            </a:r>
          </a:p>
          <a:p>
            <a:pPr marL="0" indent="0">
              <a:buNone/>
            </a:pPr>
            <a:endParaRPr lang="en-US" sz="32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http://onehealth.or.kr/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F1794-F162-6541-B6AC-6E0CA6E6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4920-0981-4CA0-82FF-5312D6FE662F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B58E52-2C7A-F269-EE8F-FC2BBFC9E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715" y="0"/>
            <a:ext cx="5142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0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5CEF7-9D92-BD41-44EC-75129704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12" y="1070800"/>
            <a:ext cx="4541241" cy="5583126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content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48D0CB-04BC-BF52-E7FE-224C95B155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625720"/>
              </p:ext>
            </p:extLst>
          </p:nvPr>
        </p:nvGraphicFramePr>
        <p:xfrm>
          <a:off x="5108535" y="321548"/>
          <a:ext cx="6356627" cy="63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0C113-0EFA-A600-47BA-6283C7E8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9294" y="6471363"/>
            <a:ext cx="2743200" cy="365125"/>
          </a:xfrm>
        </p:spPr>
        <p:txBody>
          <a:bodyPr/>
          <a:lstStyle/>
          <a:p>
            <a:fld id="{6EC04920-0981-4CA0-82FF-5312D6FE662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18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5E59-5228-0CCB-7B96-97F70909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491"/>
            <a:ext cx="10515600" cy="71775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1. Overview of Interrupted Time Series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51FE-C104-EE23-E8C0-B12221032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227" y="816636"/>
            <a:ext cx="10828728" cy="53707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time series data (i.e., an outcome measured over time)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before and after an intervention or interruption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Particularly useful for assessing the impact of policy or some other healthcare initiative (pre- to post-comparison)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E7C6B63-7AE9-064B-AA44-D63A3335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3910" y="6586946"/>
            <a:ext cx="2743200" cy="365125"/>
          </a:xfrm>
        </p:spPr>
        <p:txBody>
          <a:bodyPr/>
          <a:lstStyle/>
          <a:p>
            <a:fld id="{6EC04920-0981-4CA0-82FF-5312D6FE662F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822C60-B7C4-101D-8FD5-CF3A0FBA097F}"/>
              </a:ext>
            </a:extLst>
          </p:cNvPr>
          <p:cNvCxnSpPr>
            <a:cxnSpLocks/>
          </p:cNvCxnSpPr>
          <p:nvPr/>
        </p:nvCxnSpPr>
        <p:spPr>
          <a:xfrm>
            <a:off x="0" y="797448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156AB75-EA9B-E77F-4F36-D3FB96967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18" y="3340029"/>
            <a:ext cx="5963482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4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8C07-6B8E-8C29-978C-07093D006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690" y="136526"/>
            <a:ext cx="10515600" cy="72871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C976A-2CCB-AF6F-90F6-8CA903EB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743" y="1253330"/>
            <a:ext cx="11179276" cy="4742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1-Changes in the daily number of COVID-19 cases after the implementation of PHSM and vaccination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Changes in the number of live births after the implementation of the child encouragement policies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we say that the implementation of PHSM and vaccination/child encouragement policies correlated with a decrease/increase in the number of COVID-19 cases / live births?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C045E-646A-8A13-452B-12E3EF199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4920-0981-4CA0-82FF-5312D6FE662F}" type="slidenum">
              <a:rPr lang="en-US" smtClean="0"/>
              <a:t>4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F0C800-B80D-1750-EC84-46A2DF9DD0CC}"/>
              </a:ext>
            </a:extLst>
          </p:cNvPr>
          <p:cNvCxnSpPr>
            <a:cxnSpLocks/>
          </p:cNvCxnSpPr>
          <p:nvPr/>
        </p:nvCxnSpPr>
        <p:spPr>
          <a:xfrm>
            <a:off x="0" y="944932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61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F7A31-61B2-C6FD-9B87-564617269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DBA5-6DD2-82B5-221B-3711B8AB6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690" y="136526"/>
            <a:ext cx="10515600" cy="72871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EF149-FA46-0662-8CB1-3827E587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743" y="1253330"/>
            <a:ext cx="11179276" cy="4742221"/>
          </a:xfrm>
        </p:spPr>
        <p:txBody>
          <a:bodyPr>
            <a:no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the core of this analysis is the concept of a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counterfactual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will be doing some modelling to estimate what did happen (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factual scenario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and what we expect would have happened (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counterfactual scenario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if we had never implemented the policies.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Generally, how the observation changes in response to the 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Intervention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but there are different kinds of change that we might expect.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E8F3F-48E6-B6B5-0430-710F6EB7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4920-0981-4CA0-82FF-5312D6FE662F}" type="slidenum">
              <a:rPr lang="en-US" smtClean="0"/>
              <a:t>5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7BBDFD-F41D-D21E-F681-C2CC3625A971}"/>
              </a:ext>
            </a:extLst>
          </p:cNvPr>
          <p:cNvCxnSpPr>
            <a:cxnSpLocks/>
          </p:cNvCxnSpPr>
          <p:nvPr/>
        </p:nvCxnSpPr>
        <p:spPr>
          <a:xfrm>
            <a:off x="0" y="944932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11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79EF8-91AF-051F-002E-20E783C34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6951-119B-3B6B-3FA5-1342AB412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690" y="136526"/>
            <a:ext cx="10515600" cy="72871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45094-2118-6CD3-B529-0EDBDBD51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064" y="1024626"/>
            <a:ext cx="11401955" cy="497092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change could take two forms, including; </a:t>
            </a:r>
          </a:p>
          <a:p>
            <a:pPr algn="l">
              <a:spcAft>
                <a:spcPts val="750"/>
              </a:spcAft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level/step change immediately after the intervention</a:t>
            </a:r>
          </a:p>
          <a:p>
            <a:pPr algn="l">
              <a:spcAft>
                <a:spcPts val="750"/>
              </a:spcAft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slope/trend change after the intervention</a:t>
            </a:r>
          </a:p>
          <a:p>
            <a:pPr algn="l">
              <a:spcAft>
                <a:spcPts val="75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3E91E-4F73-1617-995D-4A960ADB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4920-0981-4CA0-82FF-5312D6FE662F}" type="slidenum">
              <a:rPr lang="en-US" smtClean="0"/>
              <a:t>6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00B0CE-185A-65CB-FC77-C9590479A941}"/>
              </a:ext>
            </a:extLst>
          </p:cNvPr>
          <p:cNvCxnSpPr>
            <a:cxnSpLocks/>
          </p:cNvCxnSpPr>
          <p:nvPr/>
        </p:nvCxnSpPr>
        <p:spPr>
          <a:xfrm>
            <a:off x="0" y="944932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937B5DC-1E26-DF2F-F64E-F7277CAE2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476" y="3177679"/>
            <a:ext cx="6477904" cy="35437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9F5677-DEA9-42B6-A422-5EC66828B01C}"/>
              </a:ext>
            </a:extLst>
          </p:cNvPr>
          <p:cNvSpPr txBox="1"/>
          <p:nvPr/>
        </p:nvSpPr>
        <p:spPr>
          <a:xfrm>
            <a:off x="8946573" y="2959312"/>
            <a:ext cx="249773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there significant changes in level and/or slope following the intervention? </a:t>
            </a:r>
          </a:p>
        </p:txBody>
      </p:sp>
    </p:spTree>
    <p:extLst>
      <p:ext uri="{BB962C8B-B14F-4D97-AF65-F5344CB8AC3E}">
        <p14:creationId xmlns:p14="http://schemas.microsoft.com/office/powerpoint/2010/main" val="30020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2751-E69E-30CB-CAC5-46D420EB0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818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Types of ITS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98AB9-0A67-9693-DDA2-62F91338D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893625"/>
            <a:ext cx="11481955" cy="582785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main types of ITS;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Uncontrolled ITS, one intervention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effect of nationwide COVID-19 lockdown (implemented in March 2020) on the incidence of influenza.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Uncontrolled ITS, two interventions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how two national interventions (1993-family planning policy, 2004 – childbirth promoting activities) affected the number of births in Korea between 1975 and 2022.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Controlled ITS, one intervention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Impact of a Smoking Ban on Hospital Admissions for Asthma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C623F-284C-277C-4663-5CE312D4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4920-0981-4CA0-82FF-5312D6FE662F}" type="slidenum">
              <a:rPr lang="en-US" smtClean="0"/>
              <a:t>7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25964A-5457-8111-0E6B-CDFA61A07E5A}"/>
              </a:ext>
            </a:extLst>
          </p:cNvPr>
          <p:cNvCxnSpPr>
            <a:cxnSpLocks/>
          </p:cNvCxnSpPr>
          <p:nvPr/>
        </p:nvCxnSpPr>
        <p:spPr>
          <a:xfrm>
            <a:off x="0" y="701178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0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02D60-A32D-460A-83DF-48801D906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5" y="363682"/>
            <a:ext cx="11762510" cy="581328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model equations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Factual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gls</a:t>
            </a:r>
            <a:r>
              <a:rPr lang="en-US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quantity.x</a:t>
            </a:r>
            <a:r>
              <a:rPr lang="en-US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~ Time + Intervention + </a:t>
            </a:r>
            <a:r>
              <a:rPr lang="en-US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Post.intervention.time</a:t>
            </a:r>
            <a:r>
              <a:rPr lang="en-US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data = data, method=“ML”)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Counterfactual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gls</a:t>
            </a:r>
            <a:r>
              <a:rPr lang="en-US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quantity.x</a:t>
            </a:r>
            <a:r>
              <a:rPr lang="en-US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~ Time, data = d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  <a:r>
              <a:rPr lang="en-US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method=“ML”)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7D18A-471A-F6E6-6B17-1D2CCCFE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4920-0981-4CA0-82FF-5312D6FE662F}" type="slidenum">
              <a:rPr lang="en-US" smtClean="0"/>
              <a:t>8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678957-637A-6279-8A03-884BA5DCD004}"/>
              </a:ext>
            </a:extLst>
          </p:cNvPr>
          <p:cNvCxnSpPr>
            <a:cxnSpLocks/>
          </p:cNvCxnSpPr>
          <p:nvPr/>
        </p:nvCxnSpPr>
        <p:spPr>
          <a:xfrm>
            <a:off x="0" y="944932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194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E153B-9B0E-A296-9B44-C9D8920FB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082" y="1026223"/>
            <a:ext cx="6257637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 session using R!</a:t>
            </a:r>
          </a:p>
        </p:txBody>
      </p:sp>
      <p:pic>
        <p:nvPicPr>
          <p:cNvPr id="16392" name="Picture 8" descr="R-core · GitHub">
            <a:extLst>
              <a:ext uri="{FF2B5EF4-FFF2-40B4-BE49-F238E27FC236}">
                <a16:creationId xmlns:a16="http://schemas.microsoft.com/office/drawing/2014/main" id="{11CBA7C2-AE8D-4ED3-A273-75B831385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7669" y="835289"/>
            <a:ext cx="5384528" cy="538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401" name="Group 16400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6402" name="Rectangle 1640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03" name="Rectangle 1640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A7E1E-B27B-B545-39E0-A37ECD55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4920-0981-4CA0-82FF-5312D6FE66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7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6634</TotalTime>
  <Words>651</Words>
  <Application>Microsoft Office PowerPoint</Application>
  <PresentationFormat>Widescreen</PresentationFormat>
  <Paragraphs>95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Times New Roman</vt:lpstr>
      <vt:lpstr>Wingdings</vt:lpstr>
      <vt:lpstr>Office Theme</vt:lpstr>
      <vt:lpstr>PowerPoint Presentation</vt:lpstr>
      <vt:lpstr>Lecture content</vt:lpstr>
      <vt:lpstr>1. Overview of Interrupted Time Series Analysis </vt:lpstr>
      <vt:lpstr>ITS Analysis </vt:lpstr>
      <vt:lpstr>ITS Analysis </vt:lpstr>
      <vt:lpstr>ITS Analysis </vt:lpstr>
      <vt:lpstr>Types of ITS analysis</vt:lpstr>
      <vt:lpstr>PowerPoint Presentation</vt:lpstr>
      <vt:lpstr>PowerPoint Presentation</vt:lpstr>
      <vt:lpstr>PowerPoint Presentation</vt:lpstr>
      <vt:lpstr>Practice: ITS analysis in R</vt:lpstr>
      <vt:lpstr>PowerPoint Presentation</vt:lpstr>
      <vt:lpstr>PowerPoint Presentation</vt:lpstr>
      <vt:lpstr>PowerPoint Presentation</vt:lpstr>
      <vt:lpstr>Scenario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Chiara Achangwa</dc:creator>
  <cp:lastModifiedBy>Chiara Achangwa</cp:lastModifiedBy>
  <cp:revision>12</cp:revision>
  <dcterms:created xsi:type="dcterms:W3CDTF">2025-05-23T01:21:01Z</dcterms:created>
  <dcterms:modified xsi:type="dcterms:W3CDTF">2025-06-04T02:07:13Z</dcterms:modified>
</cp:coreProperties>
</file>