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5999738" cy="5112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33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8366281"/>
            <a:ext cx="30599777" cy="17797568"/>
          </a:xfrm>
        </p:spPr>
        <p:txBody>
          <a:bodyPr anchor="b"/>
          <a:lstStyle>
            <a:lvl1pPr algn="ctr">
              <a:defRPr sz="23622"/>
            </a:lvl1pPr>
          </a:lstStyle>
          <a:p>
            <a:r>
              <a:rPr lang="fr-FR"/>
              <a:t>Modifiez le style du titre</a:t>
            </a:r>
            <a:endParaRPr lang="en-US" dirty="0"/>
          </a:p>
        </p:txBody>
      </p:sp>
      <p:sp>
        <p:nvSpPr>
          <p:cNvPr id="3" name="Subtitle 2"/>
          <p:cNvSpPr>
            <a:spLocks noGrp="1"/>
          </p:cNvSpPr>
          <p:nvPr>
            <p:ph type="subTitle" idx="1"/>
          </p:nvPr>
        </p:nvSpPr>
        <p:spPr>
          <a:xfrm>
            <a:off x="4499967" y="26850192"/>
            <a:ext cx="26999804" cy="12342326"/>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9E4931-A452-44B1-96CE-02C69571BAB9}" type="datetimeFigureOut">
              <a:rPr lang="fr-FR" smtClean="0"/>
              <a:t>25/10/2024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356219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9E4931-A452-44B1-96CE-02C69571BAB9}" type="datetimeFigureOut">
              <a:rPr lang="fr-FR" smtClean="0"/>
              <a:t>25/10/2024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333363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2721703"/>
            <a:ext cx="7762444" cy="43322409"/>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474984" y="2721703"/>
            <a:ext cx="22837334" cy="4332240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9E4931-A452-44B1-96CE-02C69571BAB9}" type="datetimeFigureOut">
              <a:rPr lang="fr-FR" smtClean="0"/>
              <a:t>25/10/2024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342230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79E4931-A452-44B1-96CE-02C69571BAB9}" type="datetimeFigureOut">
              <a:rPr lang="fr-FR" smtClean="0"/>
              <a:t>25/10/2024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72785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456234" y="12744683"/>
            <a:ext cx="31049774" cy="21264777"/>
          </a:xfrm>
        </p:spPr>
        <p:txBody>
          <a:bodyPr anchor="b"/>
          <a:lstStyle>
            <a:lvl1pPr>
              <a:defRPr sz="23622"/>
            </a:lvl1pPr>
          </a:lstStyle>
          <a:p>
            <a:r>
              <a:rPr lang="fr-FR"/>
              <a:t>Modifiez le style du titre</a:t>
            </a:r>
            <a:endParaRPr lang="en-US" dirty="0"/>
          </a:p>
        </p:txBody>
      </p:sp>
      <p:sp>
        <p:nvSpPr>
          <p:cNvPr id="3" name="Text Placeholder 2"/>
          <p:cNvSpPr>
            <a:spLocks noGrp="1"/>
          </p:cNvSpPr>
          <p:nvPr>
            <p:ph type="body" idx="1"/>
          </p:nvPr>
        </p:nvSpPr>
        <p:spPr>
          <a:xfrm>
            <a:off x="2456234" y="34210633"/>
            <a:ext cx="31049774" cy="11182644"/>
          </a:xfrm>
        </p:spPr>
        <p:txBody>
          <a:bodyPr/>
          <a:lstStyle>
            <a:lvl1pPr marL="0" indent="0">
              <a:buNone/>
              <a:defRPr sz="9449">
                <a:solidFill>
                  <a:schemeClr val="tx1"/>
                </a:solidFill>
              </a:defRPr>
            </a:lvl1pPr>
            <a:lvl2pPr marL="1799996" indent="0">
              <a:buNone/>
              <a:defRPr sz="7874">
                <a:solidFill>
                  <a:schemeClr val="tx1">
                    <a:tint val="75000"/>
                  </a:schemeClr>
                </a:solidFill>
              </a:defRPr>
            </a:lvl2pPr>
            <a:lvl3pPr marL="3599993" indent="0">
              <a:buNone/>
              <a:defRPr sz="7087">
                <a:solidFill>
                  <a:schemeClr val="tx1">
                    <a:tint val="75000"/>
                  </a:schemeClr>
                </a:solidFill>
              </a:defRPr>
            </a:lvl3pPr>
            <a:lvl4pPr marL="5399989" indent="0">
              <a:buNone/>
              <a:defRPr sz="6299">
                <a:solidFill>
                  <a:schemeClr val="tx1">
                    <a:tint val="75000"/>
                  </a:schemeClr>
                </a:solidFill>
              </a:defRPr>
            </a:lvl4pPr>
            <a:lvl5pPr marL="7199986" indent="0">
              <a:buNone/>
              <a:defRPr sz="6299">
                <a:solidFill>
                  <a:schemeClr val="tx1">
                    <a:tint val="75000"/>
                  </a:schemeClr>
                </a:solidFill>
              </a:defRPr>
            </a:lvl5pPr>
            <a:lvl6pPr marL="8999982" indent="0">
              <a:buNone/>
              <a:defRPr sz="6299">
                <a:solidFill>
                  <a:schemeClr val="tx1">
                    <a:tint val="75000"/>
                  </a:schemeClr>
                </a:solidFill>
              </a:defRPr>
            </a:lvl6pPr>
            <a:lvl7pPr marL="10799978" indent="0">
              <a:buNone/>
              <a:defRPr sz="6299">
                <a:solidFill>
                  <a:schemeClr val="tx1">
                    <a:tint val="75000"/>
                  </a:schemeClr>
                </a:solidFill>
              </a:defRPr>
            </a:lvl7pPr>
            <a:lvl8pPr marL="12599975" indent="0">
              <a:buNone/>
              <a:defRPr sz="6299">
                <a:solidFill>
                  <a:schemeClr val="tx1">
                    <a:tint val="75000"/>
                  </a:schemeClr>
                </a:solidFill>
              </a:defRPr>
            </a:lvl8pPr>
            <a:lvl9pPr marL="14399971" indent="0">
              <a:buNone/>
              <a:defRPr sz="6299">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79E4931-A452-44B1-96CE-02C69571BAB9}" type="datetimeFigureOut">
              <a:rPr lang="fr-FR" smtClean="0"/>
              <a:t>25/10/2024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75419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474982" y="13608513"/>
            <a:ext cx="15299889" cy="32435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8224867" y="13608513"/>
            <a:ext cx="15299889" cy="32435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9E4931-A452-44B1-96CE-02C69571BAB9}" type="datetimeFigureOut">
              <a:rPr lang="fr-FR" smtClean="0"/>
              <a:t>25/10/2024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339484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2721714"/>
            <a:ext cx="31049774" cy="9880968"/>
          </a:xfrm>
        </p:spPr>
        <p:txBody>
          <a:bodyPr/>
          <a:lstStyle/>
          <a:p>
            <a:r>
              <a:rPr lang="fr-FR"/>
              <a:t>Modifiez le style du titre</a:t>
            </a:r>
            <a:endParaRPr lang="en-US" dirty="0"/>
          </a:p>
        </p:txBody>
      </p:sp>
      <p:sp>
        <p:nvSpPr>
          <p:cNvPr id="3" name="Text Placeholder 2"/>
          <p:cNvSpPr>
            <a:spLocks noGrp="1"/>
          </p:cNvSpPr>
          <p:nvPr>
            <p:ph type="body" idx="1"/>
          </p:nvPr>
        </p:nvSpPr>
        <p:spPr>
          <a:xfrm>
            <a:off x="2479675" y="12531669"/>
            <a:ext cx="15229574" cy="614157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fr-FR"/>
              <a:t>Modifier les styles du texte du masque</a:t>
            </a:r>
          </a:p>
        </p:txBody>
      </p:sp>
      <p:sp>
        <p:nvSpPr>
          <p:cNvPr id="4" name="Content Placeholder 3"/>
          <p:cNvSpPr>
            <a:spLocks noGrp="1"/>
          </p:cNvSpPr>
          <p:nvPr>
            <p:ph sz="half" idx="2"/>
          </p:nvPr>
        </p:nvSpPr>
        <p:spPr>
          <a:xfrm>
            <a:off x="2479675" y="18673247"/>
            <a:ext cx="15229574" cy="274655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8224869" y="12531669"/>
            <a:ext cx="15304578" cy="6141577"/>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fr-FR"/>
              <a:t>Modifier les styles du texte du masque</a:t>
            </a:r>
          </a:p>
        </p:txBody>
      </p:sp>
      <p:sp>
        <p:nvSpPr>
          <p:cNvPr id="6" name="Content Placeholder 5"/>
          <p:cNvSpPr>
            <a:spLocks noGrp="1"/>
          </p:cNvSpPr>
          <p:nvPr>
            <p:ph sz="quarter" idx="4"/>
          </p:nvPr>
        </p:nvSpPr>
        <p:spPr>
          <a:xfrm>
            <a:off x="18224869" y="18673247"/>
            <a:ext cx="15304578" cy="2746553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79E4931-A452-44B1-96CE-02C69571BAB9}" type="datetimeFigureOut">
              <a:rPr lang="fr-FR" smtClean="0"/>
              <a:t>25/10/2024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204027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79E4931-A452-44B1-96CE-02C69571BAB9}" type="datetimeFigureOut">
              <a:rPr lang="fr-FR" smtClean="0"/>
              <a:t>25/10/2024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371305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E4931-A452-44B1-96CE-02C69571BAB9}" type="datetimeFigureOut">
              <a:rPr lang="fr-FR" smtClean="0"/>
              <a:t>25/10/2024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300807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479671" y="3408045"/>
            <a:ext cx="11610853" cy="11928158"/>
          </a:xfrm>
        </p:spPr>
        <p:txBody>
          <a:bodyPr anchor="b"/>
          <a:lstStyle>
            <a:lvl1pPr>
              <a:defRPr sz="12598"/>
            </a:lvl1pPr>
          </a:lstStyle>
          <a:p>
            <a:r>
              <a:rPr lang="fr-FR"/>
              <a:t>Modifiez le style du titre</a:t>
            </a:r>
            <a:endParaRPr lang="en-US" dirty="0"/>
          </a:p>
        </p:txBody>
      </p:sp>
      <p:sp>
        <p:nvSpPr>
          <p:cNvPr id="3" name="Content Placeholder 2"/>
          <p:cNvSpPr>
            <a:spLocks noGrp="1"/>
          </p:cNvSpPr>
          <p:nvPr>
            <p:ph idx="1"/>
          </p:nvPr>
        </p:nvSpPr>
        <p:spPr>
          <a:xfrm>
            <a:off x="15304578" y="7360442"/>
            <a:ext cx="18224867" cy="36328813"/>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479671" y="15336203"/>
            <a:ext cx="11610853" cy="2841221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fr-FR"/>
              <a:t>Modifier les styles du texte du masque</a:t>
            </a:r>
          </a:p>
        </p:txBody>
      </p:sp>
      <p:sp>
        <p:nvSpPr>
          <p:cNvPr id="5" name="Date Placeholder 4"/>
          <p:cNvSpPr>
            <a:spLocks noGrp="1"/>
          </p:cNvSpPr>
          <p:nvPr>
            <p:ph type="dt" sz="half" idx="10"/>
          </p:nvPr>
        </p:nvSpPr>
        <p:spPr/>
        <p:txBody>
          <a:bodyPr/>
          <a:lstStyle/>
          <a:p>
            <a:fld id="{779E4931-A452-44B1-96CE-02C69571BAB9}" type="datetimeFigureOut">
              <a:rPr lang="fr-FR" smtClean="0"/>
              <a:t>25/10/2024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298789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479671" y="3408045"/>
            <a:ext cx="11610853" cy="11928158"/>
          </a:xfrm>
        </p:spPr>
        <p:txBody>
          <a:bodyPr anchor="b"/>
          <a:lstStyle>
            <a:lvl1pPr>
              <a:defRPr sz="12598"/>
            </a:lvl1pPr>
          </a:lstStyle>
          <a:p>
            <a:r>
              <a:rPr lang="fr-FR"/>
              <a:t>Modifiez le style du titre</a:t>
            </a:r>
            <a:endParaRPr lang="en-US" dirty="0"/>
          </a:p>
        </p:txBody>
      </p:sp>
      <p:sp>
        <p:nvSpPr>
          <p:cNvPr id="3" name="Picture Placeholder 2"/>
          <p:cNvSpPr>
            <a:spLocks noGrp="1" noChangeAspect="1"/>
          </p:cNvSpPr>
          <p:nvPr>
            <p:ph type="pic" idx="1"/>
          </p:nvPr>
        </p:nvSpPr>
        <p:spPr>
          <a:xfrm>
            <a:off x="15304578" y="7360442"/>
            <a:ext cx="18224867" cy="36328813"/>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fr-FR"/>
              <a:t>Cliquez sur l'icône pour ajouter une image</a:t>
            </a:r>
            <a:endParaRPr lang="en-US" dirty="0"/>
          </a:p>
        </p:txBody>
      </p:sp>
      <p:sp>
        <p:nvSpPr>
          <p:cNvPr id="4" name="Text Placeholder 3"/>
          <p:cNvSpPr>
            <a:spLocks noGrp="1"/>
          </p:cNvSpPr>
          <p:nvPr>
            <p:ph type="body" sz="half" idx="2"/>
          </p:nvPr>
        </p:nvSpPr>
        <p:spPr>
          <a:xfrm>
            <a:off x="2479671" y="15336203"/>
            <a:ext cx="11610853" cy="28412212"/>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fr-FR"/>
              <a:t>Modifier les styles du texte du masque</a:t>
            </a:r>
          </a:p>
        </p:txBody>
      </p:sp>
      <p:sp>
        <p:nvSpPr>
          <p:cNvPr id="5" name="Date Placeholder 4"/>
          <p:cNvSpPr>
            <a:spLocks noGrp="1"/>
          </p:cNvSpPr>
          <p:nvPr>
            <p:ph type="dt" sz="half" idx="10"/>
          </p:nvPr>
        </p:nvSpPr>
        <p:spPr/>
        <p:txBody>
          <a:bodyPr/>
          <a:lstStyle/>
          <a:p>
            <a:fld id="{779E4931-A452-44B1-96CE-02C69571BAB9}" type="datetimeFigureOut">
              <a:rPr lang="fr-FR" smtClean="0"/>
              <a:t>25/10/2024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285381-38BF-4E24-820B-D8A5410D52E0}" type="slidenum">
              <a:rPr lang="fr-FR" smtClean="0"/>
              <a:t>‹N°›</a:t>
            </a:fld>
            <a:endParaRPr lang="fr-FR"/>
          </a:p>
        </p:txBody>
      </p:sp>
    </p:spTree>
    <p:extLst>
      <p:ext uri="{BB962C8B-B14F-4D97-AF65-F5344CB8AC3E}">
        <p14:creationId xmlns:p14="http://schemas.microsoft.com/office/powerpoint/2010/main" val="216902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2721714"/>
            <a:ext cx="31049774" cy="988096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474982" y="13608513"/>
            <a:ext cx="31049774" cy="32435599"/>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474982" y="47381303"/>
            <a:ext cx="8099941" cy="2721703"/>
          </a:xfrm>
          <a:prstGeom prst="rect">
            <a:avLst/>
          </a:prstGeom>
        </p:spPr>
        <p:txBody>
          <a:bodyPr vert="horz" lIns="91440" tIns="45720" rIns="91440" bIns="45720" rtlCol="0" anchor="ctr"/>
          <a:lstStyle>
            <a:lvl1pPr algn="l">
              <a:defRPr sz="4724">
                <a:solidFill>
                  <a:schemeClr val="tx1">
                    <a:tint val="75000"/>
                  </a:schemeClr>
                </a:solidFill>
              </a:defRPr>
            </a:lvl1pPr>
          </a:lstStyle>
          <a:p>
            <a:fld id="{779E4931-A452-44B1-96CE-02C69571BAB9}" type="datetimeFigureOut">
              <a:rPr lang="fr-FR" smtClean="0"/>
              <a:t>25/10/2024</a:t>
            </a:fld>
            <a:endParaRPr lang="fr-FR"/>
          </a:p>
        </p:txBody>
      </p:sp>
      <p:sp>
        <p:nvSpPr>
          <p:cNvPr id="5" name="Footer Placeholder 4"/>
          <p:cNvSpPr>
            <a:spLocks noGrp="1"/>
          </p:cNvSpPr>
          <p:nvPr>
            <p:ph type="ftr" sz="quarter" idx="3"/>
          </p:nvPr>
        </p:nvSpPr>
        <p:spPr>
          <a:xfrm>
            <a:off x="11924913" y="47381303"/>
            <a:ext cx="12149912" cy="2721703"/>
          </a:xfrm>
          <a:prstGeom prst="rect">
            <a:avLst/>
          </a:prstGeom>
        </p:spPr>
        <p:txBody>
          <a:bodyPr vert="horz" lIns="91440" tIns="45720" rIns="91440" bIns="45720" rtlCol="0" anchor="ctr"/>
          <a:lstStyle>
            <a:lvl1pPr algn="ctr">
              <a:defRPr sz="4724">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5424815" y="47381303"/>
            <a:ext cx="8099941" cy="2721703"/>
          </a:xfrm>
          <a:prstGeom prst="rect">
            <a:avLst/>
          </a:prstGeom>
        </p:spPr>
        <p:txBody>
          <a:bodyPr vert="horz" lIns="91440" tIns="45720" rIns="91440" bIns="45720" rtlCol="0" anchor="ctr"/>
          <a:lstStyle>
            <a:lvl1pPr algn="r">
              <a:defRPr sz="4724">
                <a:solidFill>
                  <a:schemeClr val="tx1">
                    <a:tint val="75000"/>
                  </a:schemeClr>
                </a:solidFill>
              </a:defRPr>
            </a:lvl1pPr>
          </a:lstStyle>
          <a:p>
            <a:fld id="{AB285381-38BF-4E24-820B-D8A5410D52E0}" type="slidenum">
              <a:rPr lang="fr-FR" smtClean="0"/>
              <a:t>‹N°›</a:t>
            </a:fld>
            <a:endParaRPr lang="fr-FR"/>
          </a:p>
        </p:txBody>
      </p:sp>
    </p:spTree>
    <p:extLst>
      <p:ext uri="{BB962C8B-B14F-4D97-AF65-F5344CB8AC3E}">
        <p14:creationId xmlns:p14="http://schemas.microsoft.com/office/powerpoint/2010/main" val="275470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22">
            <a:extLst>
              <a:ext uri="{FF2B5EF4-FFF2-40B4-BE49-F238E27FC236}">
                <a16:creationId xmlns:a16="http://schemas.microsoft.com/office/drawing/2014/main" id="{E07438F0-2A13-4122-9827-C528A8BBAA42}"/>
              </a:ext>
            </a:extLst>
          </p:cNvPr>
          <p:cNvSpPr txBox="1"/>
          <p:nvPr/>
        </p:nvSpPr>
        <p:spPr>
          <a:xfrm>
            <a:off x="19245905" y="19145958"/>
            <a:ext cx="16495946" cy="27864000"/>
          </a:xfrm>
          <a:prstGeom prst="rect">
            <a:avLst/>
          </a:prstGeom>
          <a:solidFill>
            <a:srgbClr val="D6D6CE"/>
          </a:solidFill>
        </p:spPr>
        <p:txBody>
          <a:bodyPr vert="horz" wrap="square" lIns="0" tIns="46355" rIns="0" bIns="0" rtlCol="0">
            <a:spAutoFit/>
          </a:bodyPr>
          <a:lstStyle/>
          <a:p>
            <a:pPr algn="ctr">
              <a:spcBef>
                <a:spcPts val="365"/>
              </a:spcBef>
            </a:pPr>
            <a:endParaRPr sz="4800" b="1" spc="50" dirty="0">
              <a:solidFill>
                <a:srgbClr val="7F0000"/>
              </a:solidFill>
              <a:latin typeface="Trebuchet MS"/>
            </a:endParaRPr>
          </a:p>
        </p:txBody>
      </p:sp>
      <p:sp>
        <p:nvSpPr>
          <p:cNvPr id="25" name="object 22">
            <a:extLst>
              <a:ext uri="{FF2B5EF4-FFF2-40B4-BE49-F238E27FC236}">
                <a16:creationId xmlns:a16="http://schemas.microsoft.com/office/drawing/2014/main" id="{AC00F09D-C50B-4A66-8E70-46A0A12D324D}"/>
              </a:ext>
            </a:extLst>
          </p:cNvPr>
          <p:cNvSpPr txBox="1"/>
          <p:nvPr/>
        </p:nvSpPr>
        <p:spPr>
          <a:xfrm>
            <a:off x="381000" y="22128341"/>
            <a:ext cx="16270300" cy="1575431"/>
          </a:xfrm>
          <a:prstGeom prst="rect">
            <a:avLst/>
          </a:prstGeom>
          <a:solidFill>
            <a:srgbClr val="D6D6CE"/>
          </a:solidFill>
        </p:spPr>
        <p:txBody>
          <a:bodyPr vert="horz" wrap="square" lIns="0" tIns="46355" rIns="0" bIns="0" rtlCol="0">
            <a:spAutoFit/>
          </a:bodyPr>
          <a:lstStyle/>
          <a:p>
            <a:pPr algn="ctr">
              <a:spcBef>
                <a:spcPts val="365"/>
              </a:spcBef>
            </a:pPr>
            <a:r>
              <a:rPr lang="fr-FR" sz="4800" b="1" spc="50" dirty="0">
                <a:solidFill>
                  <a:srgbClr val="7F0000"/>
                </a:solidFill>
                <a:latin typeface="Trebuchet MS"/>
              </a:rPr>
              <a:t>Aperçu scientifique sur l'angiogenèse tumorale</a:t>
            </a:r>
          </a:p>
          <a:p>
            <a:pPr algn="ctr">
              <a:spcBef>
                <a:spcPts val="365"/>
              </a:spcBef>
            </a:pPr>
            <a:endParaRPr sz="4800" b="1" spc="50" dirty="0">
              <a:solidFill>
                <a:srgbClr val="7F0000"/>
              </a:solidFill>
              <a:latin typeface="Trebuchet MS"/>
            </a:endParaRPr>
          </a:p>
        </p:txBody>
      </p:sp>
      <p:sp>
        <p:nvSpPr>
          <p:cNvPr id="5" name="object 76">
            <a:extLst>
              <a:ext uri="{FF2B5EF4-FFF2-40B4-BE49-F238E27FC236}">
                <a16:creationId xmlns:a16="http://schemas.microsoft.com/office/drawing/2014/main" id="{C9E066EA-DF5C-4ABC-9567-1C4E1D64C01D}"/>
              </a:ext>
            </a:extLst>
          </p:cNvPr>
          <p:cNvSpPr/>
          <p:nvPr/>
        </p:nvSpPr>
        <p:spPr>
          <a:xfrm>
            <a:off x="0" y="50410972"/>
            <a:ext cx="35999738" cy="720000"/>
          </a:xfrm>
          <a:custGeom>
            <a:avLst/>
            <a:gdLst/>
            <a:ahLst/>
            <a:cxnLst/>
            <a:rect l="l" t="t" r="r" b="b"/>
            <a:pathLst>
              <a:path w="20104100" h="476884">
                <a:moveTo>
                  <a:pt x="20104099" y="0"/>
                </a:moveTo>
                <a:lnTo>
                  <a:pt x="0" y="0"/>
                </a:lnTo>
                <a:lnTo>
                  <a:pt x="0" y="476453"/>
                </a:lnTo>
                <a:lnTo>
                  <a:pt x="20104099" y="476453"/>
                </a:lnTo>
                <a:lnTo>
                  <a:pt x="20104099" y="0"/>
                </a:lnTo>
                <a:close/>
              </a:path>
            </a:pathLst>
          </a:custGeom>
          <a:solidFill>
            <a:srgbClr val="7F0000"/>
          </a:solidFill>
        </p:spPr>
        <p:txBody>
          <a:bodyPr wrap="square" lIns="0" tIns="0" rIns="0" bIns="0" rtlCol="0"/>
          <a:lstStyle/>
          <a:p>
            <a:endParaRPr/>
          </a:p>
        </p:txBody>
      </p:sp>
      <p:sp>
        <p:nvSpPr>
          <p:cNvPr id="7" name="object 76">
            <a:extLst>
              <a:ext uri="{FF2B5EF4-FFF2-40B4-BE49-F238E27FC236}">
                <a16:creationId xmlns:a16="http://schemas.microsoft.com/office/drawing/2014/main" id="{B29E65E8-9E33-42DB-B1F1-9C23DE1562A8}"/>
              </a:ext>
            </a:extLst>
          </p:cNvPr>
          <p:cNvSpPr/>
          <p:nvPr/>
        </p:nvSpPr>
        <p:spPr>
          <a:xfrm>
            <a:off x="-9226" y="-61998"/>
            <a:ext cx="36036000" cy="5281698"/>
          </a:xfrm>
          <a:custGeom>
            <a:avLst/>
            <a:gdLst/>
            <a:ahLst/>
            <a:cxnLst/>
            <a:rect l="l" t="t" r="r" b="b"/>
            <a:pathLst>
              <a:path w="20104100" h="476884">
                <a:moveTo>
                  <a:pt x="20104099" y="0"/>
                </a:moveTo>
                <a:lnTo>
                  <a:pt x="0" y="0"/>
                </a:lnTo>
                <a:lnTo>
                  <a:pt x="0" y="476453"/>
                </a:lnTo>
                <a:lnTo>
                  <a:pt x="20104099" y="476453"/>
                </a:lnTo>
                <a:lnTo>
                  <a:pt x="20104099" y="0"/>
                </a:lnTo>
                <a:close/>
              </a:path>
            </a:pathLst>
          </a:custGeom>
          <a:solidFill>
            <a:srgbClr val="7F0000"/>
          </a:solidFill>
        </p:spPr>
        <p:txBody>
          <a:bodyPr wrap="square" lIns="0" tIns="0" rIns="0" bIns="0" rtlCol="0"/>
          <a:lstStyle/>
          <a:p>
            <a:endParaRPr/>
          </a:p>
        </p:txBody>
      </p:sp>
      <p:sp>
        <p:nvSpPr>
          <p:cNvPr id="9" name="object 2">
            <a:extLst>
              <a:ext uri="{FF2B5EF4-FFF2-40B4-BE49-F238E27FC236}">
                <a16:creationId xmlns:a16="http://schemas.microsoft.com/office/drawing/2014/main" id="{A02D7B4A-B7E7-4D3F-8E5E-01EDBD7C53A3}"/>
              </a:ext>
            </a:extLst>
          </p:cNvPr>
          <p:cNvSpPr txBox="1">
            <a:spLocks/>
          </p:cNvSpPr>
          <p:nvPr/>
        </p:nvSpPr>
        <p:spPr>
          <a:xfrm>
            <a:off x="7707086" y="488667"/>
            <a:ext cx="20589800" cy="2452979"/>
          </a:xfrm>
          <a:prstGeom prst="rect">
            <a:avLst/>
          </a:prstGeom>
        </p:spPr>
        <p:txBody>
          <a:bodyPr vert="horz" wrap="square" lIns="0" tIns="15240" rIns="0" bIns="0" rtlCol="0" anchor="b">
            <a:spAutoFit/>
          </a:bodyPr>
          <a:lstStyle>
            <a:lvl1pPr algn="ctr" defTabSz="3599993" rtl="0" eaLnBrk="1" latinLnBrk="0" hangingPunct="1">
              <a:lnSpc>
                <a:spcPct val="90000"/>
              </a:lnSpc>
              <a:spcBef>
                <a:spcPct val="0"/>
              </a:spcBef>
              <a:buNone/>
              <a:defRPr sz="23622" kern="1200">
                <a:solidFill>
                  <a:schemeClr val="tx1"/>
                </a:solidFill>
                <a:latin typeface="+mj-lt"/>
                <a:ea typeface="+mj-ea"/>
                <a:cs typeface="+mj-cs"/>
              </a:defRPr>
            </a:lvl1pPr>
          </a:lstStyle>
          <a:p>
            <a:pPr marL="12700">
              <a:spcBef>
                <a:spcPts val="120"/>
              </a:spcBef>
            </a:pPr>
            <a:r>
              <a:rPr lang="fr-FR" sz="9600" b="1" spc="155" dirty="0" err="1">
                <a:solidFill>
                  <a:schemeClr val="bg1"/>
                </a:solidFill>
                <a:latin typeface="Trebuchet MS"/>
              </a:rPr>
              <a:t>Health</a:t>
            </a:r>
            <a:r>
              <a:rPr lang="fr-FR" sz="9600" b="1" spc="155" dirty="0">
                <a:solidFill>
                  <a:schemeClr val="bg1"/>
                </a:solidFill>
                <a:latin typeface="Trebuchet MS"/>
              </a:rPr>
              <a:t> Care Bra System –HCBS- </a:t>
            </a:r>
            <a:br>
              <a:rPr lang="fr-FR" b="1" spc="155" dirty="0"/>
            </a:br>
            <a:r>
              <a:rPr lang="fr-FR" sz="4000" b="1" spc="155" dirty="0">
                <a:solidFill>
                  <a:schemeClr val="bg1"/>
                </a:solidFill>
                <a:latin typeface="Trebuchet MS"/>
              </a:rPr>
              <a:t>Système de thermographie portable basé sur l'</a:t>
            </a:r>
            <a:r>
              <a:rPr lang="fr-FR" sz="4000" b="1" spc="155" dirty="0" err="1">
                <a:solidFill>
                  <a:schemeClr val="bg1"/>
                </a:solidFill>
                <a:latin typeface="Trebuchet MS"/>
              </a:rPr>
              <a:t>IoMT</a:t>
            </a:r>
            <a:r>
              <a:rPr lang="fr-FR" sz="4000" b="1" spc="155" dirty="0">
                <a:solidFill>
                  <a:schemeClr val="bg1"/>
                </a:solidFill>
                <a:latin typeface="Trebuchet MS"/>
              </a:rPr>
              <a:t> pour la détection précoce du cancer du sein</a:t>
            </a:r>
            <a:endParaRPr lang="fr-FR" sz="2850" b="1" spc="155" dirty="0">
              <a:solidFill>
                <a:schemeClr val="bg1"/>
              </a:solidFill>
              <a:latin typeface="Trebuchet MS"/>
            </a:endParaRPr>
          </a:p>
        </p:txBody>
      </p:sp>
      <p:pic>
        <p:nvPicPr>
          <p:cNvPr id="11" name="Image 10">
            <a:extLst>
              <a:ext uri="{FF2B5EF4-FFF2-40B4-BE49-F238E27FC236}">
                <a16:creationId xmlns:a16="http://schemas.microsoft.com/office/drawing/2014/main" id="{9DF3E9BC-87DA-40D8-A169-B926FC035D5F}"/>
              </a:ext>
            </a:extLst>
          </p:cNvPr>
          <p:cNvPicPr>
            <a:picLocks noChangeAspect="1"/>
          </p:cNvPicPr>
          <p:nvPr/>
        </p:nvPicPr>
        <p:blipFill rotWithShape="1">
          <a:blip r:embed="rId2">
            <a:extLst>
              <a:ext uri="{28A0092B-C50C-407E-A947-70E740481C1C}">
                <a14:useLocalDpi xmlns:a14="http://schemas.microsoft.com/office/drawing/2010/main" val="0"/>
              </a:ext>
            </a:extLst>
          </a:blip>
          <a:srcRect t="33442" b="34126"/>
          <a:stretch/>
        </p:blipFill>
        <p:spPr>
          <a:xfrm>
            <a:off x="29368" y="912215"/>
            <a:ext cx="6531429" cy="2466969"/>
          </a:xfrm>
          <a:prstGeom prst="rect">
            <a:avLst/>
          </a:prstGeom>
        </p:spPr>
      </p:pic>
      <p:pic>
        <p:nvPicPr>
          <p:cNvPr id="12" name="object 6">
            <a:extLst>
              <a:ext uri="{FF2B5EF4-FFF2-40B4-BE49-F238E27FC236}">
                <a16:creationId xmlns:a16="http://schemas.microsoft.com/office/drawing/2014/main" id="{D445D905-161E-4FCE-B50F-43EACDC5BAB0}"/>
              </a:ext>
            </a:extLst>
          </p:cNvPr>
          <p:cNvPicPr/>
          <p:nvPr/>
        </p:nvPicPr>
        <p:blipFill rotWithShape="1">
          <a:blip r:embed="rId3" cstate="print">
            <a:extLst>
              <a:ext uri="{28A0092B-C50C-407E-A947-70E740481C1C}">
                <a14:useLocalDpi xmlns:a14="http://schemas.microsoft.com/office/drawing/2010/main" val="0"/>
              </a:ext>
            </a:extLst>
          </a:blip>
          <a:srcRect l="68466" t="7516"/>
          <a:stretch/>
        </p:blipFill>
        <p:spPr>
          <a:xfrm>
            <a:off x="29442568" y="907227"/>
            <a:ext cx="6531428" cy="2452979"/>
          </a:xfrm>
          <a:prstGeom prst="rect">
            <a:avLst/>
          </a:prstGeom>
        </p:spPr>
      </p:pic>
      <p:sp>
        <p:nvSpPr>
          <p:cNvPr id="13" name="object 3">
            <a:extLst>
              <a:ext uri="{FF2B5EF4-FFF2-40B4-BE49-F238E27FC236}">
                <a16:creationId xmlns:a16="http://schemas.microsoft.com/office/drawing/2014/main" id="{5CBB43B8-31F3-4D36-B220-C1AD5FBCDAFA}"/>
              </a:ext>
            </a:extLst>
          </p:cNvPr>
          <p:cNvSpPr txBox="1"/>
          <p:nvPr/>
        </p:nvSpPr>
        <p:spPr>
          <a:xfrm>
            <a:off x="2292996" y="3458795"/>
            <a:ext cx="31446093" cy="1646605"/>
          </a:xfrm>
          <a:prstGeom prst="rect">
            <a:avLst/>
          </a:prstGeom>
        </p:spPr>
        <p:txBody>
          <a:bodyPr vert="horz" wrap="square" lIns="0" tIns="154940" rIns="0" bIns="0" rtlCol="0">
            <a:spAutoFit/>
          </a:bodyPr>
          <a:lstStyle/>
          <a:p>
            <a:pPr algn="ctr">
              <a:spcBef>
                <a:spcPts val="600"/>
              </a:spcBef>
              <a:tabLst>
                <a:tab pos="1960880" algn="l"/>
                <a:tab pos="3675379" algn="l"/>
              </a:tabLst>
            </a:pPr>
            <a:r>
              <a:rPr lang="en-US" sz="4000" spc="75" dirty="0" err="1">
                <a:solidFill>
                  <a:srgbClr val="FFFFFF"/>
                </a:solidFill>
                <a:latin typeface="Trebuchet MS"/>
                <a:cs typeface="Trebuchet MS"/>
              </a:rPr>
              <a:t>Achraf</a:t>
            </a:r>
            <a:r>
              <a:rPr lang="en-US" sz="4000" spc="75" dirty="0">
                <a:solidFill>
                  <a:srgbClr val="FFFFFF"/>
                </a:solidFill>
                <a:latin typeface="Trebuchet MS"/>
                <a:cs typeface="Trebuchet MS"/>
              </a:rPr>
              <a:t> ELOUERGHI</a:t>
            </a:r>
            <a:r>
              <a:rPr sz="4000" spc="-165" baseline="28985" dirty="0">
                <a:solidFill>
                  <a:srgbClr val="FFFFFF"/>
                </a:solidFill>
                <a:latin typeface="Trebuchet MS"/>
                <a:cs typeface="Trebuchet MS"/>
              </a:rPr>
              <a:t>1</a:t>
            </a:r>
            <a:r>
              <a:rPr lang="fr-FR" sz="4000" spc="-165" baseline="28985" dirty="0">
                <a:solidFill>
                  <a:srgbClr val="FFFFFF"/>
                </a:solidFill>
                <a:latin typeface="Trebuchet MS"/>
                <a:cs typeface="Trebuchet MS"/>
              </a:rPr>
              <a:t>   </a:t>
            </a:r>
            <a:r>
              <a:rPr lang="fr-FR" sz="4000" spc="75" dirty="0">
                <a:solidFill>
                  <a:srgbClr val="FFFFFF"/>
                </a:solidFill>
                <a:latin typeface="Trebuchet MS"/>
              </a:rPr>
              <a:t>&amp; collaborateurs de l’équipe E2SN</a:t>
            </a:r>
            <a:r>
              <a:rPr lang="fr-MA" sz="4000" spc="75" baseline="30000" dirty="0">
                <a:solidFill>
                  <a:srgbClr val="FFFFFF"/>
                </a:solidFill>
                <a:latin typeface="Trebuchet MS"/>
              </a:rPr>
              <a:t>1</a:t>
            </a:r>
            <a:endParaRPr sz="4000" spc="75" baseline="30000" dirty="0">
              <a:solidFill>
                <a:srgbClr val="FFFFFF"/>
              </a:solidFill>
              <a:latin typeface="Trebuchet MS"/>
            </a:endParaRPr>
          </a:p>
          <a:p>
            <a:pPr algn="ctr">
              <a:spcBef>
                <a:spcPts val="775"/>
              </a:spcBef>
              <a:tabLst>
                <a:tab pos="1370330" algn="l"/>
              </a:tabLst>
            </a:pPr>
            <a:r>
              <a:rPr sz="3200" spc="-104" baseline="23391" dirty="0">
                <a:solidFill>
                  <a:srgbClr val="FFFFFF"/>
                </a:solidFill>
                <a:latin typeface="Trebuchet MS"/>
                <a:cs typeface="Trebuchet MS"/>
              </a:rPr>
              <a:t>1</a:t>
            </a:r>
            <a:r>
              <a:rPr lang="fr-FR" sz="3200" b="1" dirty="0">
                <a:ln w="0">
                  <a:noFill/>
                </a:ln>
                <a:solidFill>
                  <a:schemeClr val="tx1">
                    <a:lumMod val="85000"/>
                    <a:lumOff val="15000"/>
                  </a:schemeClr>
                </a:solidFill>
                <a:cs typeface="Arial"/>
              </a:rPr>
              <a:t> </a:t>
            </a:r>
            <a:r>
              <a:rPr lang="fr-FR" sz="3200" spc="90" dirty="0">
                <a:solidFill>
                  <a:srgbClr val="FFFFFF"/>
                </a:solidFill>
                <a:latin typeface="Trebuchet MS"/>
              </a:rPr>
              <a:t>Centre de recherche en Sciences et Technologies de l'Ingénieur et de la Santé</a:t>
            </a:r>
            <a:r>
              <a:rPr lang="en-US" sz="3200" spc="90" dirty="0">
                <a:solidFill>
                  <a:srgbClr val="FFFFFF"/>
                </a:solidFill>
                <a:latin typeface="Trebuchet MS"/>
              </a:rPr>
              <a:t>, </a:t>
            </a:r>
            <a:r>
              <a:rPr lang="fr-FR" sz="3200" spc="90" dirty="0">
                <a:solidFill>
                  <a:srgbClr val="FFFFFF"/>
                </a:solidFill>
                <a:latin typeface="Trebuchet MS"/>
              </a:rPr>
              <a:t>École Nationale supérieure d’Arts et Métiers</a:t>
            </a:r>
            <a:r>
              <a:rPr lang="en-US" sz="3200" spc="90" dirty="0">
                <a:solidFill>
                  <a:srgbClr val="FFFFFF"/>
                </a:solidFill>
                <a:latin typeface="Trebuchet MS"/>
              </a:rPr>
              <a:t>, </a:t>
            </a:r>
            <a:r>
              <a:rPr lang="fr-FR" sz="3200" spc="90" dirty="0">
                <a:solidFill>
                  <a:srgbClr val="FFFFFF"/>
                </a:solidFill>
                <a:latin typeface="Trebuchet MS"/>
              </a:rPr>
              <a:t>Université Mohammed-V de Rabat</a:t>
            </a:r>
          </a:p>
          <a:p>
            <a:pPr marL="6985" algn="ctr">
              <a:spcBef>
                <a:spcPts val="775"/>
              </a:spcBef>
              <a:tabLst>
                <a:tab pos="1370330" algn="l"/>
              </a:tabLst>
            </a:pPr>
            <a:endParaRPr sz="1150" dirty="0">
              <a:latin typeface="Trebuchet MS"/>
              <a:cs typeface="Trebuchet MS"/>
            </a:endParaRPr>
          </a:p>
        </p:txBody>
      </p:sp>
      <p:sp>
        <p:nvSpPr>
          <p:cNvPr id="14" name="object 8">
            <a:extLst>
              <a:ext uri="{FF2B5EF4-FFF2-40B4-BE49-F238E27FC236}">
                <a16:creationId xmlns:a16="http://schemas.microsoft.com/office/drawing/2014/main" id="{9EC08EF7-5A99-4B45-95F2-4840972DBB30}"/>
              </a:ext>
            </a:extLst>
          </p:cNvPr>
          <p:cNvSpPr txBox="1"/>
          <p:nvPr/>
        </p:nvSpPr>
        <p:spPr>
          <a:xfrm>
            <a:off x="7654815" y="5813399"/>
            <a:ext cx="2752269" cy="755976"/>
          </a:xfrm>
          <a:prstGeom prst="rect">
            <a:avLst/>
          </a:prstGeom>
        </p:spPr>
        <p:txBody>
          <a:bodyPr vert="horz" wrap="square" lIns="0" tIns="17145" rIns="0" bIns="0" rtlCol="0">
            <a:spAutoFit/>
          </a:bodyPr>
          <a:lstStyle/>
          <a:p>
            <a:pPr marL="12700">
              <a:spcBef>
                <a:spcPts val="135"/>
              </a:spcBef>
            </a:pPr>
            <a:r>
              <a:rPr lang="fr-FR" sz="4800" b="1" spc="65" dirty="0">
                <a:solidFill>
                  <a:srgbClr val="7F0000"/>
                </a:solidFill>
                <a:latin typeface="Trebuchet MS"/>
              </a:rPr>
              <a:t>Résumé</a:t>
            </a:r>
            <a:endParaRPr sz="4800" b="1" spc="65" dirty="0">
              <a:solidFill>
                <a:srgbClr val="7F0000"/>
              </a:solidFill>
              <a:latin typeface="Trebuchet MS"/>
            </a:endParaRPr>
          </a:p>
        </p:txBody>
      </p:sp>
      <p:sp>
        <p:nvSpPr>
          <p:cNvPr id="17" name="object 9">
            <a:extLst>
              <a:ext uri="{FF2B5EF4-FFF2-40B4-BE49-F238E27FC236}">
                <a16:creationId xmlns:a16="http://schemas.microsoft.com/office/drawing/2014/main" id="{D2F13633-66E0-411B-A5BB-9189F852453A}"/>
              </a:ext>
            </a:extLst>
          </p:cNvPr>
          <p:cNvSpPr/>
          <p:nvPr/>
        </p:nvSpPr>
        <p:spPr>
          <a:xfrm>
            <a:off x="431800" y="6998827"/>
            <a:ext cx="16236000" cy="0"/>
          </a:xfrm>
          <a:custGeom>
            <a:avLst/>
            <a:gdLst/>
            <a:ahLst/>
            <a:cxnLst/>
            <a:rect l="l" t="t" r="r" b="b"/>
            <a:pathLst>
              <a:path w="6031865">
                <a:moveTo>
                  <a:pt x="0" y="0"/>
                </a:moveTo>
                <a:lnTo>
                  <a:pt x="6031291" y="0"/>
                </a:lnTo>
              </a:path>
            </a:pathLst>
          </a:custGeom>
          <a:ln w="76200">
            <a:solidFill>
              <a:srgbClr val="000000"/>
            </a:solidFill>
          </a:ln>
        </p:spPr>
        <p:txBody>
          <a:bodyPr wrap="square" lIns="0" tIns="0" rIns="0" bIns="0" rtlCol="0"/>
          <a:lstStyle/>
          <a:p>
            <a:endParaRPr/>
          </a:p>
        </p:txBody>
      </p:sp>
      <p:sp>
        <p:nvSpPr>
          <p:cNvPr id="18" name="object 14">
            <a:extLst>
              <a:ext uri="{FF2B5EF4-FFF2-40B4-BE49-F238E27FC236}">
                <a16:creationId xmlns:a16="http://schemas.microsoft.com/office/drawing/2014/main" id="{87C0A86D-4736-413C-886C-D7264DEDEE13}"/>
              </a:ext>
            </a:extLst>
          </p:cNvPr>
          <p:cNvSpPr txBox="1"/>
          <p:nvPr/>
        </p:nvSpPr>
        <p:spPr>
          <a:xfrm>
            <a:off x="457200" y="7315232"/>
            <a:ext cx="16236000" cy="6139373"/>
          </a:xfrm>
          <a:prstGeom prst="rect">
            <a:avLst/>
          </a:prstGeom>
        </p:spPr>
        <p:txBody>
          <a:bodyPr vert="horz" wrap="square" lIns="0" tIns="11430" rIns="0" bIns="0" rtlCol="0">
            <a:spAutoFit/>
          </a:bodyPr>
          <a:lstStyle/>
          <a:p>
            <a:pPr marL="12700" marR="5080" algn="just">
              <a:lnSpc>
                <a:spcPct val="100800"/>
              </a:lnSpc>
              <a:spcBef>
                <a:spcPts val="90"/>
              </a:spcBef>
            </a:pPr>
            <a:r>
              <a:rPr lang="fr-FR" sz="4400" spc="-15" dirty="0">
                <a:latin typeface="Tahoma"/>
                <a:cs typeface="Tahoma"/>
              </a:rPr>
              <a:t> </a:t>
            </a:r>
            <a:r>
              <a:rPr lang="fr-FR" sz="3200" spc="-15" dirty="0">
                <a:latin typeface="Tahoma"/>
                <a:cs typeface="Tahoma"/>
              </a:rPr>
              <a:t>De nombreuses méthodes de diagnostic sont actuellement utilisées peut dépister           le cancer du sein. Bien que les recommandations actuelles privilégient la mammographie aux rayons X, des études comparatives récentes ont montré que la Thermographie         est une technique susceptible d’être utilisée comme outil complémentaire pour                le dépistage ou le diagnostic du cancer du sein à des stades très précoces. Cette technique est basée sur l’analyse des gradients de température à la surface du sein, qui peuvent être corrélées à la présence de tumeurs, même à leur stade embryonnaire.</a:t>
            </a:r>
          </a:p>
          <a:p>
            <a:pPr marL="12700" marR="5080" algn="just">
              <a:lnSpc>
                <a:spcPct val="100800"/>
              </a:lnSpc>
              <a:spcBef>
                <a:spcPts val="90"/>
              </a:spcBef>
            </a:pPr>
            <a:r>
              <a:rPr lang="fr-FR" sz="3200" dirty="0"/>
              <a:t> </a:t>
            </a:r>
            <a:r>
              <a:rPr lang="fr-FR" sz="3200" spc="-15" dirty="0">
                <a:latin typeface="Tahoma"/>
                <a:cs typeface="Tahoma"/>
              </a:rPr>
              <a:t>L’objectif de ce projet est de réaliser un soutien-gorge connecté. Ce dernier dispose de micro-capteurs intégrés permettant de détecter les changements de température.      Un smartphone  enregistre les données thermographiques collectées et les communique   à un serveur web  (via un réseau sans fil) en vue de les analyser par une application dédiée et envoyer les résultats au médecin traitant.</a:t>
            </a:r>
            <a:endParaRPr sz="3200" spc="-15" dirty="0">
              <a:latin typeface="Tahoma"/>
              <a:cs typeface="Tahoma"/>
            </a:endParaRPr>
          </a:p>
        </p:txBody>
      </p:sp>
      <p:pic>
        <p:nvPicPr>
          <p:cNvPr id="20" name="Image 19">
            <a:extLst>
              <a:ext uri="{FF2B5EF4-FFF2-40B4-BE49-F238E27FC236}">
                <a16:creationId xmlns:a16="http://schemas.microsoft.com/office/drawing/2014/main" id="{6F14081E-F0C2-4AE6-9EA8-FADF2A4C2A49}"/>
              </a:ext>
            </a:extLst>
          </p:cNvPr>
          <p:cNvPicPr/>
          <p:nvPr/>
        </p:nvPicPr>
        <p:blipFill rotWithShape="1">
          <a:blip r:embed="rId4"/>
          <a:srcRect r="2769"/>
          <a:stretch/>
        </p:blipFill>
        <p:spPr>
          <a:xfrm>
            <a:off x="996943" y="13330992"/>
            <a:ext cx="14781000" cy="7522656"/>
          </a:xfrm>
          <a:prstGeom prst="rect">
            <a:avLst/>
          </a:prstGeom>
        </p:spPr>
      </p:pic>
      <p:sp>
        <p:nvSpPr>
          <p:cNvPr id="21" name="object 13">
            <a:extLst>
              <a:ext uri="{FF2B5EF4-FFF2-40B4-BE49-F238E27FC236}">
                <a16:creationId xmlns:a16="http://schemas.microsoft.com/office/drawing/2014/main" id="{E1E52A72-57A6-4F5E-A010-F78BDC90BEFB}"/>
              </a:ext>
            </a:extLst>
          </p:cNvPr>
          <p:cNvSpPr txBox="1"/>
          <p:nvPr/>
        </p:nvSpPr>
        <p:spPr>
          <a:xfrm>
            <a:off x="2903698" y="21298849"/>
            <a:ext cx="11479795" cy="506549"/>
          </a:xfrm>
          <a:prstGeom prst="rect">
            <a:avLst/>
          </a:prstGeom>
        </p:spPr>
        <p:txBody>
          <a:bodyPr vert="horz" wrap="square" lIns="0" tIns="13970" rIns="0" bIns="0" rtlCol="0">
            <a:spAutoFit/>
          </a:bodyPr>
          <a:lstStyle/>
          <a:p>
            <a:pPr marL="12700">
              <a:spcBef>
                <a:spcPts val="110"/>
              </a:spcBef>
            </a:pPr>
            <a:r>
              <a:rPr sz="3200" spc="40" dirty="0">
                <a:solidFill>
                  <a:srgbClr val="340D1F"/>
                </a:solidFill>
                <a:latin typeface="Tahoma"/>
                <a:cs typeface="Tahoma"/>
              </a:rPr>
              <a:t>F</a:t>
            </a:r>
            <a:r>
              <a:rPr sz="3200" spc="-15" dirty="0">
                <a:solidFill>
                  <a:srgbClr val="340D1F"/>
                </a:solidFill>
                <a:latin typeface="Tahoma"/>
                <a:cs typeface="Tahoma"/>
              </a:rPr>
              <a:t>igu</a:t>
            </a:r>
            <a:r>
              <a:rPr sz="3200" spc="-40" dirty="0">
                <a:solidFill>
                  <a:srgbClr val="340D1F"/>
                </a:solidFill>
                <a:latin typeface="Tahoma"/>
                <a:cs typeface="Tahoma"/>
              </a:rPr>
              <a:t>r</a:t>
            </a:r>
            <a:r>
              <a:rPr sz="3200" dirty="0">
                <a:solidFill>
                  <a:srgbClr val="340D1F"/>
                </a:solidFill>
                <a:latin typeface="Tahoma"/>
                <a:cs typeface="Tahoma"/>
              </a:rPr>
              <a:t>e</a:t>
            </a:r>
            <a:r>
              <a:rPr sz="3200" spc="-40" dirty="0">
                <a:solidFill>
                  <a:srgbClr val="340D1F"/>
                </a:solidFill>
                <a:latin typeface="Tahoma"/>
                <a:cs typeface="Tahoma"/>
              </a:rPr>
              <a:t> </a:t>
            </a:r>
            <a:r>
              <a:rPr sz="3200" spc="-15" dirty="0">
                <a:solidFill>
                  <a:srgbClr val="340D1F"/>
                </a:solidFill>
                <a:latin typeface="Tahoma"/>
                <a:cs typeface="Tahoma"/>
              </a:rPr>
              <a:t>1.</a:t>
            </a:r>
            <a:r>
              <a:rPr sz="3200" spc="-70" dirty="0">
                <a:solidFill>
                  <a:srgbClr val="340D1F"/>
                </a:solidFill>
                <a:latin typeface="Tahoma"/>
                <a:cs typeface="Tahoma"/>
              </a:rPr>
              <a:t> </a:t>
            </a:r>
            <a:r>
              <a:rPr lang="fr-FR" sz="3200" spc="-10" dirty="0">
                <a:latin typeface="Tahoma"/>
                <a:cs typeface="Tahoma"/>
              </a:rPr>
              <a:t>Schéma du principe de fonctionnement du projet</a:t>
            </a:r>
            <a:r>
              <a:rPr sz="3200" spc="-10" dirty="0">
                <a:latin typeface="Tahoma"/>
                <a:cs typeface="Tahoma"/>
              </a:rPr>
              <a:t>.</a:t>
            </a:r>
          </a:p>
        </p:txBody>
      </p:sp>
      <p:sp>
        <p:nvSpPr>
          <p:cNvPr id="24" name="object 25">
            <a:extLst>
              <a:ext uri="{FF2B5EF4-FFF2-40B4-BE49-F238E27FC236}">
                <a16:creationId xmlns:a16="http://schemas.microsoft.com/office/drawing/2014/main" id="{B2669BDD-6812-40CF-946C-E7C1B4494915}"/>
              </a:ext>
            </a:extLst>
          </p:cNvPr>
          <p:cNvSpPr/>
          <p:nvPr/>
        </p:nvSpPr>
        <p:spPr>
          <a:xfrm>
            <a:off x="381000" y="23576346"/>
            <a:ext cx="16270300" cy="12888000"/>
          </a:xfrm>
          <a:custGeom>
            <a:avLst/>
            <a:gdLst/>
            <a:ahLst/>
            <a:cxnLst/>
            <a:rect l="l" t="t" r="r" b="b"/>
            <a:pathLst>
              <a:path w="6031865" h="2388234">
                <a:moveTo>
                  <a:pt x="6031291" y="0"/>
                </a:moveTo>
                <a:lnTo>
                  <a:pt x="0" y="0"/>
                </a:lnTo>
                <a:lnTo>
                  <a:pt x="0" y="2387716"/>
                </a:lnTo>
                <a:lnTo>
                  <a:pt x="6031291" y="2387716"/>
                </a:lnTo>
                <a:lnTo>
                  <a:pt x="6031291" y="0"/>
                </a:lnTo>
                <a:close/>
              </a:path>
            </a:pathLst>
          </a:custGeom>
          <a:solidFill>
            <a:srgbClr val="D6D6CE"/>
          </a:solidFill>
        </p:spPr>
        <p:txBody>
          <a:bodyPr wrap="square" lIns="0" tIns="0" rIns="0" bIns="0" rtlCol="0"/>
          <a:lstStyle/>
          <a:p>
            <a:endParaRPr dirty="0"/>
          </a:p>
        </p:txBody>
      </p:sp>
      <p:sp>
        <p:nvSpPr>
          <p:cNvPr id="23" name="object 24">
            <a:extLst>
              <a:ext uri="{FF2B5EF4-FFF2-40B4-BE49-F238E27FC236}">
                <a16:creationId xmlns:a16="http://schemas.microsoft.com/office/drawing/2014/main" id="{5102AFD0-E5F7-43E0-8800-224A4B0558A3}"/>
              </a:ext>
            </a:extLst>
          </p:cNvPr>
          <p:cNvSpPr/>
          <p:nvPr/>
        </p:nvSpPr>
        <p:spPr>
          <a:xfrm>
            <a:off x="370600" y="23157246"/>
            <a:ext cx="16236000" cy="0"/>
          </a:xfrm>
          <a:custGeom>
            <a:avLst/>
            <a:gdLst/>
            <a:ahLst/>
            <a:cxnLst/>
            <a:rect l="l" t="t" r="r" b="b"/>
            <a:pathLst>
              <a:path w="6031865">
                <a:moveTo>
                  <a:pt x="0" y="0"/>
                </a:moveTo>
                <a:lnTo>
                  <a:pt x="6031291" y="0"/>
                </a:lnTo>
              </a:path>
            </a:pathLst>
          </a:custGeom>
          <a:ln w="76200">
            <a:solidFill>
              <a:srgbClr val="000000"/>
            </a:solidFill>
          </a:ln>
        </p:spPr>
        <p:txBody>
          <a:bodyPr wrap="square" lIns="0" tIns="0" rIns="0" bIns="0" rtlCol="0"/>
          <a:lstStyle/>
          <a:p>
            <a:endParaRPr/>
          </a:p>
        </p:txBody>
      </p:sp>
      <p:sp>
        <p:nvSpPr>
          <p:cNvPr id="26" name="object 29">
            <a:extLst>
              <a:ext uri="{FF2B5EF4-FFF2-40B4-BE49-F238E27FC236}">
                <a16:creationId xmlns:a16="http://schemas.microsoft.com/office/drawing/2014/main" id="{F959A17F-D888-472A-A814-168E85ACB988}"/>
              </a:ext>
            </a:extLst>
          </p:cNvPr>
          <p:cNvSpPr txBox="1"/>
          <p:nvPr/>
        </p:nvSpPr>
        <p:spPr>
          <a:xfrm>
            <a:off x="604285" y="23456347"/>
            <a:ext cx="15724029" cy="5997155"/>
          </a:xfrm>
          <a:prstGeom prst="rect">
            <a:avLst/>
          </a:prstGeom>
        </p:spPr>
        <p:txBody>
          <a:bodyPr vert="horz" wrap="square" lIns="0" tIns="86995" rIns="0" bIns="0" rtlCol="0">
            <a:spAutoFit/>
          </a:bodyPr>
          <a:lstStyle/>
          <a:p>
            <a:pPr marL="72390" algn="just">
              <a:spcBef>
                <a:spcPts val="685"/>
              </a:spcBef>
            </a:pPr>
            <a:r>
              <a:rPr lang="fr-FR" sz="3200" spc="-15" dirty="0">
                <a:latin typeface="Tahoma"/>
                <a:cs typeface="Tahoma"/>
              </a:rPr>
              <a:t>L'angiogenèse tumorale, processus de création de nouveaux vaisseaux sanguins pour alimenter les cellules cancéreuses, est cruciale dans la croissance tumorale. Des études ont montré une corrélation nette entre la température dans la zone tumorale              et la densité des vaisseaux sanguins (</a:t>
            </a:r>
            <a:r>
              <a:rPr lang="fr-FR" sz="3200" spc="40" dirty="0">
                <a:latin typeface="Tahoma"/>
                <a:cs typeface="Tahoma"/>
              </a:rPr>
              <a:t>Fig. 2)</a:t>
            </a:r>
            <a:r>
              <a:rPr lang="fr-FR" sz="3200" spc="-15" dirty="0">
                <a:latin typeface="Tahoma"/>
                <a:cs typeface="Tahoma"/>
              </a:rPr>
              <a:t>. L'imagerie thermique, telle que l'utilisation de caméras infrarouges précises, peut détecter ces changements subtils                    de température. Cependant, ses contraintes environnementales limitent son utilisation et sa fiabilité. Pour pallier cela, le Health Care Bra System (HCBS) est développé, offrant une surveillance proactive et en temps réel des seins, pour détecter les signes précoces du cancer. Cette approche se base sur une analyse comparative avec le sein controlatéral, où des anomalies thermiques asymétriques signalent la présence possible d’une tumeur. Ce système offre ainsi une méthode non invasive et portable pour         la détection précoce du cancer du sein. </a:t>
            </a:r>
            <a:endParaRPr sz="3200" dirty="0">
              <a:latin typeface="Tahoma"/>
              <a:cs typeface="Tahoma"/>
            </a:endParaRPr>
          </a:p>
        </p:txBody>
      </p:sp>
      <p:pic>
        <p:nvPicPr>
          <p:cNvPr id="27" name="Image 26">
            <a:extLst>
              <a:ext uri="{FF2B5EF4-FFF2-40B4-BE49-F238E27FC236}">
                <a16:creationId xmlns:a16="http://schemas.microsoft.com/office/drawing/2014/main" id="{727A8CA1-DDAA-4AFC-9E9C-C6C2D216F2E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1936"/>
          <a:stretch/>
        </p:blipFill>
        <p:spPr>
          <a:xfrm>
            <a:off x="1387789" y="29181710"/>
            <a:ext cx="14782293" cy="5997155"/>
          </a:xfrm>
          <a:prstGeom prst="rect">
            <a:avLst/>
          </a:prstGeom>
        </p:spPr>
      </p:pic>
      <p:sp>
        <p:nvSpPr>
          <p:cNvPr id="28" name="Rectangle 27">
            <a:extLst>
              <a:ext uri="{FF2B5EF4-FFF2-40B4-BE49-F238E27FC236}">
                <a16:creationId xmlns:a16="http://schemas.microsoft.com/office/drawing/2014/main" id="{5B7CEF23-6127-4065-8578-82BBD7423EC5}"/>
              </a:ext>
            </a:extLst>
          </p:cNvPr>
          <p:cNvSpPr/>
          <p:nvPr/>
        </p:nvSpPr>
        <p:spPr>
          <a:xfrm>
            <a:off x="381000" y="35814016"/>
            <a:ext cx="15947314" cy="584775"/>
          </a:xfrm>
          <a:prstGeom prst="rect">
            <a:avLst/>
          </a:prstGeom>
        </p:spPr>
        <p:txBody>
          <a:bodyPr wrap="none">
            <a:spAutoFit/>
          </a:bodyPr>
          <a:lstStyle/>
          <a:p>
            <a:r>
              <a:rPr lang="fr-FR" sz="3200" spc="40" dirty="0">
                <a:solidFill>
                  <a:srgbClr val="340D1F"/>
                </a:solidFill>
                <a:latin typeface="Tahoma"/>
                <a:cs typeface="Tahoma"/>
              </a:rPr>
              <a:t>F</a:t>
            </a:r>
            <a:r>
              <a:rPr lang="fr-FR" sz="3200" spc="-15" dirty="0">
                <a:solidFill>
                  <a:srgbClr val="340D1F"/>
                </a:solidFill>
                <a:latin typeface="Tahoma"/>
                <a:cs typeface="Tahoma"/>
              </a:rPr>
              <a:t>igu</a:t>
            </a:r>
            <a:r>
              <a:rPr lang="fr-FR" sz="3200" spc="-40" dirty="0">
                <a:solidFill>
                  <a:srgbClr val="340D1F"/>
                </a:solidFill>
                <a:latin typeface="Tahoma"/>
                <a:cs typeface="Tahoma"/>
              </a:rPr>
              <a:t>r</a:t>
            </a:r>
            <a:r>
              <a:rPr lang="fr-FR" sz="3200" dirty="0">
                <a:solidFill>
                  <a:srgbClr val="340D1F"/>
                </a:solidFill>
                <a:latin typeface="Tahoma"/>
                <a:cs typeface="Tahoma"/>
              </a:rPr>
              <a:t>e</a:t>
            </a:r>
            <a:r>
              <a:rPr lang="fr-FR" sz="3200" spc="-40" dirty="0">
                <a:solidFill>
                  <a:srgbClr val="340D1F"/>
                </a:solidFill>
                <a:latin typeface="Tahoma"/>
                <a:cs typeface="Tahoma"/>
              </a:rPr>
              <a:t> </a:t>
            </a:r>
            <a:r>
              <a:rPr lang="fr-FR" sz="3200" spc="-15" dirty="0">
                <a:solidFill>
                  <a:srgbClr val="340D1F"/>
                </a:solidFill>
                <a:latin typeface="Tahoma"/>
                <a:cs typeface="Tahoma"/>
              </a:rPr>
              <a:t>2.</a:t>
            </a:r>
            <a:r>
              <a:rPr lang="fr-FR" sz="3200" spc="-70" dirty="0">
                <a:solidFill>
                  <a:srgbClr val="340D1F"/>
                </a:solidFill>
                <a:latin typeface="Tahoma"/>
                <a:cs typeface="Tahoma"/>
              </a:rPr>
              <a:t> </a:t>
            </a:r>
            <a:r>
              <a:rPr lang="fr-FR" sz="3200" spc="-5" dirty="0">
                <a:latin typeface="Tahoma"/>
                <a:cs typeface="Tahoma"/>
              </a:rPr>
              <a:t>Principe de fonctionnement du HCBS par l'approche de l'asymétrie thermique.</a:t>
            </a:r>
          </a:p>
        </p:txBody>
      </p:sp>
      <p:sp>
        <p:nvSpPr>
          <p:cNvPr id="30" name="object 78">
            <a:extLst>
              <a:ext uri="{FF2B5EF4-FFF2-40B4-BE49-F238E27FC236}">
                <a16:creationId xmlns:a16="http://schemas.microsoft.com/office/drawing/2014/main" id="{022DC8A0-5A6B-4BB6-B18A-342BA280FDB8}"/>
              </a:ext>
            </a:extLst>
          </p:cNvPr>
          <p:cNvSpPr txBox="1"/>
          <p:nvPr/>
        </p:nvSpPr>
        <p:spPr>
          <a:xfrm>
            <a:off x="381000" y="50506642"/>
            <a:ext cx="6041011" cy="505267"/>
          </a:xfrm>
          <a:prstGeom prst="rect">
            <a:avLst/>
          </a:prstGeom>
        </p:spPr>
        <p:txBody>
          <a:bodyPr vert="horz" wrap="square" lIns="0" tIns="12700" rIns="0" bIns="0" rtlCol="0">
            <a:spAutoFit/>
          </a:bodyPr>
          <a:lstStyle/>
          <a:p>
            <a:pPr marL="12700">
              <a:spcBef>
                <a:spcPts val="100"/>
              </a:spcBef>
            </a:pPr>
            <a:r>
              <a:rPr lang="fr-FR" sz="3200" spc="10" dirty="0" err="1">
                <a:solidFill>
                  <a:srgbClr val="FFFFFF"/>
                </a:solidFill>
                <a:latin typeface="Trebuchet MS"/>
              </a:rPr>
              <a:t>Health</a:t>
            </a:r>
            <a:r>
              <a:rPr lang="fr-FR" sz="3200" spc="10" dirty="0">
                <a:solidFill>
                  <a:srgbClr val="FFFFFF"/>
                </a:solidFill>
                <a:latin typeface="Trebuchet MS"/>
              </a:rPr>
              <a:t> Care Bra System –HCBS- </a:t>
            </a:r>
            <a:endParaRPr sz="3200" spc="10" dirty="0">
              <a:solidFill>
                <a:srgbClr val="FFFFFF"/>
              </a:solidFill>
              <a:latin typeface="Trebuchet MS"/>
            </a:endParaRPr>
          </a:p>
        </p:txBody>
      </p:sp>
      <p:sp>
        <p:nvSpPr>
          <p:cNvPr id="31" name="Rectangle 30">
            <a:extLst>
              <a:ext uri="{FF2B5EF4-FFF2-40B4-BE49-F238E27FC236}">
                <a16:creationId xmlns:a16="http://schemas.microsoft.com/office/drawing/2014/main" id="{5C1B5D0F-6693-4461-B971-8CE2D247ED66}"/>
              </a:ext>
            </a:extLst>
          </p:cNvPr>
          <p:cNvSpPr/>
          <p:nvPr/>
        </p:nvSpPr>
        <p:spPr>
          <a:xfrm>
            <a:off x="8117052" y="50466887"/>
            <a:ext cx="18722048" cy="584775"/>
          </a:xfrm>
          <a:prstGeom prst="rect">
            <a:avLst/>
          </a:prstGeom>
        </p:spPr>
        <p:txBody>
          <a:bodyPr wrap="none">
            <a:spAutoFit/>
          </a:bodyPr>
          <a:lstStyle/>
          <a:p>
            <a:pPr marL="12700">
              <a:spcBef>
                <a:spcPts val="100"/>
              </a:spcBef>
            </a:pPr>
            <a:r>
              <a:rPr lang="fr-FR" sz="3200" spc="70" dirty="0">
                <a:solidFill>
                  <a:srgbClr val="FFFFFF"/>
                </a:solidFill>
                <a:latin typeface="Trebuchet MS"/>
              </a:rPr>
              <a:t>Système de thermographie portable basé sur l'</a:t>
            </a:r>
            <a:r>
              <a:rPr lang="fr-FR" sz="3200" spc="70" dirty="0" err="1">
                <a:solidFill>
                  <a:srgbClr val="FFFFFF"/>
                </a:solidFill>
                <a:latin typeface="Trebuchet MS"/>
              </a:rPr>
              <a:t>IoMT</a:t>
            </a:r>
            <a:r>
              <a:rPr lang="fr-FR" sz="3200" spc="70" dirty="0">
                <a:solidFill>
                  <a:srgbClr val="FFFFFF"/>
                </a:solidFill>
                <a:latin typeface="Trebuchet MS"/>
              </a:rPr>
              <a:t> pour la détection précoce du cancer du sein</a:t>
            </a:r>
          </a:p>
        </p:txBody>
      </p:sp>
      <p:sp>
        <p:nvSpPr>
          <p:cNvPr id="32" name="Rectangle 31">
            <a:extLst>
              <a:ext uri="{FF2B5EF4-FFF2-40B4-BE49-F238E27FC236}">
                <a16:creationId xmlns:a16="http://schemas.microsoft.com/office/drawing/2014/main" id="{07EAB897-C4E4-42F7-A19B-F2D4971782F9}"/>
              </a:ext>
            </a:extLst>
          </p:cNvPr>
          <p:cNvSpPr/>
          <p:nvPr/>
        </p:nvSpPr>
        <p:spPr>
          <a:xfrm>
            <a:off x="31046229" y="50481242"/>
            <a:ext cx="4664418" cy="584775"/>
          </a:xfrm>
          <a:prstGeom prst="rect">
            <a:avLst/>
          </a:prstGeom>
        </p:spPr>
        <p:txBody>
          <a:bodyPr wrap="none">
            <a:spAutoFit/>
          </a:bodyPr>
          <a:lstStyle/>
          <a:p>
            <a:pPr marL="12700">
              <a:spcBef>
                <a:spcPts val="100"/>
              </a:spcBef>
            </a:pPr>
            <a:r>
              <a:rPr lang="fr-FR" sz="3200" spc="10" dirty="0">
                <a:solidFill>
                  <a:schemeClr val="bg1"/>
                </a:solidFill>
                <a:latin typeface="Trebuchet MS"/>
                <a:cs typeface="Trebuchet MS"/>
              </a:rPr>
              <a:t>Achraf ELOUERGHI &amp; al.</a:t>
            </a:r>
            <a:endParaRPr lang="fr-FR" sz="3200" dirty="0">
              <a:solidFill>
                <a:schemeClr val="bg1"/>
              </a:solidFill>
              <a:latin typeface="Trebuchet MS"/>
              <a:cs typeface="Trebuchet MS"/>
            </a:endParaRPr>
          </a:p>
        </p:txBody>
      </p:sp>
      <p:sp>
        <p:nvSpPr>
          <p:cNvPr id="33" name="object 30">
            <a:extLst>
              <a:ext uri="{FF2B5EF4-FFF2-40B4-BE49-F238E27FC236}">
                <a16:creationId xmlns:a16="http://schemas.microsoft.com/office/drawing/2014/main" id="{6B4C41A3-E99E-4DA0-8A36-C236CB61DBED}"/>
              </a:ext>
            </a:extLst>
          </p:cNvPr>
          <p:cNvSpPr txBox="1"/>
          <p:nvPr/>
        </p:nvSpPr>
        <p:spPr>
          <a:xfrm>
            <a:off x="578886" y="36773861"/>
            <a:ext cx="15947314" cy="1494640"/>
          </a:xfrm>
          <a:prstGeom prst="rect">
            <a:avLst/>
          </a:prstGeom>
        </p:spPr>
        <p:txBody>
          <a:bodyPr vert="horz" wrap="square" lIns="0" tIns="17145" rIns="0" bIns="0" rtlCol="0">
            <a:spAutoFit/>
          </a:bodyPr>
          <a:lstStyle/>
          <a:p>
            <a:pPr marL="12700" algn="ctr">
              <a:spcBef>
                <a:spcPts val="135"/>
              </a:spcBef>
            </a:pPr>
            <a:r>
              <a:rPr lang="fr-FR" sz="4800" b="1" spc="20" dirty="0">
                <a:solidFill>
                  <a:srgbClr val="7F0000"/>
                </a:solidFill>
                <a:latin typeface="Trebuchet MS"/>
                <a:cs typeface="Trebuchet MS"/>
              </a:rPr>
              <a:t>Modélisation mathématique du sein et effet thermique d'une tumeur thermogénique</a:t>
            </a:r>
            <a:endParaRPr sz="4800" dirty="0">
              <a:latin typeface="Trebuchet MS"/>
              <a:cs typeface="Trebuchet MS"/>
            </a:endParaRPr>
          </a:p>
        </p:txBody>
      </p:sp>
      <mc:AlternateContent xmlns:mc="http://schemas.openxmlformats.org/markup-compatibility/2006">
        <mc:Choice xmlns:a14="http://schemas.microsoft.com/office/drawing/2010/main" Requires="a14">
          <p:sp>
            <p:nvSpPr>
              <p:cNvPr id="34" name="object 32">
                <a:extLst>
                  <a:ext uri="{FF2B5EF4-FFF2-40B4-BE49-F238E27FC236}">
                    <a16:creationId xmlns:a16="http://schemas.microsoft.com/office/drawing/2014/main" id="{4BA1D69E-2292-4B6F-851E-2AFCE098666F}"/>
                  </a:ext>
                </a:extLst>
              </p:cNvPr>
              <p:cNvSpPr txBox="1"/>
              <p:nvPr/>
            </p:nvSpPr>
            <p:spPr>
              <a:xfrm>
                <a:off x="575656" y="38617170"/>
                <a:ext cx="15828857" cy="4615179"/>
              </a:xfrm>
              <a:prstGeom prst="rect">
                <a:avLst/>
              </a:prstGeom>
            </p:spPr>
            <p:txBody>
              <a:bodyPr vert="horz" wrap="square" lIns="0" tIns="11430" rIns="0" bIns="0" rtlCol="0">
                <a:spAutoFit/>
              </a:bodyPr>
              <a:lstStyle/>
              <a:p>
                <a:pPr marL="49530" marR="5080" algn="just">
                  <a:lnSpc>
                    <a:spcPct val="100800"/>
                  </a:lnSpc>
                  <a:spcBef>
                    <a:spcPts val="90"/>
                  </a:spcBef>
                </a:pPr>
                <a:r>
                  <a:rPr lang="fr-FR" sz="3200" spc="40" dirty="0">
                    <a:latin typeface="Tahoma"/>
                    <a:cs typeface="Tahoma"/>
                  </a:rPr>
                  <a:t>L'analyse de l'impact thermique en surface d'une tumeur dans le modèle mammaire s'est appuyée sur l'utilisation de l'équation de la bio chaleur de Pennes.              Cette approche applique la théorie de la propagation thermique, permettant          de quantifier la relation entre le flux sanguin et les températures tissulaires, comme décrit par l'équation (1) :</a:t>
                </a:r>
              </a:p>
              <a:p>
                <a:pPr marL="49530" marR="5080" algn="just">
                  <a:lnSpc>
                    <a:spcPct val="100800"/>
                  </a:lnSpc>
                  <a:spcBef>
                    <a:spcPts val="90"/>
                  </a:spcBef>
                </a:pPr>
                <a:r>
                  <a:rPr lang="fr-FR" sz="3200" dirty="0"/>
                  <a:t>                                            </a:t>
                </a:r>
                <a14:m>
                  <m:oMath xmlns:m="http://schemas.openxmlformats.org/officeDocument/2006/math">
                    <m:sSup>
                      <m:sSupPr>
                        <m:ctrlPr>
                          <a:rPr lang="fr-FR" sz="3200" i="1">
                            <a:latin typeface="Cambria Math" panose="02040503050406030204" pitchFamily="18" charset="0"/>
                          </a:rPr>
                        </m:ctrlPr>
                      </m:sSupPr>
                      <m:e>
                        <m:r>
                          <a:rPr lang="en-US" sz="3200" i="1">
                            <a:latin typeface="Cambria Math" panose="02040503050406030204" pitchFamily="18" charset="0"/>
                          </a:rPr>
                          <m:t>𝑘</m:t>
                        </m:r>
                        <m:r>
                          <a:rPr lang="en-US" sz="3200">
                            <a:latin typeface="Cambria Math" panose="02040503050406030204" pitchFamily="18" charset="0"/>
                          </a:rPr>
                          <m:t> .</m:t>
                        </m:r>
                        <m:r>
                          <a:rPr lang="en-US" sz="3200" i="1">
                            <a:latin typeface="Cambria Math" panose="02040503050406030204" pitchFamily="18" charset="0"/>
                          </a:rPr>
                          <m:t>𝛻</m:t>
                        </m:r>
                      </m:e>
                      <m:sup>
                        <m:r>
                          <a:rPr lang="en-US" sz="3200">
                            <a:latin typeface="Cambria Math" panose="02040503050406030204" pitchFamily="18" charset="0"/>
                          </a:rPr>
                          <m:t>2</m:t>
                        </m:r>
                      </m:sup>
                    </m:sSup>
                    <m:r>
                      <a:rPr lang="en-US" sz="3200">
                        <a:latin typeface="Cambria Math" panose="02040503050406030204" pitchFamily="18" charset="0"/>
                      </a:rPr>
                      <m:t>.</m:t>
                    </m:r>
                    <m:r>
                      <a:rPr lang="en-US" sz="3200" i="1">
                        <a:latin typeface="Cambria Math" panose="02040503050406030204" pitchFamily="18" charset="0"/>
                      </a:rPr>
                      <m:t>𝑇</m:t>
                    </m:r>
                    <m:r>
                      <a:rPr lang="en-US" sz="3200" i="1">
                        <a:latin typeface="Cambria Math" panose="02040503050406030204" pitchFamily="18" charset="0"/>
                      </a:rPr>
                      <m:t>−</m:t>
                    </m:r>
                    <m:r>
                      <a:rPr lang="en-US" sz="3200">
                        <a:latin typeface="Cambria Math" panose="02040503050406030204" pitchFamily="18" charset="0"/>
                      </a:rPr>
                      <m:t> </m:t>
                    </m:r>
                    <m:sSub>
                      <m:sSubPr>
                        <m:ctrlPr>
                          <a:rPr lang="fr-FR" sz="3200" i="1">
                            <a:latin typeface="Cambria Math" panose="02040503050406030204" pitchFamily="18" charset="0"/>
                          </a:rPr>
                        </m:ctrlPr>
                      </m:sSubPr>
                      <m:e>
                        <m:r>
                          <a:rPr lang="en-US" sz="3200" i="1">
                            <a:latin typeface="Cambria Math" panose="02040503050406030204" pitchFamily="18" charset="0"/>
                          </a:rPr>
                          <m:t>𝜌</m:t>
                        </m:r>
                      </m:e>
                      <m:sub>
                        <m:r>
                          <a:rPr lang="en-US" sz="3200" i="1">
                            <a:latin typeface="Cambria Math" panose="02040503050406030204" pitchFamily="18" charset="0"/>
                          </a:rPr>
                          <m:t>𝑏</m:t>
                        </m:r>
                      </m:sub>
                    </m:sSub>
                    <m:r>
                      <a:rPr lang="en-US" sz="3200">
                        <a:latin typeface="Cambria Math" panose="02040503050406030204" pitchFamily="18" charset="0"/>
                      </a:rPr>
                      <m:t>.</m:t>
                    </m:r>
                    <m:sSub>
                      <m:sSubPr>
                        <m:ctrlPr>
                          <a:rPr lang="fr-FR" sz="3200" i="1">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𝑏</m:t>
                        </m:r>
                      </m:sub>
                    </m:sSub>
                    <m:sSub>
                      <m:sSubPr>
                        <m:ctrlPr>
                          <a:rPr lang="fr-FR" sz="3200" i="1">
                            <a:latin typeface="Cambria Math" panose="02040503050406030204" pitchFamily="18" charset="0"/>
                          </a:rPr>
                        </m:ctrlPr>
                      </m:sSubPr>
                      <m:e>
                        <m:r>
                          <a:rPr lang="en-US" sz="3200">
                            <a:latin typeface="Cambria Math" panose="02040503050406030204" pitchFamily="18" charset="0"/>
                          </a:rPr>
                          <m:t>.</m:t>
                        </m:r>
                        <m:r>
                          <a:rPr lang="en-US" sz="3200" i="1">
                            <a:latin typeface="Cambria Math" panose="02040503050406030204" pitchFamily="18" charset="0"/>
                          </a:rPr>
                          <m:t>𝜔</m:t>
                        </m:r>
                      </m:e>
                      <m:sub>
                        <m:r>
                          <a:rPr lang="en-US" sz="3200" i="1">
                            <a:latin typeface="Cambria Math" panose="02040503050406030204" pitchFamily="18" charset="0"/>
                          </a:rPr>
                          <m:t>𝑏</m:t>
                        </m:r>
                      </m:sub>
                    </m:sSub>
                    <m:r>
                      <a:rPr lang="en-US" sz="3200">
                        <a:latin typeface="Cambria Math" panose="02040503050406030204" pitchFamily="18" charset="0"/>
                      </a:rPr>
                      <m:t>.</m:t>
                    </m:r>
                    <m:d>
                      <m:dPr>
                        <m:ctrlPr>
                          <a:rPr lang="fr-FR" sz="3200" i="1">
                            <a:latin typeface="Cambria Math" panose="02040503050406030204" pitchFamily="18" charset="0"/>
                          </a:rPr>
                        </m:ctrlPr>
                      </m:dPr>
                      <m:e>
                        <m:r>
                          <a:rPr lang="en-US" sz="3200" i="1">
                            <a:latin typeface="Cambria Math" panose="02040503050406030204" pitchFamily="18" charset="0"/>
                          </a:rPr>
                          <m:t>𝑇</m:t>
                        </m:r>
                        <m:r>
                          <a:rPr lang="en-US" sz="3200" i="1">
                            <a:latin typeface="Cambria Math" panose="02040503050406030204" pitchFamily="18" charset="0"/>
                          </a:rPr>
                          <m:t>−</m:t>
                        </m:r>
                        <m:sSub>
                          <m:sSubPr>
                            <m:ctrlPr>
                              <a:rPr lang="fr-FR"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𝑎</m:t>
                            </m:r>
                          </m:sub>
                        </m:sSub>
                      </m:e>
                    </m:d>
                    <m:r>
                      <a:rPr lang="en-US" sz="3200">
                        <a:latin typeface="Cambria Math" panose="02040503050406030204" pitchFamily="18" charset="0"/>
                      </a:rPr>
                      <m:t> +</m:t>
                    </m:r>
                    <m:sSub>
                      <m:sSubPr>
                        <m:ctrlPr>
                          <a:rPr lang="fr-FR" sz="3200" i="1">
                            <a:latin typeface="Cambria Math" panose="02040503050406030204" pitchFamily="18" charset="0"/>
                          </a:rPr>
                        </m:ctrlPr>
                      </m:sSubPr>
                      <m:e>
                        <m:acc>
                          <m:accPr>
                            <m:chr m:val="̇"/>
                            <m:ctrlPr>
                              <a:rPr lang="fr-FR" sz="3200" i="1">
                                <a:latin typeface="Cambria Math" panose="02040503050406030204" pitchFamily="18" charset="0"/>
                              </a:rPr>
                            </m:ctrlPr>
                          </m:accPr>
                          <m:e>
                            <m:r>
                              <a:rPr lang="en-US" sz="3200" i="1">
                                <a:latin typeface="Cambria Math" panose="02040503050406030204" pitchFamily="18" charset="0"/>
                              </a:rPr>
                              <m:t>𝑄</m:t>
                            </m:r>
                          </m:e>
                        </m:acc>
                      </m:e>
                      <m:sub>
                        <m:r>
                          <a:rPr lang="en-US" sz="3200" i="1">
                            <a:latin typeface="Cambria Math" panose="02040503050406030204" pitchFamily="18" charset="0"/>
                          </a:rPr>
                          <m:t>𝑚</m:t>
                        </m:r>
                      </m:sub>
                    </m:sSub>
                    <m:r>
                      <a:rPr lang="en-US" sz="3200">
                        <a:latin typeface="Cambria Math" panose="02040503050406030204" pitchFamily="18" charset="0"/>
                      </a:rPr>
                      <m:t>=</m:t>
                    </m:r>
                    <m:r>
                      <a:rPr lang="en-US" sz="3200" i="1">
                        <a:latin typeface="Cambria Math" panose="02040503050406030204" pitchFamily="18" charset="0"/>
                      </a:rPr>
                      <m:t>𝜌</m:t>
                    </m:r>
                    <m:r>
                      <a:rPr lang="en-US" sz="3200" i="1">
                        <a:latin typeface="Cambria Math" panose="02040503050406030204" pitchFamily="18" charset="0"/>
                      </a:rPr>
                      <m:t>𝑐</m:t>
                    </m:r>
                  </m:oMath>
                </a14:m>
                <a:r>
                  <a:rPr lang="fr-FR" sz="3200" spc="-25" dirty="0">
                    <a:latin typeface="+mj-lt"/>
                    <a:cs typeface="Tahoma"/>
                  </a:rPr>
                  <a:t>                                          </a:t>
                </a:r>
                <a:r>
                  <a:rPr lang="fr-FR" sz="3200" spc="40" dirty="0">
                    <a:latin typeface="Tahoma"/>
                    <a:cs typeface="Tahoma"/>
                  </a:rPr>
                  <a:t>(1)</a:t>
                </a:r>
                <a:endParaRPr lang="fr-FR" sz="3200" spc="-25" dirty="0">
                  <a:latin typeface="+mj-lt"/>
                  <a:cs typeface="Tahoma"/>
                </a:endParaRPr>
              </a:p>
              <a:p>
                <a:pPr marL="49530" marR="5080" algn="just">
                  <a:lnSpc>
                    <a:spcPct val="100800"/>
                  </a:lnSpc>
                  <a:spcBef>
                    <a:spcPts val="90"/>
                  </a:spcBef>
                </a:pPr>
                <a:r>
                  <a:rPr lang="fr-FR" sz="3200" spc="40" dirty="0">
                    <a:latin typeface="Tahoma"/>
                    <a:cs typeface="Tahoma"/>
                  </a:rPr>
                  <a:t>La distribution de température du modèle mammaire est la solution de l'équation (1), avec des conditions aux limites présentées dans la Fig.3, où seuls les paramètres intrinsèques du tissu changent.</a:t>
                </a:r>
              </a:p>
            </p:txBody>
          </p:sp>
        </mc:Choice>
        <mc:Fallback>
          <p:sp>
            <p:nvSpPr>
              <p:cNvPr id="34" name="object 32">
                <a:extLst>
                  <a:ext uri="{FF2B5EF4-FFF2-40B4-BE49-F238E27FC236}">
                    <a16:creationId xmlns:a16="http://schemas.microsoft.com/office/drawing/2014/main" id="{4BA1D69E-2292-4B6F-851E-2AFCE098666F}"/>
                  </a:ext>
                </a:extLst>
              </p:cNvPr>
              <p:cNvSpPr txBox="1">
                <a:spLocks noRot="1" noChangeAspect="1" noMove="1" noResize="1" noEditPoints="1" noAdjustHandles="1" noChangeArrowheads="1" noChangeShapeType="1" noTextEdit="1"/>
              </p:cNvSpPr>
              <p:nvPr/>
            </p:nvSpPr>
            <p:spPr>
              <a:xfrm>
                <a:off x="575656" y="38617170"/>
                <a:ext cx="15828857" cy="4615179"/>
              </a:xfrm>
              <a:prstGeom prst="rect">
                <a:avLst/>
              </a:prstGeom>
              <a:blipFill>
                <a:blip r:embed="rId6"/>
                <a:stretch>
                  <a:fillRect l="-1232" t="-3170" r="-1540" b="-1717"/>
                </a:stretch>
              </a:blipFill>
            </p:spPr>
            <p:txBody>
              <a:bodyPr/>
              <a:lstStyle/>
              <a:p>
                <a:r>
                  <a:rPr lang="fr-FR">
                    <a:noFill/>
                  </a:rPr>
                  <a:t> </a:t>
                </a:r>
              </a:p>
            </p:txBody>
          </p:sp>
        </mc:Fallback>
      </mc:AlternateContent>
      <p:sp>
        <p:nvSpPr>
          <p:cNvPr id="35" name="object 24">
            <a:extLst>
              <a:ext uri="{FF2B5EF4-FFF2-40B4-BE49-F238E27FC236}">
                <a16:creationId xmlns:a16="http://schemas.microsoft.com/office/drawing/2014/main" id="{825890DC-93BD-4344-98B0-93CCAFF93A07}"/>
              </a:ext>
            </a:extLst>
          </p:cNvPr>
          <p:cNvSpPr/>
          <p:nvPr/>
        </p:nvSpPr>
        <p:spPr>
          <a:xfrm>
            <a:off x="423257" y="38369101"/>
            <a:ext cx="16236000" cy="0"/>
          </a:xfrm>
          <a:custGeom>
            <a:avLst/>
            <a:gdLst/>
            <a:ahLst/>
            <a:cxnLst/>
            <a:rect l="l" t="t" r="r" b="b"/>
            <a:pathLst>
              <a:path w="6031865">
                <a:moveTo>
                  <a:pt x="0" y="0"/>
                </a:moveTo>
                <a:lnTo>
                  <a:pt x="6031291" y="0"/>
                </a:lnTo>
              </a:path>
            </a:pathLst>
          </a:custGeom>
          <a:ln w="76200">
            <a:solidFill>
              <a:srgbClr val="000000"/>
            </a:solidFill>
          </a:ln>
        </p:spPr>
        <p:txBody>
          <a:bodyPr wrap="square" lIns="0" tIns="0" rIns="0" bIns="0" rtlCol="0"/>
          <a:lstStyle/>
          <a:p>
            <a:endParaRPr/>
          </a:p>
        </p:txBody>
      </p:sp>
      <p:pic>
        <p:nvPicPr>
          <p:cNvPr id="36" name="Image 35">
            <a:extLst>
              <a:ext uri="{FF2B5EF4-FFF2-40B4-BE49-F238E27FC236}">
                <a16:creationId xmlns:a16="http://schemas.microsoft.com/office/drawing/2014/main" id="{0DF36DD7-2ACD-47D4-8443-6F44B8815461}"/>
              </a:ext>
            </a:extLst>
          </p:cNvPr>
          <p:cNvPicPr/>
          <p:nvPr/>
        </p:nvPicPr>
        <p:blipFill>
          <a:blip r:embed="rId7"/>
          <a:stretch>
            <a:fillRect/>
          </a:stretch>
        </p:blipFill>
        <p:spPr>
          <a:xfrm>
            <a:off x="2903697" y="43078954"/>
            <a:ext cx="11126975" cy="6212126"/>
          </a:xfrm>
          <a:prstGeom prst="rect">
            <a:avLst/>
          </a:prstGeom>
        </p:spPr>
      </p:pic>
      <p:sp>
        <p:nvSpPr>
          <p:cNvPr id="37" name="object 40">
            <a:extLst>
              <a:ext uri="{FF2B5EF4-FFF2-40B4-BE49-F238E27FC236}">
                <a16:creationId xmlns:a16="http://schemas.microsoft.com/office/drawing/2014/main" id="{AED81C97-41EC-405D-8338-F24DF47282B2}"/>
              </a:ext>
            </a:extLst>
          </p:cNvPr>
          <p:cNvSpPr txBox="1"/>
          <p:nvPr/>
        </p:nvSpPr>
        <p:spPr>
          <a:xfrm>
            <a:off x="2795013" y="49318961"/>
            <a:ext cx="11667460" cy="506549"/>
          </a:xfrm>
          <a:prstGeom prst="rect">
            <a:avLst/>
          </a:prstGeom>
        </p:spPr>
        <p:txBody>
          <a:bodyPr vert="horz" wrap="square" lIns="0" tIns="13970" rIns="0" bIns="0" rtlCol="0">
            <a:spAutoFit/>
          </a:bodyPr>
          <a:lstStyle/>
          <a:p>
            <a:pPr marL="12700">
              <a:spcBef>
                <a:spcPts val="110"/>
              </a:spcBef>
            </a:pPr>
            <a:r>
              <a:rPr sz="3200" spc="40" dirty="0">
                <a:solidFill>
                  <a:srgbClr val="340D1F"/>
                </a:solidFill>
                <a:latin typeface="Tahoma"/>
                <a:cs typeface="Tahoma"/>
              </a:rPr>
              <a:t>F</a:t>
            </a:r>
            <a:r>
              <a:rPr sz="3200" spc="-15" dirty="0">
                <a:solidFill>
                  <a:srgbClr val="340D1F"/>
                </a:solidFill>
                <a:latin typeface="Tahoma"/>
                <a:cs typeface="Tahoma"/>
              </a:rPr>
              <a:t>igu</a:t>
            </a:r>
            <a:r>
              <a:rPr sz="3200" spc="-40" dirty="0">
                <a:solidFill>
                  <a:srgbClr val="340D1F"/>
                </a:solidFill>
                <a:latin typeface="Tahoma"/>
                <a:cs typeface="Tahoma"/>
              </a:rPr>
              <a:t>r</a:t>
            </a:r>
            <a:r>
              <a:rPr sz="3200" dirty="0">
                <a:solidFill>
                  <a:srgbClr val="340D1F"/>
                </a:solidFill>
                <a:latin typeface="Tahoma"/>
                <a:cs typeface="Tahoma"/>
              </a:rPr>
              <a:t>e</a:t>
            </a:r>
            <a:r>
              <a:rPr sz="3200" spc="-40" dirty="0">
                <a:solidFill>
                  <a:srgbClr val="340D1F"/>
                </a:solidFill>
                <a:latin typeface="Tahoma"/>
                <a:cs typeface="Tahoma"/>
              </a:rPr>
              <a:t> </a:t>
            </a:r>
            <a:r>
              <a:rPr lang="fr-MA" sz="3200" spc="-15" dirty="0">
                <a:solidFill>
                  <a:srgbClr val="340D1F"/>
                </a:solidFill>
                <a:latin typeface="Tahoma"/>
                <a:cs typeface="Tahoma"/>
              </a:rPr>
              <a:t>3</a:t>
            </a:r>
            <a:r>
              <a:rPr sz="3200" spc="-15" dirty="0">
                <a:solidFill>
                  <a:srgbClr val="340D1F"/>
                </a:solidFill>
                <a:latin typeface="Tahoma"/>
                <a:cs typeface="Tahoma"/>
              </a:rPr>
              <a:t>.</a:t>
            </a:r>
            <a:r>
              <a:rPr lang="fr-FR" sz="3200" spc="-70" dirty="0">
                <a:solidFill>
                  <a:srgbClr val="340D1F"/>
                </a:solidFill>
                <a:latin typeface="Tahoma"/>
                <a:cs typeface="Tahoma"/>
              </a:rPr>
              <a:t> </a:t>
            </a:r>
            <a:r>
              <a:rPr lang="fr-FR" sz="3200" spc="-5" dirty="0">
                <a:latin typeface="Tahoma"/>
                <a:cs typeface="Tahoma"/>
              </a:rPr>
              <a:t>Modèle de sein et conditions aux limites thermiques. </a:t>
            </a:r>
            <a:endParaRPr sz="3200" dirty="0">
              <a:latin typeface="Tahoma"/>
              <a:cs typeface="Tahoma"/>
            </a:endParaRPr>
          </a:p>
        </p:txBody>
      </p:sp>
      <p:sp>
        <p:nvSpPr>
          <p:cNvPr id="44" name="object 41">
            <a:extLst>
              <a:ext uri="{FF2B5EF4-FFF2-40B4-BE49-F238E27FC236}">
                <a16:creationId xmlns:a16="http://schemas.microsoft.com/office/drawing/2014/main" id="{5C532486-D798-4C1E-A364-FB89543F3648}"/>
              </a:ext>
            </a:extLst>
          </p:cNvPr>
          <p:cNvSpPr txBox="1"/>
          <p:nvPr/>
        </p:nvSpPr>
        <p:spPr>
          <a:xfrm>
            <a:off x="20307300" y="5423344"/>
            <a:ext cx="15692438" cy="1494640"/>
          </a:xfrm>
          <a:prstGeom prst="rect">
            <a:avLst/>
          </a:prstGeom>
        </p:spPr>
        <p:txBody>
          <a:bodyPr vert="horz" wrap="square" lIns="0" tIns="17145" rIns="0" bIns="0" rtlCol="0">
            <a:spAutoFit/>
          </a:bodyPr>
          <a:lstStyle/>
          <a:p>
            <a:pPr marL="12700" algn="ctr">
              <a:spcBef>
                <a:spcPts val="135"/>
              </a:spcBef>
            </a:pPr>
            <a:r>
              <a:rPr lang="fr-FR" sz="4800" b="1" spc="80" dirty="0">
                <a:solidFill>
                  <a:srgbClr val="7F0000"/>
                </a:solidFill>
                <a:latin typeface="Trebuchet MS"/>
                <a:cs typeface="Trebuchet MS"/>
              </a:rPr>
              <a:t>Introduction au système de thermographie HCBS utilisant la technologie </a:t>
            </a:r>
            <a:r>
              <a:rPr lang="fr-FR" sz="4800" b="1" spc="80" dirty="0" err="1">
                <a:solidFill>
                  <a:srgbClr val="7F0000"/>
                </a:solidFill>
                <a:latin typeface="Trebuchet MS"/>
                <a:cs typeface="Trebuchet MS"/>
              </a:rPr>
              <a:t>IoMT</a:t>
            </a:r>
            <a:endParaRPr lang="fr-FR" sz="4800" dirty="0">
              <a:latin typeface="Trebuchet MS"/>
              <a:cs typeface="Trebuchet MS"/>
            </a:endParaRPr>
          </a:p>
        </p:txBody>
      </p:sp>
      <p:sp>
        <p:nvSpPr>
          <p:cNvPr id="45" name="object 9">
            <a:extLst>
              <a:ext uri="{FF2B5EF4-FFF2-40B4-BE49-F238E27FC236}">
                <a16:creationId xmlns:a16="http://schemas.microsoft.com/office/drawing/2014/main" id="{D6E270E9-4971-4EEA-8CE3-93A1292AF979}"/>
              </a:ext>
            </a:extLst>
          </p:cNvPr>
          <p:cNvSpPr/>
          <p:nvPr/>
        </p:nvSpPr>
        <p:spPr>
          <a:xfrm>
            <a:off x="19212538" y="6998827"/>
            <a:ext cx="16236000" cy="0"/>
          </a:xfrm>
          <a:custGeom>
            <a:avLst/>
            <a:gdLst/>
            <a:ahLst/>
            <a:cxnLst/>
            <a:rect l="l" t="t" r="r" b="b"/>
            <a:pathLst>
              <a:path w="6031865">
                <a:moveTo>
                  <a:pt x="0" y="0"/>
                </a:moveTo>
                <a:lnTo>
                  <a:pt x="6031291" y="0"/>
                </a:lnTo>
              </a:path>
            </a:pathLst>
          </a:custGeom>
          <a:ln w="76200">
            <a:solidFill>
              <a:srgbClr val="000000"/>
            </a:solidFill>
          </a:ln>
        </p:spPr>
        <p:txBody>
          <a:bodyPr wrap="square" lIns="0" tIns="0" rIns="0" bIns="0" rtlCol="0"/>
          <a:lstStyle/>
          <a:p>
            <a:endParaRPr/>
          </a:p>
        </p:txBody>
      </p:sp>
      <p:sp>
        <p:nvSpPr>
          <p:cNvPr id="47" name="object 49">
            <a:extLst>
              <a:ext uri="{FF2B5EF4-FFF2-40B4-BE49-F238E27FC236}">
                <a16:creationId xmlns:a16="http://schemas.microsoft.com/office/drawing/2014/main" id="{399E11FB-83B4-4D66-B0DA-0CF9DFD23DEA}"/>
              </a:ext>
            </a:extLst>
          </p:cNvPr>
          <p:cNvSpPr txBox="1"/>
          <p:nvPr/>
        </p:nvSpPr>
        <p:spPr>
          <a:xfrm>
            <a:off x="19245905" y="7181270"/>
            <a:ext cx="16149548" cy="2955746"/>
          </a:xfrm>
          <a:prstGeom prst="rect">
            <a:avLst/>
          </a:prstGeom>
        </p:spPr>
        <p:txBody>
          <a:bodyPr vert="horz" wrap="square" lIns="0" tIns="11430" rIns="0" bIns="0" rtlCol="0">
            <a:spAutoFit/>
          </a:bodyPr>
          <a:lstStyle/>
          <a:p>
            <a:pPr marL="12700" marR="5080" algn="just">
              <a:lnSpc>
                <a:spcPct val="100800"/>
              </a:lnSpc>
              <a:spcBef>
                <a:spcPts val="90"/>
              </a:spcBef>
            </a:pPr>
            <a:r>
              <a:rPr lang="fr-FR" sz="3200" spc="-5" dirty="0">
                <a:latin typeface="Tahoma"/>
                <a:cs typeface="Tahoma"/>
              </a:rPr>
              <a:t>Le système HCBS comprend deux cartes flexibles adaptées à la forme des seins, chacune équipée de 32 bio micro-capteurs répartis pour couvrir un quart du sein, améliorant ainsi la résolution spatiale de la carte thermique (</a:t>
            </a:r>
            <a:r>
              <a:rPr lang="fr-FR" sz="3200" spc="40" dirty="0">
                <a:latin typeface="Tahoma"/>
                <a:cs typeface="Tahoma"/>
              </a:rPr>
              <a:t>Fig. 4)</a:t>
            </a:r>
            <a:r>
              <a:rPr lang="fr-FR" sz="3200" spc="-5" dirty="0">
                <a:latin typeface="Tahoma"/>
                <a:cs typeface="Tahoma"/>
              </a:rPr>
              <a:t>. Les capteurs sont alimentés           par des batteries lithium-ion et connectés via un bus I</a:t>
            </a:r>
            <a:r>
              <a:rPr lang="fr-FR" sz="3200" spc="-5" baseline="30000" dirty="0">
                <a:latin typeface="Tahoma"/>
                <a:cs typeface="Tahoma"/>
              </a:rPr>
              <a:t>2</a:t>
            </a:r>
            <a:r>
              <a:rPr lang="fr-FR" sz="3200" spc="-5" dirty="0">
                <a:latin typeface="Tahoma"/>
                <a:cs typeface="Tahoma"/>
              </a:rPr>
              <a:t>C pour une collecte synchronisée     des données. Un serveur intégrant des algorithmes avancés analyse les données pour une détection précoce du cancer du sein, accessible via une application web.</a:t>
            </a:r>
          </a:p>
        </p:txBody>
      </p:sp>
      <p:pic>
        <p:nvPicPr>
          <p:cNvPr id="48" name="Image 47">
            <a:extLst>
              <a:ext uri="{FF2B5EF4-FFF2-40B4-BE49-F238E27FC236}">
                <a16:creationId xmlns:a16="http://schemas.microsoft.com/office/drawing/2014/main" id="{6774253C-CE48-4238-AF90-26FE2F5F88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42573" y="10154671"/>
            <a:ext cx="13314953" cy="8370944"/>
          </a:xfrm>
          <a:prstGeom prst="rect">
            <a:avLst/>
          </a:prstGeom>
        </p:spPr>
      </p:pic>
      <p:sp>
        <p:nvSpPr>
          <p:cNvPr id="49" name="Rectangle 48">
            <a:extLst>
              <a:ext uri="{FF2B5EF4-FFF2-40B4-BE49-F238E27FC236}">
                <a16:creationId xmlns:a16="http://schemas.microsoft.com/office/drawing/2014/main" id="{E0E6D990-E034-4B82-BB4F-BC297DC70EBA}"/>
              </a:ext>
            </a:extLst>
          </p:cNvPr>
          <p:cNvSpPr/>
          <p:nvPr/>
        </p:nvSpPr>
        <p:spPr>
          <a:xfrm>
            <a:off x="22350263" y="18482161"/>
            <a:ext cx="11606511" cy="584775"/>
          </a:xfrm>
          <a:prstGeom prst="rect">
            <a:avLst/>
          </a:prstGeom>
        </p:spPr>
        <p:txBody>
          <a:bodyPr wrap="none">
            <a:spAutoFit/>
          </a:bodyPr>
          <a:lstStyle/>
          <a:p>
            <a:pPr marL="12700">
              <a:spcBef>
                <a:spcPts val="110"/>
              </a:spcBef>
            </a:pPr>
            <a:r>
              <a:rPr lang="fr-FR" sz="3200" spc="40" dirty="0">
                <a:solidFill>
                  <a:srgbClr val="340D1F"/>
                </a:solidFill>
                <a:latin typeface="Tahoma"/>
                <a:cs typeface="Tahoma"/>
              </a:rPr>
              <a:t>F</a:t>
            </a:r>
            <a:r>
              <a:rPr lang="fr-FR" sz="3200" spc="-15" dirty="0">
                <a:solidFill>
                  <a:srgbClr val="340D1F"/>
                </a:solidFill>
                <a:latin typeface="Tahoma"/>
                <a:cs typeface="Tahoma"/>
              </a:rPr>
              <a:t>igu</a:t>
            </a:r>
            <a:r>
              <a:rPr lang="fr-FR" sz="3200" spc="-40" dirty="0">
                <a:solidFill>
                  <a:srgbClr val="340D1F"/>
                </a:solidFill>
                <a:latin typeface="Tahoma"/>
                <a:cs typeface="Tahoma"/>
              </a:rPr>
              <a:t>r</a:t>
            </a:r>
            <a:r>
              <a:rPr lang="fr-FR" sz="3200" dirty="0">
                <a:solidFill>
                  <a:srgbClr val="340D1F"/>
                </a:solidFill>
                <a:latin typeface="Tahoma"/>
                <a:cs typeface="Tahoma"/>
              </a:rPr>
              <a:t>e</a:t>
            </a:r>
            <a:r>
              <a:rPr lang="fr-FR" sz="3200" spc="-40" dirty="0">
                <a:solidFill>
                  <a:srgbClr val="340D1F"/>
                </a:solidFill>
                <a:latin typeface="Tahoma"/>
                <a:cs typeface="Tahoma"/>
              </a:rPr>
              <a:t> 4</a:t>
            </a:r>
            <a:r>
              <a:rPr lang="fr-FR" sz="3200" spc="-15" dirty="0">
                <a:solidFill>
                  <a:srgbClr val="340D1F"/>
                </a:solidFill>
                <a:latin typeface="Tahoma"/>
                <a:cs typeface="Tahoma"/>
              </a:rPr>
              <a:t>.</a:t>
            </a:r>
            <a:r>
              <a:rPr lang="fr-FR" sz="3200" spc="-5" dirty="0">
                <a:latin typeface="Tahoma"/>
                <a:cs typeface="Tahoma"/>
              </a:rPr>
              <a:t> </a:t>
            </a:r>
            <a:r>
              <a:rPr lang="fr-FR" sz="3200" dirty="0">
                <a:latin typeface="Tahoma" panose="020B0604030504040204" pitchFamily="34" charset="0"/>
                <a:ea typeface="Tahoma" panose="020B0604030504040204" pitchFamily="34" charset="0"/>
                <a:cs typeface="Tahoma" panose="020B0604030504040204" pitchFamily="34" charset="0"/>
              </a:rPr>
              <a:t>Intégration du système HCBS au soutien-gorge (Bra)</a:t>
            </a:r>
            <a:r>
              <a:rPr lang="fr-FR" sz="3200" spc="-5" dirty="0">
                <a:latin typeface="Tahoma" panose="020B0604030504040204" pitchFamily="34" charset="0"/>
                <a:ea typeface="Tahoma" panose="020B0604030504040204" pitchFamily="34" charset="0"/>
                <a:cs typeface="Tahoma" panose="020B0604030504040204" pitchFamily="34" charset="0"/>
              </a:rPr>
              <a:t> </a:t>
            </a:r>
            <a:endParaRPr lang="fr-FR" sz="3200" dirty="0">
              <a:latin typeface="Tahoma" panose="020B0604030504040204" pitchFamily="34" charset="0"/>
              <a:ea typeface="Tahoma" panose="020B0604030504040204" pitchFamily="34" charset="0"/>
              <a:cs typeface="Tahoma" panose="020B0604030504040204" pitchFamily="34" charset="0"/>
            </a:endParaRPr>
          </a:p>
        </p:txBody>
      </p:sp>
      <p:sp>
        <p:nvSpPr>
          <p:cNvPr id="50" name="object 64">
            <a:extLst>
              <a:ext uri="{FF2B5EF4-FFF2-40B4-BE49-F238E27FC236}">
                <a16:creationId xmlns:a16="http://schemas.microsoft.com/office/drawing/2014/main" id="{FB726281-E4E5-4291-A356-9376831F799B}"/>
              </a:ext>
            </a:extLst>
          </p:cNvPr>
          <p:cNvSpPr txBox="1"/>
          <p:nvPr/>
        </p:nvSpPr>
        <p:spPr>
          <a:xfrm>
            <a:off x="19505850" y="19142477"/>
            <a:ext cx="15668774" cy="1494640"/>
          </a:xfrm>
          <a:prstGeom prst="rect">
            <a:avLst/>
          </a:prstGeom>
        </p:spPr>
        <p:txBody>
          <a:bodyPr vert="horz" wrap="square" lIns="0" tIns="17145" rIns="0" bIns="0" rtlCol="0">
            <a:spAutoFit/>
          </a:bodyPr>
          <a:lstStyle/>
          <a:p>
            <a:pPr marL="12700" algn="ctr">
              <a:spcBef>
                <a:spcPts val="135"/>
              </a:spcBef>
            </a:pPr>
            <a:r>
              <a:rPr lang="fr-FR" sz="4800" b="1" spc="80" dirty="0">
                <a:solidFill>
                  <a:srgbClr val="7F0000"/>
                </a:solidFill>
                <a:latin typeface="Trebuchet MS"/>
                <a:cs typeface="Trebuchet MS"/>
              </a:rPr>
              <a:t>Architecture du système HCBS interagissant        avec le serveur web</a:t>
            </a:r>
            <a:endParaRPr sz="4800" dirty="0">
              <a:latin typeface="Trebuchet MS"/>
              <a:cs typeface="Trebuchet MS"/>
            </a:endParaRPr>
          </a:p>
        </p:txBody>
      </p:sp>
      <p:sp>
        <p:nvSpPr>
          <p:cNvPr id="51" name="Rectangle 50">
            <a:extLst>
              <a:ext uri="{FF2B5EF4-FFF2-40B4-BE49-F238E27FC236}">
                <a16:creationId xmlns:a16="http://schemas.microsoft.com/office/drawing/2014/main" id="{E2BC5C4C-5A97-465C-88C5-42C2F819D8F9}"/>
              </a:ext>
            </a:extLst>
          </p:cNvPr>
          <p:cNvSpPr/>
          <p:nvPr/>
        </p:nvSpPr>
        <p:spPr>
          <a:xfrm>
            <a:off x="19477146" y="20946757"/>
            <a:ext cx="16110962" cy="2062103"/>
          </a:xfrm>
          <a:prstGeom prst="rect">
            <a:avLst/>
          </a:prstGeom>
        </p:spPr>
        <p:txBody>
          <a:bodyPr wrap="square">
            <a:spAutoFit/>
          </a:bodyPr>
          <a:lstStyle/>
          <a:p>
            <a:pPr algn="just"/>
            <a:r>
              <a:rPr lang="fr-FR" sz="3200" spc="-25" dirty="0">
                <a:latin typeface="Tahoma"/>
                <a:cs typeface="Tahoma"/>
              </a:rPr>
              <a:t>La Fig. 5 montre l'interaction du HCBS avec la plateforme patient, permettant                    la visualisation en temps réel de la distribution thermique sur la surface du sein.           Ces données sont ensuite transmises au médecin traitant via un serveur web, facilitant    la surveillance à distance et l'analyse pour la détection précoce.</a:t>
            </a:r>
          </a:p>
        </p:txBody>
      </p:sp>
      <p:sp>
        <p:nvSpPr>
          <p:cNvPr id="52" name="object 9">
            <a:extLst>
              <a:ext uri="{FF2B5EF4-FFF2-40B4-BE49-F238E27FC236}">
                <a16:creationId xmlns:a16="http://schemas.microsoft.com/office/drawing/2014/main" id="{FF143BD5-FF8C-4AE4-A9A1-A588CFB87F4C}"/>
              </a:ext>
            </a:extLst>
          </p:cNvPr>
          <p:cNvSpPr/>
          <p:nvPr/>
        </p:nvSpPr>
        <p:spPr>
          <a:xfrm>
            <a:off x="19272239" y="20701248"/>
            <a:ext cx="16236000" cy="0"/>
          </a:xfrm>
          <a:custGeom>
            <a:avLst/>
            <a:gdLst/>
            <a:ahLst/>
            <a:cxnLst/>
            <a:rect l="l" t="t" r="r" b="b"/>
            <a:pathLst>
              <a:path w="6031865">
                <a:moveTo>
                  <a:pt x="0" y="0"/>
                </a:moveTo>
                <a:lnTo>
                  <a:pt x="6031291" y="0"/>
                </a:lnTo>
              </a:path>
            </a:pathLst>
          </a:custGeom>
          <a:ln w="76200">
            <a:solidFill>
              <a:srgbClr val="000000"/>
            </a:solidFill>
          </a:ln>
        </p:spPr>
        <p:txBody>
          <a:bodyPr wrap="square" lIns="0" tIns="0" rIns="0" bIns="0" rtlCol="0"/>
          <a:lstStyle/>
          <a:p>
            <a:endParaRPr/>
          </a:p>
        </p:txBody>
      </p:sp>
      <p:pic>
        <p:nvPicPr>
          <p:cNvPr id="53" name="Image 52">
            <a:extLst>
              <a:ext uri="{FF2B5EF4-FFF2-40B4-BE49-F238E27FC236}">
                <a16:creationId xmlns:a16="http://schemas.microsoft.com/office/drawing/2014/main" id="{F0BDC21F-F185-4A02-A88C-DD521C8E2E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594292" y="22913163"/>
            <a:ext cx="15826185" cy="9061810"/>
          </a:xfrm>
          <a:prstGeom prst="rect">
            <a:avLst/>
          </a:prstGeom>
        </p:spPr>
      </p:pic>
      <p:sp>
        <p:nvSpPr>
          <p:cNvPr id="54" name="object 40">
            <a:extLst>
              <a:ext uri="{FF2B5EF4-FFF2-40B4-BE49-F238E27FC236}">
                <a16:creationId xmlns:a16="http://schemas.microsoft.com/office/drawing/2014/main" id="{8DC8E5FB-F22E-49FA-85F9-4C622ABB4AD1}"/>
              </a:ext>
            </a:extLst>
          </p:cNvPr>
          <p:cNvSpPr txBox="1"/>
          <p:nvPr/>
        </p:nvSpPr>
        <p:spPr>
          <a:xfrm>
            <a:off x="19582050" y="32296315"/>
            <a:ext cx="16236000" cy="506549"/>
          </a:xfrm>
          <a:prstGeom prst="rect">
            <a:avLst/>
          </a:prstGeom>
        </p:spPr>
        <p:txBody>
          <a:bodyPr vert="horz" wrap="square" lIns="0" tIns="13970" rIns="0" bIns="0" rtlCol="0">
            <a:spAutoFit/>
          </a:bodyPr>
          <a:lstStyle/>
          <a:p>
            <a:pPr marL="12700">
              <a:spcBef>
                <a:spcPts val="110"/>
              </a:spcBef>
            </a:pPr>
            <a:r>
              <a:rPr sz="3200" spc="40" dirty="0">
                <a:solidFill>
                  <a:srgbClr val="340D1F"/>
                </a:solidFill>
                <a:latin typeface="Tahoma"/>
                <a:cs typeface="Tahoma"/>
              </a:rPr>
              <a:t>F</a:t>
            </a:r>
            <a:r>
              <a:rPr sz="3200" spc="-15" dirty="0">
                <a:solidFill>
                  <a:srgbClr val="340D1F"/>
                </a:solidFill>
                <a:latin typeface="Tahoma"/>
                <a:cs typeface="Tahoma"/>
              </a:rPr>
              <a:t>igu</a:t>
            </a:r>
            <a:r>
              <a:rPr sz="3200" spc="-40" dirty="0">
                <a:solidFill>
                  <a:srgbClr val="340D1F"/>
                </a:solidFill>
                <a:latin typeface="Tahoma"/>
                <a:cs typeface="Tahoma"/>
              </a:rPr>
              <a:t>r</a:t>
            </a:r>
            <a:r>
              <a:rPr sz="3200" dirty="0">
                <a:solidFill>
                  <a:srgbClr val="340D1F"/>
                </a:solidFill>
                <a:latin typeface="Tahoma"/>
                <a:cs typeface="Tahoma"/>
              </a:rPr>
              <a:t>e</a:t>
            </a:r>
            <a:r>
              <a:rPr sz="3200" spc="-40" dirty="0">
                <a:solidFill>
                  <a:srgbClr val="340D1F"/>
                </a:solidFill>
                <a:latin typeface="Tahoma"/>
                <a:cs typeface="Tahoma"/>
              </a:rPr>
              <a:t> </a:t>
            </a:r>
            <a:r>
              <a:rPr lang="fr-MA" sz="3200" spc="-15" dirty="0">
                <a:solidFill>
                  <a:srgbClr val="340D1F"/>
                </a:solidFill>
                <a:latin typeface="Tahoma"/>
                <a:cs typeface="Tahoma"/>
              </a:rPr>
              <a:t>5</a:t>
            </a:r>
            <a:r>
              <a:rPr sz="3200" spc="-15" dirty="0">
                <a:solidFill>
                  <a:srgbClr val="340D1F"/>
                </a:solidFill>
                <a:latin typeface="Tahoma"/>
                <a:cs typeface="Tahoma"/>
              </a:rPr>
              <a:t>.</a:t>
            </a:r>
            <a:r>
              <a:rPr lang="fr-FR" sz="3200" spc="-70" dirty="0">
                <a:solidFill>
                  <a:srgbClr val="340D1F"/>
                </a:solidFill>
                <a:latin typeface="Tahoma"/>
                <a:cs typeface="Tahoma"/>
              </a:rPr>
              <a:t> </a:t>
            </a:r>
            <a:r>
              <a:rPr lang="fr-FR" sz="3200" spc="-5" dirty="0">
                <a:latin typeface="Tahoma"/>
                <a:cs typeface="Tahoma"/>
              </a:rPr>
              <a:t>Interaction entre le HCBS et la plateforme patient-médecin via un serveur web.</a:t>
            </a:r>
            <a:endParaRPr sz="3200" spc="-5" dirty="0">
              <a:latin typeface="Tahoma"/>
              <a:cs typeface="Tahoma"/>
            </a:endParaRPr>
          </a:p>
        </p:txBody>
      </p:sp>
      <p:sp>
        <p:nvSpPr>
          <p:cNvPr id="55" name="Rectangle 54">
            <a:extLst>
              <a:ext uri="{FF2B5EF4-FFF2-40B4-BE49-F238E27FC236}">
                <a16:creationId xmlns:a16="http://schemas.microsoft.com/office/drawing/2014/main" id="{E232CE17-DA3F-46D0-BFEF-3EF66CB7E2E0}"/>
              </a:ext>
            </a:extLst>
          </p:cNvPr>
          <p:cNvSpPr/>
          <p:nvPr/>
        </p:nvSpPr>
        <p:spPr>
          <a:xfrm>
            <a:off x="19515245" y="33161587"/>
            <a:ext cx="15992993" cy="8956298"/>
          </a:xfrm>
          <a:prstGeom prst="rect">
            <a:avLst/>
          </a:prstGeom>
        </p:spPr>
        <p:txBody>
          <a:bodyPr wrap="square">
            <a:spAutoFit/>
          </a:bodyPr>
          <a:lstStyle/>
          <a:p>
            <a:pPr algn="just"/>
            <a:r>
              <a:rPr lang="fr-FR" sz="3200" spc="-25" dirty="0">
                <a:latin typeface="Tahoma"/>
                <a:cs typeface="Tahoma"/>
              </a:rPr>
              <a:t>Conformément aux recommandations de l'ITU-T Y.4908, datant de décembre 2020, relatives à la qualité opérationnelle des systèmes de santé électronique dans l'IoT, notamment en termes d'interopérabilité des données, des services et des réseaux,        de facilité d'utilisation et de sécurité, la plateforme web proposée vise à satisfaire        ces différents critères.</a:t>
            </a:r>
          </a:p>
          <a:p>
            <a:pPr algn="just"/>
            <a:r>
              <a:rPr lang="fr-FR" sz="3200" spc="-25" dirty="0">
                <a:latin typeface="Tahoma"/>
                <a:cs typeface="Tahoma"/>
              </a:rPr>
              <a:t>Le processus de surveillance et d’auto-dépistage commence par l’authentification          de la patiente sur la plateforme de l’application Web HCBS et la sélection d’un médecin traitant local dans sa région. Ensuite, elle porte son smart Bra HCBS et se repose pendant une demi-heure pour que sa température corporelle se stabilise. Puis            elle connecte l’unité de collecte de données (DCU) à son PC/Tablette portable via une interface série (USB). Une fois la connexion établie, le smart Bra HCBS commence          à transmettre de manière continue les données de températures captées par les bio micro-capteurs à l’unité DCU. Ces données sont analysées par les algorithmes utilisant l’Intelligence Artificielle que nous avons développés. Après avoir terminé son auto-dépistage, la patiente enregistre ses données, qui seront envoyées à une base             de données du serveur Web (Fig. 6a). Du côté du médecin, il reçoit une notification       de la part de sa patiente adhérente, ainsi que la carte thermique Fig.6b, et établit son diagnostic qu’il communique à sa patiente. </a:t>
            </a:r>
          </a:p>
        </p:txBody>
      </p:sp>
      <p:pic>
        <p:nvPicPr>
          <p:cNvPr id="58" name="Image 57">
            <a:extLst>
              <a:ext uri="{FF2B5EF4-FFF2-40B4-BE49-F238E27FC236}">
                <a16:creationId xmlns:a16="http://schemas.microsoft.com/office/drawing/2014/main" id="{A72FED65-A828-4209-999A-3FC7F325BA5C}"/>
              </a:ext>
            </a:extLst>
          </p:cNvPr>
          <p:cNvPicPr/>
          <p:nvPr/>
        </p:nvPicPr>
        <p:blipFill>
          <a:blip r:embed="rId10"/>
          <a:stretch>
            <a:fillRect/>
          </a:stretch>
        </p:blipFill>
        <p:spPr>
          <a:xfrm>
            <a:off x="19246840" y="42050707"/>
            <a:ext cx="8459547" cy="3936447"/>
          </a:xfrm>
          <a:prstGeom prst="rect">
            <a:avLst/>
          </a:prstGeom>
        </p:spPr>
      </p:pic>
      <p:pic>
        <p:nvPicPr>
          <p:cNvPr id="59" name="Image 58">
            <a:extLst>
              <a:ext uri="{FF2B5EF4-FFF2-40B4-BE49-F238E27FC236}">
                <a16:creationId xmlns:a16="http://schemas.microsoft.com/office/drawing/2014/main" id="{23F3247D-47C4-4EE2-A75E-EDEC7818DB38}"/>
              </a:ext>
            </a:extLst>
          </p:cNvPr>
          <p:cNvPicPr/>
          <p:nvPr/>
        </p:nvPicPr>
        <p:blipFill>
          <a:blip r:embed="rId11"/>
          <a:stretch>
            <a:fillRect/>
          </a:stretch>
        </p:blipFill>
        <p:spPr>
          <a:xfrm>
            <a:off x="27940000" y="41992225"/>
            <a:ext cx="7770647" cy="3994929"/>
          </a:xfrm>
          <a:prstGeom prst="rect">
            <a:avLst/>
          </a:prstGeom>
        </p:spPr>
      </p:pic>
      <p:sp>
        <p:nvSpPr>
          <p:cNvPr id="60" name="object 40">
            <a:extLst>
              <a:ext uri="{FF2B5EF4-FFF2-40B4-BE49-F238E27FC236}">
                <a16:creationId xmlns:a16="http://schemas.microsoft.com/office/drawing/2014/main" id="{78BAE414-E20A-4C3B-AAD4-66EDC44CDCA1}"/>
              </a:ext>
            </a:extLst>
          </p:cNvPr>
          <p:cNvSpPr txBox="1"/>
          <p:nvPr/>
        </p:nvSpPr>
        <p:spPr>
          <a:xfrm>
            <a:off x="19382651" y="46469914"/>
            <a:ext cx="16295700" cy="506549"/>
          </a:xfrm>
          <a:prstGeom prst="rect">
            <a:avLst/>
          </a:prstGeom>
        </p:spPr>
        <p:txBody>
          <a:bodyPr vert="horz" wrap="square" lIns="0" tIns="13970" rIns="0" bIns="0" rtlCol="0">
            <a:spAutoFit/>
          </a:bodyPr>
          <a:lstStyle/>
          <a:p>
            <a:pPr marL="12700" algn="ctr">
              <a:spcBef>
                <a:spcPts val="110"/>
              </a:spcBef>
            </a:pPr>
            <a:r>
              <a:rPr sz="3200" spc="40" dirty="0">
                <a:solidFill>
                  <a:srgbClr val="340D1F"/>
                </a:solidFill>
                <a:latin typeface="Tahoma"/>
                <a:cs typeface="Tahoma"/>
              </a:rPr>
              <a:t>F</a:t>
            </a:r>
            <a:r>
              <a:rPr sz="3200" spc="-15" dirty="0">
                <a:solidFill>
                  <a:srgbClr val="340D1F"/>
                </a:solidFill>
                <a:latin typeface="Tahoma"/>
                <a:cs typeface="Tahoma"/>
              </a:rPr>
              <a:t>igu</a:t>
            </a:r>
            <a:r>
              <a:rPr sz="3200" spc="-40" dirty="0">
                <a:solidFill>
                  <a:srgbClr val="340D1F"/>
                </a:solidFill>
                <a:latin typeface="Tahoma"/>
                <a:cs typeface="Tahoma"/>
              </a:rPr>
              <a:t>r</a:t>
            </a:r>
            <a:r>
              <a:rPr sz="3200" dirty="0">
                <a:solidFill>
                  <a:srgbClr val="340D1F"/>
                </a:solidFill>
                <a:latin typeface="Tahoma"/>
                <a:cs typeface="Tahoma"/>
              </a:rPr>
              <a:t>e</a:t>
            </a:r>
            <a:r>
              <a:rPr sz="3200" spc="-40" dirty="0">
                <a:solidFill>
                  <a:srgbClr val="340D1F"/>
                </a:solidFill>
                <a:latin typeface="Tahoma"/>
                <a:cs typeface="Tahoma"/>
              </a:rPr>
              <a:t> </a:t>
            </a:r>
            <a:r>
              <a:rPr lang="fr-MA" sz="3200" spc="-15" dirty="0">
                <a:solidFill>
                  <a:srgbClr val="340D1F"/>
                </a:solidFill>
                <a:latin typeface="Tahoma"/>
                <a:cs typeface="Tahoma"/>
              </a:rPr>
              <a:t>6</a:t>
            </a:r>
            <a:r>
              <a:rPr lang="fr-FR" sz="3200" spc="-15" dirty="0">
                <a:solidFill>
                  <a:srgbClr val="340D1F"/>
                </a:solidFill>
                <a:latin typeface="Tahoma"/>
                <a:cs typeface="Tahoma"/>
              </a:rPr>
              <a:t>. </a:t>
            </a:r>
            <a:r>
              <a:rPr lang="fr-FR" sz="3200" spc="-5" dirty="0">
                <a:latin typeface="Tahoma"/>
                <a:cs typeface="Tahoma"/>
              </a:rPr>
              <a:t>Captures d'écran de l'application web HCBS. (a) Page patient (b) Page médecin.</a:t>
            </a:r>
            <a:endParaRPr sz="3200" spc="-5" dirty="0">
              <a:latin typeface="Tahoma"/>
              <a:cs typeface="Tahoma"/>
            </a:endParaRPr>
          </a:p>
        </p:txBody>
      </p:sp>
      <p:sp>
        <p:nvSpPr>
          <p:cNvPr id="61" name="Rectangle 60">
            <a:extLst>
              <a:ext uri="{FF2B5EF4-FFF2-40B4-BE49-F238E27FC236}">
                <a16:creationId xmlns:a16="http://schemas.microsoft.com/office/drawing/2014/main" id="{72A92E36-AAF2-400E-A4E0-BE389BE7FD5E}"/>
              </a:ext>
            </a:extLst>
          </p:cNvPr>
          <p:cNvSpPr/>
          <p:nvPr/>
        </p:nvSpPr>
        <p:spPr>
          <a:xfrm>
            <a:off x="22957680" y="46041261"/>
            <a:ext cx="817211" cy="553998"/>
          </a:xfrm>
          <a:prstGeom prst="rect">
            <a:avLst/>
          </a:prstGeom>
        </p:spPr>
        <p:txBody>
          <a:bodyPr wrap="none">
            <a:spAutoFit/>
          </a:bodyPr>
          <a:lstStyle/>
          <a:p>
            <a:r>
              <a:rPr lang="fr-FR" sz="3000" i="1" dirty="0">
                <a:latin typeface="Tahoma" panose="020B0604030504040204" pitchFamily="34" charset="0"/>
                <a:ea typeface="Tahoma" panose="020B0604030504040204" pitchFamily="34" charset="0"/>
                <a:cs typeface="Tahoma" panose="020B0604030504040204" pitchFamily="34" charset="0"/>
              </a:rPr>
              <a:t> </a:t>
            </a:r>
            <a:r>
              <a:rPr lang="fr-FR" sz="3000" spc="40" dirty="0">
                <a:solidFill>
                  <a:srgbClr val="340D1F"/>
                </a:solidFill>
                <a:latin typeface="Tahoma"/>
                <a:cs typeface="Tahoma"/>
              </a:rPr>
              <a:t>(a)</a:t>
            </a:r>
          </a:p>
        </p:txBody>
      </p:sp>
      <p:sp>
        <p:nvSpPr>
          <p:cNvPr id="62" name="Rectangle 61">
            <a:extLst>
              <a:ext uri="{FF2B5EF4-FFF2-40B4-BE49-F238E27FC236}">
                <a16:creationId xmlns:a16="http://schemas.microsoft.com/office/drawing/2014/main" id="{D143EC19-E575-4AB4-A307-CDA75581B76B}"/>
              </a:ext>
            </a:extLst>
          </p:cNvPr>
          <p:cNvSpPr/>
          <p:nvPr/>
        </p:nvSpPr>
        <p:spPr>
          <a:xfrm>
            <a:off x="31461907" y="46012913"/>
            <a:ext cx="828432" cy="553998"/>
          </a:xfrm>
          <a:prstGeom prst="rect">
            <a:avLst/>
          </a:prstGeom>
        </p:spPr>
        <p:txBody>
          <a:bodyPr wrap="none">
            <a:spAutoFit/>
          </a:bodyPr>
          <a:lstStyle/>
          <a:p>
            <a:r>
              <a:rPr lang="fr-FR" sz="3000" i="1" dirty="0">
                <a:latin typeface="Tahoma" panose="020B0604030504040204" pitchFamily="34" charset="0"/>
                <a:ea typeface="Tahoma" panose="020B0604030504040204" pitchFamily="34" charset="0"/>
                <a:cs typeface="Tahoma" panose="020B0604030504040204" pitchFamily="34" charset="0"/>
              </a:rPr>
              <a:t> </a:t>
            </a:r>
            <a:r>
              <a:rPr lang="fr-FR" sz="3000" spc="40" dirty="0">
                <a:solidFill>
                  <a:srgbClr val="340D1F"/>
                </a:solidFill>
                <a:latin typeface="Tahoma"/>
                <a:cs typeface="Tahoma"/>
              </a:rPr>
              <a:t>(b)</a:t>
            </a:r>
          </a:p>
        </p:txBody>
      </p:sp>
      <p:sp>
        <p:nvSpPr>
          <p:cNvPr id="63" name="Rectangle : coins arrondis 41">
            <a:extLst>
              <a:ext uri="{FF2B5EF4-FFF2-40B4-BE49-F238E27FC236}">
                <a16:creationId xmlns:a16="http://schemas.microsoft.com/office/drawing/2014/main" id="{7A85F745-E65C-4B65-BCFB-371CF835E025}"/>
              </a:ext>
            </a:extLst>
          </p:cNvPr>
          <p:cNvSpPr/>
          <p:nvPr/>
        </p:nvSpPr>
        <p:spPr>
          <a:xfrm>
            <a:off x="23957147" y="47113256"/>
            <a:ext cx="7799792" cy="5237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en-US" sz="4800" b="1" spc="80" dirty="0">
                <a:solidFill>
                  <a:srgbClr val="7F0000"/>
                </a:solidFill>
                <a:latin typeface="Trebuchet MS"/>
              </a:rPr>
              <a:t>Résultats (Attendus) </a:t>
            </a:r>
          </a:p>
        </p:txBody>
      </p:sp>
      <p:sp>
        <p:nvSpPr>
          <p:cNvPr id="64" name="Rectangle 63">
            <a:extLst>
              <a:ext uri="{FF2B5EF4-FFF2-40B4-BE49-F238E27FC236}">
                <a16:creationId xmlns:a16="http://schemas.microsoft.com/office/drawing/2014/main" id="{75F8D107-6311-427F-852F-47BE409CFC29}"/>
              </a:ext>
            </a:extLst>
          </p:cNvPr>
          <p:cNvSpPr/>
          <p:nvPr/>
        </p:nvSpPr>
        <p:spPr>
          <a:xfrm>
            <a:off x="19212538" y="48056813"/>
            <a:ext cx="16375570" cy="1120435"/>
          </a:xfrm>
          <a:prstGeom prst="rect">
            <a:avLst/>
          </a:prstGeom>
        </p:spPr>
        <p:txBody>
          <a:bodyPr wrap="square">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620100" indent="-457200" algn="just">
              <a:lnSpc>
                <a:spcPct val="107000"/>
              </a:lnSpc>
              <a:spcAft>
                <a:spcPts val="800"/>
              </a:spcAft>
              <a:buFont typeface="Arial" panose="020B0604020202020204" pitchFamily="34" charset="0"/>
              <a:buChar char="•"/>
              <a:tabLst>
                <a:tab pos="457200" algn="l"/>
              </a:tabLst>
            </a:pPr>
            <a:r>
              <a:rPr lang="fr-FR" sz="3200" spc="-25" dirty="0">
                <a:latin typeface="Tahoma"/>
                <a:cs typeface="Tahoma"/>
              </a:rPr>
              <a:t>Constitution, avec l’aide des médecins, d’une base de données thermographiques associées aux états cliniques des patients</a:t>
            </a:r>
            <a:r>
              <a:rPr lang="fr-FR" sz="3200" dirty="0">
                <a:latin typeface="Book Antiqua" panose="02040602050305030304" pitchFamily="18" charset="0"/>
                <a:ea typeface="Calibri" panose="020F0502020204030204" pitchFamily="34" charset="0"/>
                <a:cs typeface="Arial" panose="020B0604020202020204" pitchFamily="34" charset="0"/>
              </a:rPr>
              <a:t>.</a:t>
            </a:r>
          </a:p>
        </p:txBody>
      </p:sp>
      <p:sp>
        <p:nvSpPr>
          <p:cNvPr id="65" name="Rectangle 64">
            <a:extLst>
              <a:ext uri="{FF2B5EF4-FFF2-40B4-BE49-F238E27FC236}">
                <a16:creationId xmlns:a16="http://schemas.microsoft.com/office/drawing/2014/main" id="{8F10982E-05B4-4E89-B36C-8BBD567D0468}"/>
              </a:ext>
            </a:extLst>
          </p:cNvPr>
          <p:cNvSpPr/>
          <p:nvPr/>
        </p:nvSpPr>
        <p:spPr>
          <a:xfrm>
            <a:off x="19153967" y="49246096"/>
            <a:ext cx="16434141" cy="1098762"/>
          </a:xfrm>
          <a:prstGeom prst="rect">
            <a:avLst/>
          </a:prstGeom>
        </p:spPr>
        <p:txBody>
          <a:bodyPr wrap="square">
            <a:spAutoFit/>
          </a:bodyPr>
          <a:ls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620100" indent="-457200" algn="just">
              <a:lnSpc>
                <a:spcPct val="107000"/>
              </a:lnSpc>
              <a:spcAft>
                <a:spcPts val="800"/>
              </a:spcAft>
              <a:buFont typeface="Arial" panose="020B0604020202020204" pitchFamily="34" charset="0"/>
              <a:buChar char="•"/>
              <a:tabLst>
                <a:tab pos="457200" algn="l"/>
              </a:tabLst>
            </a:pPr>
            <a:r>
              <a:rPr lang="fr-FR" sz="3200" spc="-25" dirty="0">
                <a:latin typeface="Tahoma"/>
                <a:cs typeface="Tahoma"/>
              </a:rPr>
              <a:t>Mise en œuvre de l’IA pour approfondir les algorithmes d’apprentissage profond pour analyser les signatures thermiques.</a:t>
            </a:r>
          </a:p>
        </p:txBody>
      </p:sp>
      <p:sp>
        <p:nvSpPr>
          <p:cNvPr id="66" name="object 9">
            <a:extLst>
              <a:ext uri="{FF2B5EF4-FFF2-40B4-BE49-F238E27FC236}">
                <a16:creationId xmlns:a16="http://schemas.microsoft.com/office/drawing/2014/main" id="{F4F2F829-0B6C-46D5-BF22-8335EFA35C3C}"/>
              </a:ext>
            </a:extLst>
          </p:cNvPr>
          <p:cNvSpPr/>
          <p:nvPr/>
        </p:nvSpPr>
        <p:spPr>
          <a:xfrm>
            <a:off x="19352108" y="47865600"/>
            <a:ext cx="16236000" cy="0"/>
          </a:xfrm>
          <a:custGeom>
            <a:avLst/>
            <a:gdLst/>
            <a:ahLst/>
            <a:cxnLst/>
            <a:rect l="l" t="t" r="r" b="b"/>
            <a:pathLst>
              <a:path w="6031865">
                <a:moveTo>
                  <a:pt x="0" y="0"/>
                </a:moveTo>
                <a:lnTo>
                  <a:pt x="6031291" y="0"/>
                </a:lnTo>
              </a:path>
            </a:pathLst>
          </a:custGeom>
          <a:ln w="76200">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9477586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1062</Words>
  <Application>Microsoft Office PowerPoint</Application>
  <PresentationFormat>Personnalisé</PresentationFormat>
  <Paragraphs>32</Paragraphs>
  <Slides>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Book Antiqua</vt:lpstr>
      <vt:lpstr>Calibri</vt:lpstr>
      <vt:lpstr>Calibri Light</vt:lpstr>
      <vt:lpstr>Cambria Math</vt:lpstr>
      <vt:lpstr>Tahoma</vt:lpstr>
      <vt:lpstr>Trebuchet MS</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Achraf ELOUERGHI</dc:creator>
  <cp:lastModifiedBy>Achraf ELOUERGHI</cp:lastModifiedBy>
  <cp:revision>31</cp:revision>
  <dcterms:created xsi:type="dcterms:W3CDTF">2024-10-25T14:09:44Z</dcterms:created>
  <dcterms:modified xsi:type="dcterms:W3CDTF">2024-10-25T16:11:09Z</dcterms:modified>
</cp:coreProperties>
</file>