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31"/>
  </p:notesMasterIdLst>
  <p:sldIdLst>
    <p:sldId id="258" r:id="rId5"/>
    <p:sldId id="260" r:id="rId6"/>
    <p:sldId id="262" r:id="rId7"/>
    <p:sldId id="264" r:id="rId8"/>
    <p:sldId id="266" r:id="rId9"/>
    <p:sldId id="274" r:id="rId10"/>
    <p:sldId id="276" r:id="rId11"/>
    <p:sldId id="278" r:id="rId12"/>
    <p:sldId id="280" r:id="rId13"/>
    <p:sldId id="282" r:id="rId14"/>
    <p:sldId id="284" r:id="rId15"/>
    <p:sldId id="286" r:id="rId16"/>
    <p:sldId id="290" r:id="rId17"/>
    <p:sldId id="327" r:id="rId18"/>
    <p:sldId id="296" r:id="rId19"/>
    <p:sldId id="298" r:id="rId20"/>
    <p:sldId id="308" r:id="rId21"/>
    <p:sldId id="310" r:id="rId22"/>
    <p:sldId id="312" r:id="rId23"/>
    <p:sldId id="314" r:id="rId24"/>
    <p:sldId id="316" r:id="rId25"/>
    <p:sldId id="318" r:id="rId26"/>
    <p:sldId id="320" r:id="rId27"/>
    <p:sldId id="322" r:id="rId28"/>
    <p:sldId id="324" r:id="rId29"/>
    <p:sldId id="326" r:id="rId30"/>
  </p:sldIdLst>
  <p:sldSz cx="12192000" cy="6858000"/>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p:restoredTop sz="75713" autoAdjust="0"/>
  </p:normalViewPr>
  <p:slideViewPr>
    <p:cSldViewPr>
      <p:cViewPr varScale="1">
        <p:scale>
          <a:sx n="82" d="100"/>
          <a:sy n="82" d="100"/>
        </p:scale>
        <p:origin x="60" y="78"/>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1A9966-FCF8-42DB-A824-1023C22AFBA3}" type="datetimeFigureOut">
              <a:t>2/24/2022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6A479C-EC7B-4318-A50B-842DD3D6D2DD}"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https://docs.microsoft.com/en-us/learn/modules/learn-pr/3-exercise-install-django</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i="0" dirty="0"/>
              <a:t>The difference between a Project and an App can be a bit confusing for first-time Django developers. The key concept to keep in mind is that a Django site will only have one project. The project is used to configure any site wide information, and handles the global routing table. Apps are contained inside of a project, and are where the code exists to respond to user requests and provide functionality.</a:t>
            </a:r>
            <a:endParaRPr i="0" dirty="0"/>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Views in Django are responsible for accepting a user request and responding to it. A view will contain the necessary code to communicate with a database or perform other actions on the user's behalf.</a:t>
            </a:r>
          </a:p>
          <a:p>
            <a:endParaRPr lang="en-US" dirty="0"/>
          </a:p>
          <a:p>
            <a:r>
              <a:rPr lang="en-US" dirty="0"/>
              <a:t>URL mapping is the process of taking the URL a user has entered by clicking on a button or a link and mapping it to the correct view. This is done through paths, which is how the URLs are identified.</a:t>
            </a:r>
          </a:p>
        </p:txBody>
      </p:sp>
      <p:sp>
        <p:nvSpPr>
          <p:cNvPr id="4" name="Slide Number Placeholder 3"/>
          <p:cNvSpPr>
            <a:spLocks noGrp="1"/>
          </p:cNvSpPr>
          <p:nvPr>
            <p:ph type="sldNum" sz="quarter" idx="5"/>
          </p:nvPr>
        </p:nvSpPr>
        <p:spPr/>
        <p:txBody>
          <a:bodyPr/>
          <a:lstStyle/>
          <a:p>
            <a:fld id="{8B6A479C-EC7B-4318-A50B-842DD3D6D2DD}" type="slidenum">
              <a:rPr lang="en-US" smtClean="0"/>
              <a:t>14</a:t>
            </a:fld>
            <a:endParaRPr lang="en-US"/>
          </a:p>
        </p:txBody>
      </p:sp>
    </p:spTree>
    <p:extLst>
      <p:ext uri="{BB962C8B-B14F-4D97-AF65-F5344CB8AC3E}">
        <p14:creationId xmlns:p14="http://schemas.microsoft.com/office/powerpoint/2010/main" val="3624605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https://docs.microsoft.com/en-us/learn/modules/learn-pr/5-exercise-first-project </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https://docs.microsoft.com/en-us/learn/modules/learn-pr/5-exercise-first-project</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https://docs.microsoft.com/en-us/learn/modules/learn-pr/7-exercise-create-paths-views </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https://docs.microsoft.com/en-us/learn/modules/learn-pr/7-exercise-create-paths-views</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7500" lnSpcReduction="10000"/>
          </a:bodyPr>
          <a:lstStyle/>
          <a:p>
            <a:pPr>
              <a:spcBef>
                <a:spcPct val="43750"/>
              </a:spcBef>
              <a:spcAft>
                <a:spcPct val="43750"/>
              </a:spcAft>
            </a:pPr>
            <a:r>
              <a:t>Although there are many frameworks for the Python language, the Django framework has proven itself a worthy opponent for developing applications. By installing the Django framework, creating a new project, and deploying your first app, the journey has only just begun. Continue through this learning path to find all of the beneficial features of the Django framework and decide if you'll add Django to your tool belt for developing apps.</a:t>
            </a:r>
          </a:p>
          <a:p>
            <a:endParaRPr/>
          </a:p>
          <a:p>
            <a:pPr>
              <a:spcBef>
                <a:spcPct val="43750"/>
              </a:spcBef>
              <a:spcAft>
                <a:spcPct val="43750"/>
              </a:spcAft>
            </a:pPr>
            <a:r>
              <a:t>In this module, you learned:</a:t>
            </a:r>
          </a:p>
          <a:p>
            <a:endParaRPr/>
          </a:p>
          <a:p>
            <a:r>
              <a:t>Why Django is great for rapid deployments.</a:t>
            </a:r>
          </a:p>
          <a:p>
            <a:endParaRPr/>
          </a:p>
          <a:p>
            <a:r>
              <a:t>The difference between Django and Flask.</a:t>
            </a:r>
          </a:p>
          <a:p>
            <a:endParaRPr/>
          </a:p>
          <a:p>
            <a:r>
              <a:t>The types of applications best for Django.</a:t>
            </a:r>
          </a:p>
          <a:p>
            <a:endParaRPr/>
          </a:p>
          <a:p>
            <a:r>
              <a:t>How to install Django.</a:t>
            </a:r>
          </a:p>
          <a:p>
            <a:endParaRPr/>
          </a:p>
          <a:p>
            <a:r>
              <a:t>How to create a simple program.</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Django, pronounced "</a:t>
            </a:r>
            <a:r>
              <a:rPr dirty="0" err="1"/>
              <a:t>jango</a:t>
            </a:r>
            <a:r>
              <a:rPr dirty="0"/>
              <a:t>," is a free and open-source framework that was first released in 2005. Django was named after the famous jazz guitarist Django Reinhardt. Over the years, many Python frameworks have been developed, but Django has become one of the most popular because of its flexibility and security.</a:t>
            </a:r>
          </a:p>
          <a:p>
            <a:endParaRPr dirty="0"/>
          </a:p>
          <a:p>
            <a:pPr>
              <a:spcBef>
                <a:spcPct val="43750"/>
              </a:spcBef>
              <a:spcAft>
                <a:spcPct val="43750"/>
              </a:spcAft>
            </a:pPr>
            <a:r>
              <a:rPr dirty="0"/>
              <a:t>Django is suitable for both front-end and back-end web development. The integrated Python libraries make it easy for rapid development. Django has become widely accepted across industries. Because of its growing popularity, providers are more readily available to support Django applications on their platforms.</a:t>
            </a:r>
            <a:endParaRPr lang="en-US" dirty="0"/>
          </a:p>
          <a:p>
            <a:pPr>
              <a:spcBef>
                <a:spcPct val="43750"/>
              </a:spcBef>
              <a:spcAft>
                <a:spcPct val="43750"/>
              </a:spcAft>
            </a:pPr>
            <a:endParaRPr lang="en-US" dirty="0"/>
          </a:p>
          <a:p>
            <a:pPr marL="0" marR="0" lvl="0" indent="0" algn="l" defTabSz="914400" rtl="0" eaLnBrk="1" fontAlgn="auto" latinLnBrk="0" hangingPunct="1">
              <a:lnSpc>
                <a:spcPct val="100000"/>
              </a:lnSpc>
              <a:spcBef>
                <a:spcPct val="43750"/>
              </a:spcBef>
              <a:spcAft>
                <a:spcPct val="43750"/>
              </a:spcAft>
              <a:buClrTx/>
              <a:buSzTx/>
              <a:buFontTx/>
              <a:buNone/>
              <a:tabLst/>
              <a:defRPr/>
            </a:pPr>
            <a:r>
              <a:rPr lang="en-US" dirty="0"/>
              <a:t>Designed for data-driven applications, where the front-end provides the user interface for a back-end database</a:t>
            </a:r>
          </a:p>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Django offers a complete framework solution, which means it provides everything you need to quickly deploy your projects. Django offers great out-of-the-box security, a vast community of users, and can scale on demand. For these reasons, it's considered a framework of choice by many developers. By using Django, you can develop complex and database-driven web applications that can include:</a:t>
            </a:r>
          </a:p>
          <a:p>
            <a:endParaRPr/>
          </a:p>
          <a:p>
            <a:r>
              <a:t>Machine learning</a:t>
            </a:r>
          </a:p>
          <a:p>
            <a:endParaRPr/>
          </a:p>
          <a:p>
            <a:r>
              <a:t>E-commerce platforms</a:t>
            </a:r>
          </a:p>
          <a:p>
            <a:endParaRPr/>
          </a:p>
          <a:p>
            <a:r>
              <a:t>Data analysis</a:t>
            </a:r>
          </a:p>
          <a:p>
            <a:endParaRPr/>
          </a:p>
          <a:p>
            <a:r>
              <a:t>Content management</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While both of these frameworks could suit the needs of your next Python application, there are specific functionalities and levels of support that each provides. Let's quickly go through the differences.</a:t>
            </a:r>
          </a:p>
          <a:p>
            <a:endParaRPr/>
          </a:p>
          <a:p>
            <a:r>
              <a:rPr i="1"/>
              <a:t>[Table was here]</a:t>
            </a:r>
          </a:p>
          <a:p>
            <a:endParaRPr i="1"/>
          </a:p>
          <a:p>
            <a:pPr>
              <a:spcBef>
                <a:spcPct val="43750"/>
              </a:spcBef>
              <a:spcAft>
                <a:spcPct val="43750"/>
              </a:spcAft>
            </a:pPr>
            <a:r>
              <a:t>Django and Flask both offer great benefits for your projects. Depending on the time requirements for app development, one might be better suited than the other. When you choose a framework, consider the type and complexity of the application and also the end product.</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https://docs.microsoft.com/en-us/learn/modules/learn-pr/3-exercise-install-django </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5D9C54AE-96D7-4BC8-91BC-74ADF86474E9}" type="datetimeFigureOut">
              <a:rPr lang="en-US" smtClean="0"/>
              <a:t>2/24/2022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39BBA9FC-610F-451B-AE40-4479FD4495D1}" type="datetimeFigureOut">
              <a:rPr lang="en-US" smtClean="0"/>
              <a:t>2/24/2022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8206D2D-E014-40DA-9455-A7D32C64509D}" type="datetimeFigureOut">
              <a:rPr lang="en-US" smtClean="0"/>
              <a:t>2/24/2022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5DF96BD-9B42-4CE7-9AD7-6A3C9279A351}" type="datetimeFigureOut">
              <a:rPr lang="en-US" smtClean="0"/>
              <a:t>2/24/2022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7B2F92C2-53B1-4600-A99E-E5F60D5E35C3}" type="datetimeFigureOut">
              <a:rPr lang="en-US" smtClean="0"/>
              <a:t>2/24/2022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BF7EE281-1A0D-45FA-BB45-DB877A1A1A95}" type="datetimeFigureOut">
              <a:rPr lang="en-US" smtClean="0"/>
              <a:t>2/24/2022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FDE06DF6-632F-4319-BE33-532FF19CBCCB}" type="datetimeFigureOut">
              <a:rPr lang="en-US" smtClean="0"/>
              <a:t>2/24/2022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B7AE90DE-2B38-446A-9C8D-C7BBE9B86FCC}" type="datetimeFigureOut">
              <a:rPr lang="en-US" smtClean="0"/>
              <a:t>2/24/2022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A6B15E76-82A6-4C25-967E-9AA7B4E93F43}" type="datetimeFigureOut">
              <a:rPr lang="en-US" smtClean="0"/>
              <a:t>2/24/2022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ECE2BF40-978E-43DD-B273-8EA74C8B9999}" type="datetimeFigureOut">
              <a:rPr lang="en-US" smtClean="0"/>
              <a:t>2/24/2022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D5DA8A18-2AC1-498C-8350-A4C435D5EFAE}" type="datetimeFigureOut">
              <a:rPr lang="en-US" smtClean="0"/>
              <a:t>2/24/2022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2/24/2022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3" Type="http://schemas.openxmlformats.org/officeDocument/2006/relationships/hyperlink" Target="https://docs.python.org/3/installing/index.html" TargetMode="External"/><Relationship Id="rId2" Type="http://schemas.openxmlformats.org/officeDocument/2006/relationships/notesSlide" Target="../notesSlides/notesSlide2.xml"/><Relationship Id="rId1" Type="http://schemas.openxmlformats.org/officeDocument/2006/relationships/slideLayout" Target="../slideLayouts/slideLayout45.xml"/><Relationship Id="rId5" Type="http://schemas.openxmlformats.org/officeDocument/2006/relationships/hyperlink" Target="https://docs.python.org/3/tutorial/classes.html#inheritance" TargetMode="External"/><Relationship Id="rId4" Type="http://schemas.openxmlformats.org/officeDocument/2006/relationships/hyperlink" Target="https://packaging.python.org/tutorials/installing-packages/#creating-virtual-environment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Install Django</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Install Django</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Creating a Django project is similar to creating any Python application.</a:t>
            </a:r>
          </a:p>
        </p:txBody>
      </p:sp>
      <p:sp>
        <p:nvSpPr>
          <p:cNvPr id="4" name="New shape"/>
          <p:cNvSpPr/>
          <p:nvPr/>
        </p:nvSpPr>
        <p:spPr>
          <a:xfrm>
            <a:off x="609600" y="2111629"/>
            <a:ext cx="10972800" cy="1517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1270000" lvl="1" indent="-365760">
              <a:spcBef>
                <a:spcPct val="20000"/>
              </a:spcBef>
              <a:spcAft>
                <a:spcPct val="20000"/>
              </a:spcAft>
              <a:buChar char="•"/>
            </a:pPr>
            <a:r>
              <a:rPr sz="1800">
                <a:solidFill>
                  <a:srgbClr val="000000"/>
                </a:solidFill>
              </a:rPr>
              <a:t>Installation overview</a:t>
            </a:r>
          </a:p>
          <a:p>
            <a:pPr marL="1270000" lvl="1" indent="-365760">
              <a:spcBef>
                <a:spcPct val="20000"/>
              </a:spcBef>
              <a:spcAft>
                <a:spcPct val="20000"/>
              </a:spcAft>
              <a:buChar char="•"/>
            </a:pPr>
            <a:r>
              <a:rPr sz="1800">
                <a:solidFill>
                  <a:srgbClr val="000000"/>
                </a:solidFill>
              </a:rPr>
              <a:t>Create the project folder</a:t>
            </a:r>
          </a:p>
          <a:p>
            <a:pPr marL="1270000" lvl="1" indent="-365760">
              <a:spcBef>
                <a:spcPct val="20000"/>
              </a:spcBef>
              <a:spcAft>
                <a:spcPct val="20000"/>
              </a:spcAft>
              <a:buChar char="•"/>
            </a:pPr>
            <a:r>
              <a:rPr sz="1800">
                <a:solidFill>
                  <a:srgbClr val="000000"/>
                </a:solidFill>
              </a:rPr>
              <a:t>Create and activate the virtual environment</a:t>
            </a:r>
          </a:p>
          <a:p>
            <a:pPr marL="1270000" lvl="1" indent="-365760">
              <a:spcBef>
                <a:spcPct val="20000"/>
              </a:spcBef>
              <a:spcAft>
                <a:spcPct val="20000"/>
              </a:spcAft>
              <a:buChar char="•"/>
            </a:pPr>
            <a:r>
              <a:rPr sz="1800">
                <a:solidFill>
                  <a:srgbClr val="000000"/>
                </a:solidFill>
              </a:rPr>
              <a:t>Django installation</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Explore core concepts in Django</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Django terminology: projects vs. apps</a:t>
            </a:r>
          </a:p>
        </p:txBody>
      </p:sp>
      <p:graphicFrame>
        <p:nvGraphicFramePr>
          <p:cNvPr id="4" name="New Table"/>
          <p:cNvGraphicFramePr>
            <a:graphicFrameLocks noGrp="1"/>
          </p:cNvGraphicFramePr>
          <p:nvPr>
            <p:extLst>
              <p:ext uri="{D42A27DB-BD31-4B8C-83A1-F6EECF244321}">
                <p14:modId xmlns:p14="http://schemas.microsoft.com/office/powerpoint/2010/main" val="595640591"/>
              </p:ext>
            </p:extLst>
          </p:nvPr>
        </p:nvGraphicFramePr>
        <p:xfrm>
          <a:off x="609600" y="2057400"/>
          <a:ext cx="10972800" cy="170688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0">
                <a:tc>
                  <a:txBody>
                    <a:bodyPr/>
                    <a:lstStyle/>
                    <a:p>
                      <a:pPr algn="l"/>
                      <a:r>
                        <a:rPr sz="2200" dirty="0">
                          <a:solidFill>
                            <a:srgbClr val="FFFFFF"/>
                          </a:solidFill>
                        </a:rPr>
                        <a:t>Project</a:t>
                      </a:r>
                    </a:p>
                  </a:txBody>
                  <a:tcPr/>
                </a:tc>
                <a:tc>
                  <a:txBody>
                    <a:bodyPr/>
                    <a:lstStyle/>
                    <a:p>
                      <a:pPr algn="l"/>
                      <a:r>
                        <a:rPr sz="2200">
                          <a:solidFill>
                            <a:srgbClr val="FFFFFF"/>
                          </a:solidFill>
                        </a:rPr>
                        <a:t>App</a:t>
                      </a:r>
                    </a:p>
                  </a:txBody>
                  <a:tcPr/>
                </a:tc>
                <a:extLst>
                  <a:ext uri="{0D108BD9-81ED-4DB2-BD59-A6C34878D82A}">
                    <a16:rowId xmlns:a16="http://schemas.microsoft.com/office/drawing/2014/main" val="10000"/>
                  </a:ext>
                </a:extLst>
              </a:tr>
              <a:tr h="0">
                <a:tc>
                  <a:txBody>
                    <a:bodyPr/>
                    <a:lstStyle/>
                    <a:p>
                      <a:pPr algn="l"/>
                      <a:r>
                        <a:rPr lang="en-US" sz="2200" dirty="0">
                          <a:solidFill>
                            <a:srgbClr val="000000"/>
                          </a:solidFill>
                        </a:rPr>
                        <a:t>Only one project</a:t>
                      </a:r>
                      <a:endParaRPr sz="2200" dirty="0">
                        <a:solidFill>
                          <a:srgbClr val="000000"/>
                        </a:solidFill>
                      </a:endParaRPr>
                    </a:p>
                  </a:txBody>
                  <a:tcPr/>
                </a:tc>
                <a:tc>
                  <a:txBody>
                    <a:bodyPr/>
                    <a:lstStyle/>
                    <a:p>
                      <a:pPr algn="l"/>
                      <a:r>
                        <a:rPr lang="en-US" sz="2200" dirty="0">
                          <a:solidFill>
                            <a:srgbClr val="000000"/>
                          </a:solidFill>
                        </a:rPr>
                        <a:t>M</a:t>
                      </a:r>
                      <a:r>
                        <a:rPr sz="2200" dirty="0">
                          <a:solidFill>
                            <a:srgbClr val="000000"/>
                          </a:solidFill>
                        </a:rPr>
                        <a:t>any apps within the single project.</a:t>
                      </a:r>
                    </a:p>
                  </a:txBody>
                  <a:tcPr/>
                </a:tc>
                <a:extLst>
                  <a:ext uri="{0D108BD9-81ED-4DB2-BD59-A6C34878D82A}">
                    <a16:rowId xmlns:a16="http://schemas.microsoft.com/office/drawing/2014/main" val="10001"/>
                  </a:ext>
                </a:extLst>
              </a:tr>
              <a:tr h="0">
                <a:tc>
                  <a:txBody>
                    <a:bodyPr/>
                    <a:lstStyle/>
                    <a:p>
                      <a:pPr algn="l"/>
                      <a:r>
                        <a:rPr sz="2200" dirty="0">
                          <a:solidFill>
                            <a:srgbClr val="000000"/>
                          </a:solidFill>
                        </a:rPr>
                        <a:t>Contains the settings </a:t>
                      </a:r>
                      <a:r>
                        <a:rPr lang="en-US" sz="2200" dirty="0">
                          <a:solidFill>
                            <a:srgbClr val="000000"/>
                          </a:solidFill>
                        </a:rPr>
                        <a:t>and</a:t>
                      </a:r>
                      <a:r>
                        <a:rPr sz="2200" dirty="0">
                          <a:solidFill>
                            <a:srgbClr val="000000"/>
                          </a:solidFill>
                        </a:rPr>
                        <a:t> apps for a </a:t>
                      </a:r>
                      <a:r>
                        <a:rPr lang="en-US" sz="2200" dirty="0">
                          <a:solidFill>
                            <a:srgbClr val="000000"/>
                          </a:solidFill>
                        </a:rPr>
                        <a:t>site</a:t>
                      </a:r>
                      <a:r>
                        <a:rPr sz="2200" dirty="0">
                          <a:solidFill>
                            <a:srgbClr val="000000"/>
                          </a:solidFill>
                        </a:rPr>
                        <a:t>.</a:t>
                      </a:r>
                    </a:p>
                  </a:txBody>
                  <a:tcPr/>
                </a:tc>
                <a:tc>
                  <a:txBody>
                    <a:bodyPr/>
                    <a:lstStyle/>
                    <a:p>
                      <a:pPr algn="l"/>
                      <a:r>
                        <a:rPr lang="en-US" sz="2200" dirty="0">
                          <a:solidFill>
                            <a:srgbClr val="000000"/>
                          </a:solidFill>
                        </a:rPr>
                        <a:t>Component of a larger website</a:t>
                      </a:r>
                      <a:endParaRPr sz="2200" dirty="0">
                        <a:solidFill>
                          <a:srgbClr val="000000"/>
                        </a:solidFill>
                      </a:endParaRPr>
                    </a:p>
                  </a:txBody>
                  <a:tcPr/>
                </a:tc>
                <a:extLst>
                  <a:ext uri="{0D108BD9-81ED-4DB2-BD59-A6C34878D82A}">
                    <a16:rowId xmlns:a16="http://schemas.microsoft.com/office/drawing/2014/main" val="10002"/>
                  </a:ext>
                </a:extLst>
              </a:tr>
              <a:tr h="0">
                <a:tc>
                  <a:txBody>
                    <a:bodyPr/>
                    <a:lstStyle/>
                    <a:p>
                      <a:pPr algn="l"/>
                      <a:r>
                        <a:rPr sz="2200" dirty="0">
                          <a:solidFill>
                            <a:srgbClr val="000000"/>
                          </a:solidFill>
                        </a:rPr>
                        <a:t>Projects aren't used in other projects.</a:t>
                      </a:r>
                    </a:p>
                  </a:txBody>
                  <a:tcPr/>
                </a:tc>
                <a:tc>
                  <a:txBody>
                    <a:bodyPr/>
                    <a:lstStyle/>
                    <a:p>
                      <a:pPr algn="l"/>
                      <a:r>
                        <a:rPr sz="2200" dirty="0">
                          <a:solidFill>
                            <a:srgbClr val="000000"/>
                          </a:solidFill>
                        </a:rPr>
                        <a:t>Apps can be used across multiple projects.</a:t>
                      </a:r>
                    </a:p>
                  </a:txBody>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DC11C-1545-4389-9578-70FF0DE4B9DB}"/>
              </a:ext>
            </a:extLst>
          </p:cNvPr>
          <p:cNvSpPr>
            <a:spLocks noGrp="1"/>
          </p:cNvSpPr>
          <p:nvPr>
            <p:ph type="title"/>
          </p:nvPr>
        </p:nvSpPr>
        <p:spPr/>
        <p:txBody>
          <a:bodyPr/>
          <a:lstStyle/>
          <a:p>
            <a:r>
              <a:rPr lang="en-US" dirty="0"/>
              <a:t>More Django terminology</a:t>
            </a:r>
          </a:p>
        </p:txBody>
      </p:sp>
      <p:sp>
        <p:nvSpPr>
          <p:cNvPr id="3" name="Content Placeholder 2">
            <a:extLst>
              <a:ext uri="{FF2B5EF4-FFF2-40B4-BE49-F238E27FC236}">
                <a16:creationId xmlns:a16="http://schemas.microsoft.com/office/drawing/2014/main" id="{BB37722E-DF2B-468D-9C09-77EB764D4CC2}"/>
              </a:ext>
            </a:extLst>
          </p:cNvPr>
          <p:cNvSpPr>
            <a:spLocks noGrp="1"/>
          </p:cNvSpPr>
          <p:nvPr>
            <p:ph sz="quarter" idx="10"/>
          </p:nvPr>
        </p:nvSpPr>
        <p:spPr>
          <a:xfrm>
            <a:off x="584200" y="1435100"/>
            <a:ext cx="11018838" cy="3016210"/>
          </a:xfrm>
        </p:spPr>
        <p:txBody>
          <a:bodyPr/>
          <a:lstStyle/>
          <a:p>
            <a:pPr marL="457200" indent="-457200">
              <a:buFontTx/>
              <a:buChar char="-"/>
            </a:pPr>
            <a:r>
              <a:rPr lang="en-US" dirty="0"/>
              <a:t>Views</a:t>
            </a:r>
          </a:p>
          <a:p>
            <a:pPr marL="914400" lvl="1" indent="-457200">
              <a:buFontTx/>
              <a:buChar char="-"/>
            </a:pPr>
            <a:r>
              <a:rPr lang="en-US" dirty="0"/>
              <a:t>Views contain the code necessary to respond to a user request</a:t>
            </a:r>
          </a:p>
          <a:p>
            <a:pPr marL="1114425" lvl="2" indent="-457200">
              <a:buFontTx/>
              <a:buChar char="-"/>
            </a:pPr>
            <a:r>
              <a:rPr lang="en-US" dirty="0"/>
              <a:t>Order details</a:t>
            </a:r>
          </a:p>
          <a:p>
            <a:pPr marL="1114425" lvl="2" indent="-457200">
              <a:buFontTx/>
              <a:buChar char="-"/>
            </a:pPr>
            <a:r>
              <a:rPr lang="en-US" dirty="0"/>
              <a:t>Product search</a:t>
            </a:r>
          </a:p>
          <a:p>
            <a:pPr marL="457200" indent="-457200">
              <a:buFontTx/>
              <a:buChar char="-"/>
            </a:pPr>
            <a:r>
              <a:rPr lang="en-US" dirty="0"/>
              <a:t>URL mapping</a:t>
            </a:r>
          </a:p>
          <a:p>
            <a:pPr marL="914400" lvl="1" indent="-457200">
              <a:buFontTx/>
              <a:buChar char="-"/>
            </a:pPr>
            <a:r>
              <a:rPr lang="en-US" dirty="0"/>
              <a:t>Sometimes called routing in other frameworks</a:t>
            </a:r>
          </a:p>
          <a:p>
            <a:pPr marL="914400" lvl="1" indent="-457200">
              <a:buFontTx/>
              <a:buChar char="-"/>
            </a:pPr>
            <a:r>
              <a:rPr lang="en-US" dirty="0"/>
              <a:t>Determines which view to call for a specific URL</a:t>
            </a:r>
          </a:p>
          <a:p>
            <a:pPr marL="914400" lvl="1" indent="-457200">
              <a:buFontTx/>
              <a:buChar char="-"/>
            </a:pPr>
            <a:r>
              <a:rPr lang="en-US" dirty="0"/>
              <a:t>Implemented by using paths</a:t>
            </a:r>
          </a:p>
        </p:txBody>
      </p:sp>
    </p:spTree>
    <p:extLst>
      <p:ext uri="{BB962C8B-B14F-4D97-AF65-F5344CB8AC3E}">
        <p14:creationId xmlns:p14="http://schemas.microsoft.com/office/powerpoint/2010/main" val="385425853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Create your first project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your first project</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Now that we've explored some basic concepts of Django, let's begin creating the project.</a:t>
            </a:r>
          </a:p>
        </p:txBody>
      </p:sp>
      <p:sp>
        <p:nvSpPr>
          <p:cNvPr id="4" name="New shape"/>
          <p:cNvSpPr/>
          <p:nvPr/>
        </p:nvSpPr>
        <p:spPr>
          <a:xfrm>
            <a:off x="609600" y="2517013"/>
            <a:ext cx="10972800" cy="1517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1270000" lvl="1" indent="-365760">
              <a:spcBef>
                <a:spcPct val="20000"/>
              </a:spcBef>
              <a:spcAft>
                <a:spcPct val="20000"/>
              </a:spcAft>
              <a:buChar char="•"/>
            </a:pPr>
            <a:r>
              <a:rPr sz="1800">
                <a:solidFill>
                  <a:srgbClr val="000000"/>
                </a:solidFill>
              </a:rPr>
              <a:t>Create a project with Django-admin</a:t>
            </a:r>
          </a:p>
          <a:p>
            <a:pPr marL="1270000" lvl="1" indent="-365760">
              <a:spcBef>
                <a:spcPct val="20000"/>
              </a:spcBef>
              <a:spcAft>
                <a:spcPct val="20000"/>
              </a:spcAft>
              <a:buChar char="•"/>
            </a:pPr>
            <a:r>
              <a:rPr sz="1800">
                <a:solidFill>
                  <a:srgbClr val="000000"/>
                </a:solidFill>
              </a:rPr>
              <a:t>Explore the project structure</a:t>
            </a:r>
          </a:p>
          <a:p>
            <a:pPr marL="1270000" lvl="1" indent="-365760">
              <a:spcBef>
                <a:spcPct val="20000"/>
              </a:spcBef>
              <a:spcAft>
                <a:spcPct val="20000"/>
              </a:spcAft>
              <a:buChar char="•"/>
            </a:pPr>
            <a:r>
              <a:rPr sz="1800">
                <a:solidFill>
                  <a:srgbClr val="000000"/>
                </a:solidFill>
              </a:rPr>
              <a:t>Run the project</a:t>
            </a:r>
          </a:p>
          <a:p>
            <a:pPr marL="1270000" lvl="1" indent="-365760">
              <a:spcBef>
                <a:spcPct val="20000"/>
              </a:spcBef>
              <a:spcAft>
                <a:spcPct val="20000"/>
              </a:spcAft>
              <a:buChar char="•"/>
            </a:pPr>
            <a:r>
              <a:rPr sz="1800">
                <a:solidFill>
                  <a:srgbClr val="000000"/>
                </a:solidFill>
              </a:rPr>
              <a:t>Create the Hello World app</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Create paths and views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paths and views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With our app structure created, we can begin to take the steps to add our own custom code.</a:t>
            </a:r>
          </a:p>
        </p:txBody>
      </p:sp>
      <p:sp>
        <p:nvSpPr>
          <p:cNvPr id="4" name="New shape"/>
          <p:cNvSpPr/>
          <p:nvPr/>
        </p:nvSpPr>
        <p:spPr>
          <a:xfrm>
            <a:off x="609600" y="2517013"/>
            <a:ext cx="10972800" cy="1517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1270000" lvl="1" indent="-365760">
              <a:spcBef>
                <a:spcPct val="20000"/>
              </a:spcBef>
              <a:spcAft>
                <a:spcPct val="20000"/>
              </a:spcAft>
              <a:buChar char="•"/>
            </a:pPr>
            <a:r>
              <a:rPr sz="1800">
                <a:solidFill>
                  <a:srgbClr val="000000"/>
                </a:solidFill>
              </a:rPr>
              <a:t>Create the view</a:t>
            </a:r>
          </a:p>
          <a:p>
            <a:pPr marL="1270000" lvl="1" indent="-365760">
              <a:spcBef>
                <a:spcPct val="20000"/>
              </a:spcBef>
              <a:spcAft>
                <a:spcPct val="20000"/>
              </a:spcAft>
              <a:buChar char="•"/>
            </a:pPr>
            <a:r>
              <a:rPr sz="1800">
                <a:solidFill>
                  <a:srgbClr val="000000"/>
                </a:solidFill>
              </a:rPr>
              <a:t>Create the route</a:t>
            </a:r>
          </a:p>
          <a:p>
            <a:pPr marL="1270000" lvl="1" indent="-365760">
              <a:spcBef>
                <a:spcPct val="20000"/>
              </a:spcBef>
              <a:spcAft>
                <a:spcPct val="20000"/>
              </a:spcAft>
              <a:buChar char="•"/>
            </a:pPr>
            <a:r>
              <a:rPr sz="1800">
                <a:solidFill>
                  <a:srgbClr val="000000"/>
                </a:solidFill>
              </a:rPr>
              <a:t>Register our URLconf with the project</a:t>
            </a:r>
          </a:p>
          <a:p>
            <a:pPr marL="1270000" lvl="1" indent="-365760">
              <a:spcBef>
                <a:spcPct val="20000"/>
              </a:spcBef>
              <a:spcAft>
                <a:spcPct val="20000"/>
              </a:spcAft>
              <a:buChar char="•"/>
            </a:pPr>
            <a:r>
              <a:rPr sz="1800">
                <a:solidFill>
                  <a:srgbClr val="000000"/>
                </a:solidFill>
              </a:rPr>
              <a:t>Run your first app</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985136"/>
            <a:ext cx="6816725" cy="54864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Get started with Django</a:t>
            </a:r>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endParaRP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command-line utility automatically created in every Django project?</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init.py</a:t>
            </a:r>
          </a:p>
          <a:p>
            <a:pPr lvl="1" indent="-457200">
              <a:spcAft>
                <a:spcPct val="15000"/>
              </a:spcAft>
              <a:buAutoNum type="alphaUcPeriod"/>
            </a:pPr>
            <a:r>
              <a:rPr sz="2500">
                <a:solidFill>
                  <a:srgbClr val="000000"/>
                </a:solidFill>
              </a:rPr>
              <a:t>manage.py</a:t>
            </a:r>
          </a:p>
          <a:p>
            <a:pPr lvl="1" indent="-457200">
              <a:spcAft>
                <a:spcPct val="15000"/>
              </a:spcAft>
              <a:buAutoNum type="alphaUcPeriod"/>
            </a:pPr>
            <a:r>
              <a:rPr sz="2500">
                <a:solidFill>
                  <a:srgbClr val="000000"/>
                </a:solidFill>
              </a:rPr>
              <a:t>urls.py</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command-line utility automatically created in every Django project?</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init.py</a:t>
            </a:r>
          </a:p>
          <a:p>
            <a:pPr lvl="1" indent="-457200">
              <a:spcAft>
                <a:spcPct val="15000"/>
              </a:spcAft>
              <a:buAutoNum type="alphaUcPeriod"/>
            </a:pPr>
            <a:r>
              <a:rPr sz="2500" b="1">
                <a:solidFill>
                  <a:srgbClr val="000000"/>
                </a:solidFill>
                <a:highlight>
                  <a:srgbClr val="F0F788"/>
                </a:highlight>
              </a:rPr>
              <a:t>manage.py</a:t>
            </a:r>
          </a:p>
          <a:p>
            <a:pPr lvl="1" indent="-457200">
              <a:spcAft>
                <a:spcPct val="15000"/>
              </a:spcAft>
              <a:buAutoNum type="alphaUcPeriod"/>
            </a:pPr>
            <a:r>
              <a:rPr sz="2500">
                <a:solidFill>
                  <a:srgbClr val="000000"/>
                </a:solidFill>
              </a:rPr>
              <a:t>urls.py</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was referred to as a table of contents in the Django app?</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URLconf</a:t>
            </a:r>
          </a:p>
          <a:p>
            <a:pPr lvl="1" indent="-457200">
              <a:spcAft>
                <a:spcPct val="15000"/>
              </a:spcAft>
              <a:buAutoNum type="alphaUcPeriod"/>
            </a:pPr>
            <a:r>
              <a:rPr sz="2500">
                <a:solidFill>
                  <a:srgbClr val="000000"/>
                </a:solidFill>
              </a:rPr>
              <a:t>runserver</a:t>
            </a:r>
          </a:p>
          <a:p>
            <a:pPr lvl="1" indent="-457200">
              <a:spcAft>
                <a:spcPct val="15000"/>
              </a:spcAft>
              <a:buAutoNum type="alphaUcPeriod"/>
            </a:pPr>
            <a:r>
              <a:rPr sz="2500">
                <a:solidFill>
                  <a:srgbClr val="000000"/>
                </a:solidFill>
              </a:rPr>
              <a:t>project</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was referred to as a table of contents in the Django app?</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URLconf</a:t>
            </a:r>
          </a:p>
          <a:p>
            <a:pPr lvl="1" indent="-457200">
              <a:spcAft>
                <a:spcPct val="15000"/>
              </a:spcAft>
              <a:buAutoNum type="alphaUcPeriod"/>
            </a:pPr>
            <a:r>
              <a:rPr sz="2500">
                <a:solidFill>
                  <a:srgbClr val="000000"/>
                </a:solidFill>
              </a:rPr>
              <a:t>runserver</a:t>
            </a:r>
          </a:p>
          <a:p>
            <a:pPr lvl="1" indent="-457200">
              <a:spcAft>
                <a:spcPct val="15000"/>
              </a:spcAft>
              <a:buAutoNum type="alphaUcPeriod"/>
            </a:pPr>
            <a:r>
              <a:rPr sz="2500">
                <a:solidFill>
                  <a:srgbClr val="000000"/>
                </a:solidFill>
              </a:rPr>
              <a:t>project</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Although there are many frameworks for the Python language, the Django framework has proven itself a worthy opponent for developing applications.</a:t>
            </a:r>
          </a:p>
        </p:txBody>
      </p:sp>
      <p:sp>
        <p:nvSpPr>
          <p:cNvPr id="4" name="New shape"/>
          <p:cNvSpPr/>
          <p:nvPr/>
        </p:nvSpPr>
        <p:spPr>
          <a:xfrm>
            <a:off x="609600" y="2922396"/>
            <a:ext cx="10972800" cy="1901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Why Django is great for rapid deployments.</a:t>
            </a:r>
          </a:p>
          <a:p>
            <a:pPr marL="635000" indent="-365760">
              <a:spcBef>
                <a:spcPct val="20000"/>
              </a:spcBef>
              <a:spcAft>
                <a:spcPct val="20000"/>
              </a:spcAft>
              <a:buChar char="•"/>
            </a:pPr>
            <a:r>
              <a:rPr sz="1800">
                <a:solidFill>
                  <a:srgbClr val="000000"/>
                </a:solidFill>
              </a:rPr>
              <a:t>The difference between Django and Flask.</a:t>
            </a:r>
          </a:p>
          <a:p>
            <a:pPr marL="635000" indent="-365760">
              <a:spcBef>
                <a:spcPct val="20000"/>
              </a:spcBef>
              <a:spcAft>
                <a:spcPct val="20000"/>
              </a:spcAft>
              <a:buChar char="•"/>
            </a:pPr>
            <a:r>
              <a:rPr sz="1800">
                <a:solidFill>
                  <a:srgbClr val="000000"/>
                </a:solidFill>
              </a:rPr>
              <a:t>The types of applications best for Django.</a:t>
            </a:r>
          </a:p>
          <a:p>
            <a:pPr marL="635000" indent="-365760">
              <a:spcBef>
                <a:spcPct val="20000"/>
              </a:spcBef>
              <a:spcAft>
                <a:spcPct val="20000"/>
              </a:spcAft>
              <a:buChar char="•"/>
            </a:pPr>
            <a:r>
              <a:rPr sz="1800">
                <a:solidFill>
                  <a:srgbClr val="000000"/>
                </a:solidFill>
              </a:rPr>
              <a:t>How to install Django.</a:t>
            </a:r>
          </a:p>
          <a:p>
            <a:pPr marL="635000" indent="-365760">
              <a:spcBef>
                <a:spcPct val="20000"/>
              </a:spcBef>
              <a:spcAft>
                <a:spcPct val="20000"/>
              </a:spcAft>
              <a:buChar char="•"/>
            </a:pPr>
            <a:r>
              <a:rPr sz="1800">
                <a:solidFill>
                  <a:srgbClr val="000000"/>
                </a:solidFill>
              </a:rPr>
              <a:t>How to create a simple program.</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1"/>
            <a:ext cx="7253288" cy="2634567"/>
          </a:xfrm>
        </p:spPr>
        <p:txBody>
          <a:bodyPr anchor="t"/>
          <a:lstStyle>
            <a:lvl1pPr marL="231775" indent="-231775">
              <a:spcAft>
                <a:spcPts val="600"/>
              </a:spcAft>
              <a:buFont typeface="Wingdings" panose="05000000000000000000" pitchFamily="2" charset="2"/>
              <a:buChar char=""/>
              <a:defRPr/>
            </a:lvl1pPr>
          </a:lstStyle>
          <a:p>
            <a:pPr lvl="1"/>
            <a:r>
              <a:rPr lang="en-US" dirty="0"/>
              <a:t>Software</a:t>
            </a:r>
          </a:p>
          <a:p>
            <a:pPr lvl="2"/>
            <a:r>
              <a:rPr dirty="0"/>
              <a:t>Visual Studio Code</a:t>
            </a:r>
          </a:p>
          <a:p>
            <a:pPr lvl="2"/>
            <a:r>
              <a:rPr dirty="0"/>
              <a:t>Git</a:t>
            </a:r>
            <a:endParaRPr lang="en-US" dirty="0"/>
          </a:p>
          <a:p>
            <a:pPr lvl="1"/>
            <a:r>
              <a:rPr lang="en-US" dirty="0"/>
              <a:t>Skills</a:t>
            </a:r>
            <a:endParaRPr dirty="0"/>
          </a:p>
          <a:p>
            <a:pPr lvl="2"/>
            <a:r>
              <a:rPr dirty="0"/>
              <a:t>Understanding of HTML and CSS</a:t>
            </a:r>
          </a:p>
          <a:p>
            <a:pPr lvl="2"/>
            <a:r>
              <a:rPr dirty="0"/>
              <a:t>Intermediate understanding of Python, including the following concepts:</a:t>
            </a:r>
            <a:endParaRPr lang="en-US" dirty="0"/>
          </a:p>
          <a:p>
            <a:pPr lvl="3"/>
            <a:r>
              <a:rPr dirty="0">
                <a:hlinkClick r:id="rId3"/>
              </a:rPr>
              <a:t>Package management</a:t>
            </a:r>
            <a:endParaRPr lang="en-US" dirty="0"/>
          </a:p>
          <a:p>
            <a:pPr lvl="3"/>
            <a:r>
              <a:rPr dirty="0">
                <a:hlinkClick r:id="rId4"/>
              </a:rPr>
              <a:t>Virtual environments</a:t>
            </a:r>
            <a:endParaRPr lang="en-US" dirty="0"/>
          </a:p>
          <a:p>
            <a:pPr lvl="3"/>
            <a:r>
              <a:rPr dirty="0">
                <a:hlinkClick r:id="rId5"/>
              </a:rPr>
              <a:t>Inheritance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1415772"/>
          </a:xfrm>
        </p:spPr>
        <p:txBody>
          <a:bodyPr anchor="t"/>
          <a:lstStyle>
            <a:lvl1pPr marL="231775" indent="-231775">
              <a:spcAft>
                <a:spcPts val="600"/>
              </a:spcAft>
              <a:buFont typeface="Wingdings" panose="05000000000000000000" pitchFamily="2" charset="2"/>
              <a:buChar char=""/>
              <a:defRPr/>
            </a:lvl1pPr>
          </a:lstStyle>
          <a:p>
            <a:pPr lvl="1"/>
            <a:r>
              <a:rPr lang="en-US" dirty="0"/>
              <a:t>Django concepts</a:t>
            </a:r>
            <a:endParaRPr dirty="0"/>
          </a:p>
          <a:p>
            <a:pPr lvl="1"/>
            <a:r>
              <a:rPr dirty="0"/>
              <a:t>The difference between Django and Flask</a:t>
            </a:r>
          </a:p>
          <a:p>
            <a:pPr lvl="1"/>
            <a:r>
              <a:rPr dirty="0"/>
              <a:t>The best types of applications for Django</a:t>
            </a:r>
          </a:p>
          <a:p>
            <a:pPr lvl="1"/>
            <a:r>
              <a:rPr dirty="0"/>
              <a:t>How to create a simple program</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2154436"/>
          </a:xfrm>
        </p:spPr>
        <p:txBody>
          <a:bodyPr anchor="t"/>
          <a:lstStyle>
            <a:lvl1pPr marL="231775" indent="-231775">
              <a:spcAft>
                <a:spcPts val="600"/>
              </a:spcAft>
              <a:buFont typeface="Wingdings" panose="05000000000000000000" pitchFamily="2" charset="2"/>
              <a:buChar char=""/>
              <a:defRPr/>
            </a:lvl1pPr>
          </a:lstStyle>
          <a:p>
            <a:pPr lvl="1"/>
            <a:r>
              <a:rPr dirty="0"/>
              <a:t>Introduction</a:t>
            </a:r>
          </a:p>
          <a:p>
            <a:pPr lvl="1"/>
            <a:r>
              <a:rPr dirty="0"/>
              <a:t>What is Django?</a:t>
            </a:r>
          </a:p>
          <a:p>
            <a:pPr lvl="1"/>
            <a:r>
              <a:rPr dirty="0"/>
              <a:t>Explore basic concepts in Django</a:t>
            </a:r>
            <a:endParaRPr lang="en-US" dirty="0"/>
          </a:p>
          <a:p>
            <a:pPr lvl="1"/>
            <a:r>
              <a:rPr lang="en-US" dirty="0"/>
              <a:t>Understand paths and views</a:t>
            </a:r>
          </a:p>
          <a:p>
            <a:pPr lvl="1"/>
            <a:r>
              <a:rPr lang="en-US" dirty="0"/>
              <a:t>Knowledge check</a:t>
            </a:r>
          </a:p>
          <a:p>
            <a:pPr lvl="1"/>
            <a:r>
              <a:rPr lang="en-US" dirty="0"/>
              <a:t>Summary</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What is Django?</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What is Django?</a:t>
            </a:r>
          </a:p>
        </p:txBody>
      </p:sp>
      <p:sp>
        <p:nvSpPr>
          <p:cNvPr id="3" name="Subtitle"/>
          <p:cNvSpPr>
            <a:spLocks noGrp="1"/>
          </p:cNvSpPr>
          <p:nvPr>
            <p:ph sz="quarter" idx="10"/>
          </p:nvPr>
        </p:nvSpPr>
        <p:spPr>
          <a:xfrm>
            <a:off x="584200" y="1435100"/>
            <a:ext cx="11018838" cy="180972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dirty="0"/>
              <a:t>Django, pronounced "</a:t>
            </a:r>
            <a:r>
              <a:rPr dirty="0" err="1"/>
              <a:t>jango</a:t>
            </a:r>
            <a:r>
              <a:rPr dirty="0"/>
              <a:t>," is a free and open-source framework that was first released in 2005.</a:t>
            </a:r>
            <a:endParaRPr lang="en-US" dirty="0"/>
          </a:p>
          <a:p>
            <a:pPr marL="457200" indent="-457200">
              <a:buFontTx/>
              <a:buChar char="-"/>
            </a:pPr>
            <a:r>
              <a:rPr lang="en-US" dirty="0"/>
              <a:t>Designed for data-driven applications, where the front-end provides the user interface for a back-end database</a:t>
            </a:r>
            <a:endParaRPr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Application types</a:t>
            </a:r>
          </a:p>
        </p:txBody>
      </p:sp>
      <p:sp>
        <p:nvSpPr>
          <p:cNvPr id="3" name="Subtitle"/>
          <p:cNvSpPr>
            <a:spLocks noGrp="1"/>
          </p:cNvSpPr>
          <p:nvPr>
            <p:ph sz="quarter" idx="10"/>
          </p:nvPr>
        </p:nvSpPr>
        <p:spPr>
          <a:xfrm>
            <a:off x="584200" y="1435100"/>
            <a:ext cx="11018838"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Django offers a complete framework solution, which means it provides everything you need to quickly </a:t>
            </a:r>
            <a:r>
              <a:rPr lang="en-US" dirty="0"/>
              <a:t>create and deploy</a:t>
            </a:r>
            <a:r>
              <a:rPr dirty="0"/>
              <a:t> your projects.</a:t>
            </a:r>
          </a:p>
        </p:txBody>
      </p:sp>
      <p:sp>
        <p:nvSpPr>
          <p:cNvPr id="4" name="New shape"/>
          <p:cNvSpPr/>
          <p:nvPr/>
        </p:nvSpPr>
        <p:spPr>
          <a:xfrm>
            <a:off x="609600" y="2901696"/>
            <a:ext cx="10972800" cy="1517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Machine learning</a:t>
            </a:r>
          </a:p>
          <a:p>
            <a:pPr marL="635000" indent="-365760">
              <a:spcBef>
                <a:spcPct val="20000"/>
              </a:spcBef>
              <a:spcAft>
                <a:spcPct val="20000"/>
              </a:spcAft>
              <a:buChar char="•"/>
            </a:pPr>
            <a:r>
              <a:rPr sz="1800">
                <a:solidFill>
                  <a:srgbClr val="000000"/>
                </a:solidFill>
              </a:rPr>
              <a:t>E-commerce platforms</a:t>
            </a:r>
          </a:p>
          <a:p>
            <a:pPr marL="635000" indent="-365760">
              <a:spcBef>
                <a:spcPct val="20000"/>
              </a:spcBef>
              <a:spcAft>
                <a:spcPct val="20000"/>
              </a:spcAft>
              <a:buChar char="•"/>
            </a:pPr>
            <a:r>
              <a:rPr sz="1800">
                <a:solidFill>
                  <a:srgbClr val="000000"/>
                </a:solidFill>
              </a:rPr>
              <a:t>Data analysis</a:t>
            </a:r>
          </a:p>
          <a:p>
            <a:pPr marL="635000" indent="-365760">
              <a:spcBef>
                <a:spcPct val="20000"/>
              </a:spcBef>
              <a:spcAft>
                <a:spcPct val="20000"/>
              </a:spcAft>
              <a:buChar char="•"/>
            </a:pPr>
            <a:r>
              <a:rPr sz="1800">
                <a:solidFill>
                  <a:srgbClr val="000000"/>
                </a:solidFill>
              </a:rPr>
              <a:t>Content management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Django vs. Flask</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While both of these frameworks could suit the needs of your next Python application, there are specific functionalities and levels of support that each provides.</a:t>
            </a:r>
          </a:p>
        </p:txBody>
      </p:sp>
      <p:graphicFrame>
        <p:nvGraphicFramePr>
          <p:cNvPr id="4" name="New Table"/>
          <p:cNvGraphicFramePr>
            <a:graphicFrameLocks noGrp="1"/>
          </p:cNvGraphicFramePr>
          <p:nvPr/>
        </p:nvGraphicFramePr>
        <p:xfrm>
          <a:off x="609600" y="3506470"/>
          <a:ext cx="10972800" cy="2560320"/>
        </p:xfrm>
        <a:graphic>
          <a:graphicData uri="http://schemas.openxmlformats.org/drawingml/2006/table">
            <a:tbl>
              <a:tblPr firstRow="1" bandRow="1">
                <a:tableStyleId>{5C22544A-7EE6-4342-B048-85BDC9FD1C3A}</a:tableStyleId>
              </a:tblPr>
              <a:tblGrid>
                <a:gridCol w="5197642">
                  <a:extLst>
                    <a:ext uri="{9D8B030D-6E8A-4147-A177-3AD203B41FA5}">
                      <a16:colId xmlns:a16="http://schemas.microsoft.com/office/drawing/2014/main" val="20000"/>
                    </a:ext>
                  </a:extLst>
                </a:gridCol>
                <a:gridCol w="5775158">
                  <a:extLst>
                    <a:ext uri="{9D8B030D-6E8A-4147-A177-3AD203B41FA5}">
                      <a16:colId xmlns:a16="http://schemas.microsoft.com/office/drawing/2014/main" val="20001"/>
                    </a:ext>
                  </a:extLst>
                </a:gridCol>
              </a:tblGrid>
              <a:tr h="0">
                <a:tc>
                  <a:txBody>
                    <a:bodyPr/>
                    <a:lstStyle/>
                    <a:p>
                      <a:pPr algn="l"/>
                      <a:r>
                        <a:rPr sz="2200">
                          <a:solidFill>
                            <a:srgbClr val="FFFFFF"/>
                          </a:solidFill>
                        </a:rPr>
                        <a:t>Django</a:t>
                      </a:r>
                    </a:p>
                  </a:txBody>
                  <a:tcPr/>
                </a:tc>
                <a:tc>
                  <a:txBody>
                    <a:bodyPr/>
                    <a:lstStyle/>
                    <a:p>
                      <a:pPr algn="l"/>
                      <a:r>
                        <a:rPr sz="2200">
                          <a:solidFill>
                            <a:srgbClr val="FFFFFF"/>
                          </a:solidFill>
                        </a:rPr>
                        <a:t>Flask</a:t>
                      </a:r>
                    </a:p>
                  </a:txBody>
                  <a:tcPr/>
                </a:tc>
                <a:extLst>
                  <a:ext uri="{0D108BD9-81ED-4DB2-BD59-A6C34878D82A}">
                    <a16:rowId xmlns:a16="http://schemas.microsoft.com/office/drawing/2014/main" val="10000"/>
                  </a:ext>
                </a:extLst>
              </a:tr>
              <a:tr h="0">
                <a:tc>
                  <a:txBody>
                    <a:bodyPr/>
                    <a:lstStyle/>
                    <a:p>
                      <a:pPr algn="l"/>
                      <a:r>
                        <a:rPr sz="2200">
                          <a:solidFill>
                            <a:srgbClr val="000000"/>
                          </a:solidFill>
                        </a:rPr>
                        <a:t>Full-stack framework</a:t>
                      </a:r>
                    </a:p>
                  </a:txBody>
                  <a:tcPr/>
                </a:tc>
                <a:tc>
                  <a:txBody>
                    <a:bodyPr/>
                    <a:lstStyle/>
                    <a:p>
                      <a:pPr algn="l"/>
                      <a:r>
                        <a:rPr sz="2200">
                          <a:solidFill>
                            <a:srgbClr val="000000"/>
                          </a:solidFill>
                        </a:rPr>
                        <a:t>Lightweight web framework</a:t>
                      </a:r>
                    </a:p>
                  </a:txBody>
                  <a:tcPr/>
                </a:tc>
                <a:extLst>
                  <a:ext uri="{0D108BD9-81ED-4DB2-BD59-A6C34878D82A}">
                    <a16:rowId xmlns:a16="http://schemas.microsoft.com/office/drawing/2014/main" val="10001"/>
                  </a:ext>
                </a:extLst>
              </a:tr>
              <a:tr h="0">
                <a:tc>
                  <a:txBody>
                    <a:bodyPr/>
                    <a:lstStyle/>
                    <a:p>
                      <a:pPr algn="l"/>
                      <a:r>
                        <a:rPr sz="2200">
                          <a:solidFill>
                            <a:srgbClr val="000000"/>
                          </a:solidFill>
                        </a:rPr>
                        <a:t>Ideal for data-driven applications</a:t>
                      </a:r>
                    </a:p>
                  </a:txBody>
                  <a:tcPr/>
                </a:tc>
                <a:tc>
                  <a:txBody>
                    <a:bodyPr/>
                    <a:lstStyle/>
                    <a:p>
                      <a:pPr algn="l"/>
                      <a:r>
                        <a:rPr sz="2200">
                          <a:solidFill>
                            <a:srgbClr val="000000"/>
                          </a:solidFill>
                        </a:rPr>
                        <a:t>Ideal for existing APIs and services</a:t>
                      </a:r>
                    </a:p>
                  </a:txBody>
                  <a:tcPr/>
                </a:tc>
                <a:extLst>
                  <a:ext uri="{0D108BD9-81ED-4DB2-BD59-A6C34878D82A}">
                    <a16:rowId xmlns:a16="http://schemas.microsoft.com/office/drawing/2014/main" val="10002"/>
                  </a:ext>
                </a:extLst>
              </a:tr>
              <a:tr h="0">
                <a:tc>
                  <a:txBody>
                    <a:bodyPr/>
                    <a:lstStyle/>
                    <a:p>
                      <a:pPr algn="l"/>
                      <a:r>
                        <a:rPr sz="2200">
                          <a:solidFill>
                            <a:srgbClr val="000000"/>
                          </a:solidFill>
                        </a:rPr>
                        <a:t>Potentially more of a learning curve</a:t>
                      </a:r>
                    </a:p>
                  </a:txBody>
                  <a:tcPr/>
                </a:tc>
                <a:tc>
                  <a:txBody>
                    <a:bodyPr/>
                    <a:lstStyle/>
                    <a:p>
                      <a:pPr algn="l"/>
                      <a:r>
                        <a:rPr sz="2200">
                          <a:solidFill>
                            <a:srgbClr val="000000"/>
                          </a:solidFill>
                        </a:rPr>
                        <a:t>Potentially less of a learning curve</a:t>
                      </a:r>
                    </a:p>
                  </a:txBody>
                  <a:tcPr/>
                </a:tc>
                <a:extLst>
                  <a:ext uri="{0D108BD9-81ED-4DB2-BD59-A6C34878D82A}">
                    <a16:rowId xmlns:a16="http://schemas.microsoft.com/office/drawing/2014/main" val="10003"/>
                  </a:ext>
                </a:extLst>
              </a:tr>
              <a:tr h="0">
                <a:tc>
                  <a:txBody>
                    <a:bodyPr/>
                    <a:lstStyle/>
                    <a:p>
                      <a:pPr algn="l"/>
                      <a:r>
                        <a:rPr sz="2200">
                          <a:solidFill>
                            <a:srgbClr val="000000"/>
                          </a:solidFill>
                        </a:rPr>
                        <a:t>Out-of-the-box security</a:t>
                      </a:r>
                    </a:p>
                  </a:txBody>
                  <a:tcPr/>
                </a:tc>
                <a:tc>
                  <a:txBody>
                    <a:bodyPr/>
                    <a:lstStyle/>
                    <a:p>
                      <a:pPr algn="l"/>
                      <a:r>
                        <a:rPr sz="2200">
                          <a:solidFill>
                            <a:srgbClr val="000000"/>
                          </a:solidFill>
                        </a:rPr>
                        <a:t>Additional libraries needed for security</a:t>
                      </a:r>
                    </a:p>
                  </a:txBody>
                  <a:tcPr/>
                </a:tc>
                <a:extLst>
                  <a:ext uri="{0D108BD9-81ED-4DB2-BD59-A6C34878D82A}">
                    <a16:rowId xmlns:a16="http://schemas.microsoft.com/office/drawing/2014/main" val="10004"/>
                  </a:ext>
                </a:extLst>
              </a:tr>
              <a:tr h="0">
                <a:tc>
                  <a:txBody>
                    <a:bodyPr/>
                    <a:lstStyle/>
                    <a:p>
                      <a:pPr algn="l"/>
                      <a:r>
                        <a:rPr sz="2200">
                          <a:solidFill>
                            <a:srgbClr val="000000"/>
                          </a:solidFill>
                        </a:rPr>
                        <a:t>Custom HTML templating engine</a:t>
                      </a:r>
                    </a:p>
                  </a:txBody>
                  <a:tcPr/>
                </a:tc>
                <a:tc>
                  <a:txBody>
                    <a:bodyPr/>
                    <a:lstStyle/>
                    <a:p>
                      <a:pPr algn="l"/>
                      <a:r>
                        <a:rPr sz="2200">
                          <a:solidFill>
                            <a:srgbClr val="000000"/>
                          </a:solidFill>
                        </a:rPr>
                        <a:t>Jinja HTML templating engine</a:t>
                      </a:r>
                    </a:p>
                  </a:txBody>
                  <a:tcPr/>
                </a:tc>
                <a:extLst>
                  <a:ext uri="{0D108BD9-81ED-4DB2-BD59-A6C34878D82A}">
                    <a16:rowId xmlns:a16="http://schemas.microsoft.com/office/drawing/2014/main" val="10005"/>
                  </a:ext>
                </a:extLst>
              </a:tr>
            </a:tbl>
          </a:graphicData>
        </a:graphic>
      </p:graphicFrame>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13"/>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37</TotalTime>
  <Words>1333</Words>
  <Application>Microsoft Office PowerPoint</Application>
  <PresentationFormat>Widescreen</PresentationFormat>
  <Paragraphs>194</Paragraphs>
  <Slides>26</Slides>
  <Notes>24</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26</vt:i4>
      </vt:variant>
    </vt:vector>
  </HeadingPairs>
  <TitlesOfParts>
    <vt:vector size="36"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Get started with Django</vt:lpstr>
      <vt:lpstr>Prerequisites</vt:lpstr>
      <vt:lpstr>Learning objectives</vt:lpstr>
      <vt:lpstr>Agenda</vt:lpstr>
      <vt:lpstr>What is Django?</vt:lpstr>
      <vt:lpstr>What is Django?</vt:lpstr>
      <vt:lpstr>Application types</vt:lpstr>
      <vt:lpstr>Django vs. Flask</vt:lpstr>
      <vt:lpstr>Exercise</vt:lpstr>
      <vt:lpstr>Install Django</vt:lpstr>
      <vt:lpstr>Explore core concepts in Django</vt:lpstr>
      <vt:lpstr>Django terminology: projects vs. apps</vt:lpstr>
      <vt:lpstr>More Django terminology</vt:lpstr>
      <vt:lpstr>Exercise</vt:lpstr>
      <vt:lpstr>Create your first project</vt:lpstr>
      <vt:lpstr>Exercise</vt:lpstr>
      <vt:lpstr>Create paths and views</vt:lpstr>
      <vt:lpstr>Knowledge check</vt:lpstr>
      <vt:lpstr>Question 1</vt:lpstr>
      <vt:lpstr>Question 1</vt:lpstr>
      <vt:lpstr>Question 2</vt:lpstr>
      <vt:lpstr>Question 2</vt:lpstr>
      <vt:lpstr>Summary</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Harrison</dc:creator>
  <cp:lastModifiedBy>Christopher Harrison</cp:lastModifiedBy>
  <cp:revision>4</cp:revision>
  <cp:lastPrinted>2022-02-24T22:55:26Z</cp:lastPrinted>
  <dcterms:created xsi:type="dcterms:W3CDTF">2022-02-24T22:55:26Z</dcterms:created>
  <dcterms:modified xsi:type="dcterms:W3CDTF">2022-02-24T23:31:50Z</dcterms:modified>
</cp:coreProperties>
</file>