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27"/>
  </p:notesMasterIdLst>
  <p:sldIdLst>
    <p:sldId id="258" r:id="rId5"/>
    <p:sldId id="315" r:id="rId6"/>
    <p:sldId id="264" r:id="rId7"/>
    <p:sldId id="270" r:id="rId8"/>
    <p:sldId id="316" r:id="rId9"/>
    <p:sldId id="317" r:id="rId10"/>
    <p:sldId id="278" r:id="rId11"/>
    <p:sldId id="280" r:id="rId12"/>
    <p:sldId id="284" r:id="rId13"/>
    <p:sldId id="288" r:id="rId14"/>
    <p:sldId id="319" r:id="rId15"/>
    <p:sldId id="320" r:id="rId16"/>
    <p:sldId id="296" r:id="rId17"/>
    <p:sldId id="298" r:id="rId18"/>
    <p:sldId id="300" r:id="rId19"/>
    <p:sldId id="302" r:id="rId20"/>
    <p:sldId id="304" r:id="rId21"/>
    <p:sldId id="306" r:id="rId22"/>
    <p:sldId id="308" r:id="rId23"/>
    <p:sldId id="310" r:id="rId24"/>
    <p:sldId id="318" r:id="rId25"/>
    <p:sldId id="314"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110" d="100"/>
          <a:sy n="110" d="100"/>
        </p:scale>
        <p:origin x="150" y="11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aka.ms/vscode-remote/download/extension" TargetMode="External"/><Relationship Id="rId2" Type="http://schemas.openxmlformats.org/officeDocument/2006/relationships/hyperlink" Target="https://code.visualstudio.com/" TargetMode="External"/><Relationship Id="rId1" Type="http://schemas.openxmlformats.org/officeDocument/2006/relationships/hyperlink" Target="https://www.docker.com/get-started"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docker.com/get-started" TargetMode="External"/><Relationship Id="rId2" Type="http://schemas.openxmlformats.org/officeDocument/2006/relationships/hyperlink" Target="https://aka.ms/vscode-remote/download/extension" TargetMode="External"/><Relationship Id="rId1" Type="http://schemas.openxmlformats.org/officeDocument/2006/relationships/hyperlink" Target="https://code.visualstudio.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0B16F-3D61-49F6-9214-50920F5CA217}" type="doc">
      <dgm:prSet loTypeId="urn:microsoft.com/office/officeart/2016/7/layout/VerticalDownArrowProcess" loCatId="process" qsTypeId="urn:microsoft.com/office/officeart/2005/8/quickstyle/simple2" qsCatId="simple" csTypeId="urn:microsoft.com/office/officeart/2005/8/colors/accent1_2" csCatId="accent1" phldr="1"/>
      <dgm:spPr/>
      <dgm:t>
        <a:bodyPr/>
        <a:lstStyle/>
        <a:p>
          <a:endParaRPr lang="en-US"/>
        </a:p>
      </dgm:t>
    </dgm:pt>
    <dgm:pt modelId="{FA9D278E-0B06-4956-AC3C-4627B39B4C1E}">
      <dgm:prSet/>
      <dgm:spPr/>
      <dgm:t>
        <a:bodyPr/>
        <a:lstStyle/>
        <a:p>
          <a:pPr>
            <a:lnSpc>
              <a:spcPct val="100000"/>
            </a:lnSpc>
          </a:pPr>
          <a:r>
            <a:rPr lang="en-US">
              <a:latin typeface="Segoe UI Semibold"/>
              <a:cs typeface="Arial"/>
            </a:rPr>
            <a:t>Docker</a:t>
          </a:r>
          <a:endParaRPr lang="en-US">
            <a:cs typeface="Arial"/>
          </a:endParaRPr>
        </a:p>
      </dgm:t>
    </dgm:pt>
    <dgm:pt modelId="{E6C7AAB7-CE14-4850-97C5-F2E6D8879C5B}" type="parTrans" cxnId="{DC77B726-1B38-4057-AEF3-1EE504B0B4D5}">
      <dgm:prSet/>
      <dgm:spPr/>
      <dgm:t>
        <a:bodyPr/>
        <a:lstStyle/>
        <a:p>
          <a:endParaRPr lang="en-US"/>
        </a:p>
      </dgm:t>
    </dgm:pt>
    <dgm:pt modelId="{13C18905-3432-4CB3-9AF8-DF6FFC25B84C}" type="sibTrans" cxnId="{DC77B726-1B38-4057-AEF3-1EE504B0B4D5}">
      <dgm:prSet/>
      <dgm:spPr/>
      <dgm:t>
        <a:bodyPr/>
        <a:lstStyle/>
        <a:p>
          <a:endParaRPr lang="en-US"/>
        </a:p>
      </dgm:t>
    </dgm:pt>
    <dgm:pt modelId="{51050DDD-92B3-42E6-BA14-117BEFBC887C}">
      <dgm:prSet/>
      <dgm:spPr/>
      <dgm:t>
        <a:bodyPr/>
        <a:lstStyle/>
        <a:p>
          <a:pPr>
            <a:lnSpc>
              <a:spcPct val="100000"/>
            </a:lnSpc>
          </a:pPr>
          <a:r>
            <a:rPr lang="en-US">
              <a:cs typeface="Arial"/>
            </a:rPr>
            <a:t>Install and configure </a:t>
          </a:r>
          <a:r>
            <a:rPr lang="en-US">
              <a:cs typeface="Arial"/>
              <a:hlinkClick xmlns:r="http://schemas.openxmlformats.org/officeDocument/2006/relationships" r:id="rId1"/>
            </a:rPr>
            <a:t>Docker</a:t>
          </a:r>
          <a:r>
            <a:rPr lang="en-US">
              <a:cs typeface="Arial"/>
            </a:rPr>
            <a:t> for your operating system</a:t>
          </a:r>
        </a:p>
      </dgm:t>
    </dgm:pt>
    <dgm:pt modelId="{E8F395C8-8580-4600-A9AF-73D49B94B983}" type="parTrans" cxnId="{0EA9A90E-7AE2-40EE-8A5B-F491167868F7}">
      <dgm:prSet/>
      <dgm:spPr/>
      <dgm:t>
        <a:bodyPr/>
        <a:lstStyle/>
        <a:p>
          <a:endParaRPr lang="en-US"/>
        </a:p>
      </dgm:t>
    </dgm:pt>
    <dgm:pt modelId="{A4C4F594-CE5A-4BFF-BB17-DFC54CDFC0E3}" type="sibTrans" cxnId="{0EA9A90E-7AE2-40EE-8A5B-F491167868F7}">
      <dgm:prSet/>
      <dgm:spPr/>
      <dgm:t>
        <a:bodyPr/>
        <a:lstStyle/>
        <a:p>
          <a:endParaRPr lang="en-US"/>
        </a:p>
      </dgm:t>
    </dgm:pt>
    <dgm:pt modelId="{82D05AC2-8D86-4F05-96D7-73DB3DD3D3A0}">
      <dgm:prSet phldr="0"/>
      <dgm:spPr/>
      <dgm:t>
        <a:bodyPr/>
        <a:lstStyle/>
        <a:p>
          <a:pPr rtl="0">
            <a:lnSpc>
              <a:spcPct val="100000"/>
            </a:lnSpc>
          </a:pPr>
          <a:r>
            <a:rPr lang="en-US">
              <a:latin typeface="Segoe UI Semibold"/>
              <a:cs typeface="Arial"/>
            </a:rPr>
            <a:t>VS Code</a:t>
          </a:r>
          <a:endParaRPr lang="en-US">
            <a:cs typeface="Arial"/>
          </a:endParaRPr>
        </a:p>
      </dgm:t>
    </dgm:pt>
    <dgm:pt modelId="{41B627BC-B572-481A-920D-23FB406E2CE8}" type="parTrans" cxnId="{722A8F54-F0B8-4932-8D47-EBE97A60D3D4}">
      <dgm:prSet/>
      <dgm:spPr/>
      <dgm:t>
        <a:bodyPr/>
        <a:lstStyle/>
        <a:p>
          <a:endParaRPr lang="en-US"/>
        </a:p>
      </dgm:t>
    </dgm:pt>
    <dgm:pt modelId="{26149987-FD64-4882-A7C2-A37D71902181}" type="sibTrans" cxnId="{722A8F54-F0B8-4932-8D47-EBE97A60D3D4}">
      <dgm:prSet/>
      <dgm:spPr/>
      <dgm:t>
        <a:bodyPr/>
        <a:lstStyle/>
        <a:p>
          <a:endParaRPr lang="en-US"/>
        </a:p>
      </dgm:t>
    </dgm:pt>
    <dgm:pt modelId="{D828C484-3176-4F32-B6DB-DD5EF407E7EA}">
      <dgm:prSet/>
      <dgm:spPr/>
      <dgm:t>
        <a:bodyPr/>
        <a:lstStyle/>
        <a:p>
          <a:pPr>
            <a:lnSpc>
              <a:spcPct val="100000"/>
            </a:lnSpc>
          </a:pPr>
          <a:r>
            <a:rPr lang="en-US" dirty="0">
              <a:cs typeface="Arial"/>
            </a:rPr>
            <a:t>Install </a:t>
          </a:r>
          <a:r>
            <a:rPr lang="en-US" dirty="0">
              <a:cs typeface="Arial"/>
              <a:hlinkClick xmlns:r="http://schemas.openxmlformats.org/officeDocument/2006/relationships" r:id="rId2"/>
            </a:rPr>
            <a:t>VS Code </a:t>
          </a:r>
          <a:r>
            <a:rPr lang="en-US" dirty="0">
              <a:cs typeface="Arial"/>
            </a:rPr>
            <a:t>and the </a:t>
          </a:r>
          <a:r>
            <a:rPr lang="en-US" dirty="0">
              <a:cs typeface="Arial"/>
              <a:hlinkClick xmlns:r="http://schemas.openxmlformats.org/officeDocument/2006/relationships" r:id="rId3"/>
            </a:rPr>
            <a:t>Remote Development extension </a:t>
          </a:r>
          <a:r>
            <a:rPr lang="en-US" dirty="0">
              <a:cs typeface="Arial"/>
            </a:rPr>
            <a:t>pack</a:t>
          </a:r>
        </a:p>
      </dgm:t>
    </dgm:pt>
    <dgm:pt modelId="{29FD1D50-4559-40C6-9FEB-DC063389A612}" type="parTrans" cxnId="{B488900D-225B-488C-B012-FBDE412CABBB}">
      <dgm:prSet/>
      <dgm:spPr/>
      <dgm:t>
        <a:bodyPr/>
        <a:lstStyle/>
        <a:p>
          <a:endParaRPr lang="en-US"/>
        </a:p>
      </dgm:t>
    </dgm:pt>
    <dgm:pt modelId="{E3E5FF8D-B454-491A-8D59-D0C598DD2055}" type="sibTrans" cxnId="{B488900D-225B-488C-B012-FBDE412CABBB}">
      <dgm:prSet/>
      <dgm:spPr/>
      <dgm:t>
        <a:bodyPr/>
        <a:lstStyle/>
        <a:p>
          <a:endParaRPr lang="en-US"/>
        </a:p>
      </dgm:t>
    </dgm:pt>
    <dgm:pt modelId="{665C2882-9776-4255-B071-850B3F757D83}">
      <dgm:prSet/>
      <dgm:spPr/>
      <dgm:t>
        <a:bodyPr/>
        <a:lstStyle/>
        <a:p>
          <a:pPr rtl="0">
            <a:lnSpc>
              <a:spcPct val="100000"/>
            </a:lnSpc>
          </a:pPr>
          <a:r>
            <a:rPr lang="en-US">
              <a:latin typeface="Segoe UI Semibold"/>
              <a:cs typeface="Arial"/>
            </a:rPr>
            <a:t>Add Configuration Files</a:t>
          </a:r>
          <a:endParaRPr lang="en-US">
            <a:cs typeface="Arial"/>
          </a:endParaRPr>
        </a:p>
      </dgm:t>
    </dgm:pt>
    <dgm:pt modelId="{A66EAF30-F594-4D6C-AC28-6F640944C88C}" type="parTrans" cxnId="{1E9CBD5C-DD6C-4243-8467-45524FCDFE70}">
      <dgm:prSet/>
      <dgm:spPr/>
      <dgm:t>
        <a:bodyPr/>
        <a:lstStyle/>
        <a:p>
          <a:endParaRPr lang="en-US"/>
        </a:p>
      </dgm:t>
    </dgm:pt>
    <dgm:pt modelId="{F27A5A6E-2D36-467D-84A2-5135D642E8D7}" type="sibTrans" cxnId="{1E9CBD5C-DD6C-4243-8467-45524FCDFE70}">
      <dgm:prSet/>
      <dgm:spPr/>
      <dgm:t>
        <a:bodyPr/>
        <a:lstStyle/>
        <a:p>
          <a:endParaRPr lang="en-US"/>
        </a:p>
      </dgm:t>
    </dgm:pt>
    <dgm:pt modelId="{AB6CD98A-6774-4105-B7C7-C2BD581DF853}">
      <dgm:prSet/>
      <dgm:spPr/>
      <dgm:t>
        <a:bodyPr/>
        <a:lstStyle/>
        <a:p>
          <a:pPr>
            <a:lnSpc>
              <a:spcPct val="100000"/>
            </a:lnSpc>
          </a:pPr>
          <a:r>
            <a:rPr lang="en-US">
              <a:cs typeface="Arial"/>
            </a:rPr>
            <a:t>Press</a:t>
          </a:r>
          <a:r>
            <a:rPr lang="en-US" b="1">
              <a:cs typeface="Arial"/>
            </a:rPr>
            <a:t> F1 </a:t>
          </a:r>
          <a:r>
            <a:rPr lang="en-US">
              <a:cs typeface="Arial"/>
            </a:rPr>
            <a:t>select and </a:t>
          </a:r>
          <a:r>
            <a:rPr lang="en-US" b="1">
              <a:cs typeface="Arial"/>
            </a:rPr>
            <a:t>Add Development Container Configuration Files...</a:t>
          </a:r>
          <a:r>
            <a:rPr lang="en-US">
              <a:cs typeface="Arial"/>
            </a:rPr>
            <a:t> command for </a:t>
          </a:r>
          <a:r>
            <a:rPr lang="en-US" b="1">
              <a:cs typeface="Arial"/>
            </a:rPr>
            <a:t>Remote-Containers</a:t>
          </a:r>
          <a:r>
            <a:rPr lang="en-US">
              <a:cs typeface="Arial"/>
            </a:rPr>
            <a:t> or </a:t>
          </a:r>
          <a:r>
            <a:rPr lang="en-US" b="1" err="1">
              <a:cs typeface="Arial"/>
            </a:rPr>
            <a:t>Codespaces</a:t>
          </a:r>
          <a:r>
            <a:rPr lang="en-US">
              <a:cs typeface="Arial"/>
            </a:rPr>
            <a:t>.</a:t>
          </a:r>
        </a:p>
      </dgm:t>
    </dgm:pt>
    <dgm:pt modelId="{C53B631A-2F7B-4569-982E-69F2D98CBFCD}" type="parTrans" cxnId="{750CBBE2-3987-48BF-87EC-FC602D49E134}">
      <dgm:prSet/>
      <dgm:spPr/>
      <dgm:t>
        <a:bodyPr/>
        <a:lstStyle/>
        <a:p>
          <a:endParaRPr lang="en-US"/>
        </a:p>
      </dgm:t>
    </dgm:pt>
    <dgm:pt modelId="{807494D4-D509-44C8-A3D0-FE3A7AE534D6}" type="sibTrans" cxnId="{750CBBE2-3987-48BF-87EC-FC602D49E134}">
      <dgm:prSet/>
      <dgm:spPr/>
      <dgm:t>
        <a:bodyPr/>
        <a:lstStyle/>
        <a:p>
          <a:endParaRPr lang="en-US"/>
        </a:p>
      </dgm:t>
    </dgm:pt>
    <dgm:pt modelId="{336642E0-EE73-4269-B7BE-5073F2C43912}">
      <dgm:prSet/>
      <dgm:spPr/>
      <dgm:t>
        <a:bodyPr/>
        <a:lstStyle/>
        <a:p>
          <a:pPr rtl="0">
            <a:lnSpc>
              <a:spcPct val="100000"/>
            </a:lnSpc>
          </a:pPr>
          <a:r>
            <a:rPr lang="en-US">
              <a:cs typeface="Arial"/>
            </a:rPr>
            <a:t>Select</a:t>
          </a:r>
          <a:r>
            <a:rPr lang="en-US">
              <a:latin typeface="Segoe UI Semibold"/>
              <a:cs typeface="Arial"/>
            </a:rPr>
            <a:t> the definition</a:t>
          </a:r>
          <a:endParaRPr lang="en-US">
            <a:cs typeface="Arial"/>
          </a:endParaRPr>
        </a:p>
      </dgm:t>
    </dgm:pt>
    <dgm:pt modelId="{A81D7813-BC36-4A30-B7A7-61E6A00923E4}" type="parTrans" cxnId="{1C5D9106-EF17-4E1B-95ED-734792580CDE}">
      <dgm:prSet/>
      <dgm:spPr/>
      <dgm:t>
        <a:bodyPr/>
        <a:lstStyle/>
        <a:p>
          <a:endParaRPr lang="en-US"/>
        </a:p>
      </dgm:t>
    </dgm:pt>
    <dgm:pt modelId="{EBA6DC76-00AD-45BB-9720-6E2429F70465}" type="sibTrans" cxnId="{1C5D9106-EF17-4E1B-95ED-734792580CDE}">
      <dgm:prSet/>
      <dgm:spPr/>
      <dgm:t>
        <a:bodyPr/>
        <a:lstStyle/>
        <a:p>
          <a:endParaRPr lang="en-US"/>
        </a:p>
      </dgm:t>
    </dgm:pt>
    <dgm:pt modelId="{B5D7B49D-7E47-41C3-B583-4F4F4B1ACC5C}">
      <dgm:prSet/>
      <dgm:spPr/>
      <dgm:t>
        <a:bodyPr/>
        <a:lstStyle/>
        <a:p>
          <a:pPr>
            <a:lnSpc>
              <a:spcPct val="100000"/>
            </a:lnSpc>
          </a:pPr>
          <a:r>
            <a:rPr lang="en-US">
              <a:cs typeface="Arial"/>
            </a:rPr>
            <a:t>Select this definition. You may also need to select</a:t>
          </a:r>
          <a:r>
            <a:rPr lang="en-US" b="1">
              <a:cs typeface="Arial"/>
            </a:rPr>
            <a:t> Show All Definitions...</a:t>
          </a:r>
          <a:r>
            <a:rPr lang="en-US">
              <a:cs typeface="Arial"/>
            </a:rPr>
            <a:t> for it to appear.</a:t>
          </a:r>
        </a:p>
      </dgm:t>
    </dgm:pt>
    <dgm:pt modelId="{3AA2A009-C42E-42F0-AA74-E8456E0E3CFF}" type="parTrans" cxnId="{21FCE14C-78BC-4D81-A613-7A7318DB451C}">
      <dgm:prSet/>
      <dgm:spPr/>
      <dgm:t>
        <a:bodyPr/>
        <a:lstStyle/>
        <a:p>
          <a:endParaRPr lang="en-US"/>
        </a:p>
      </dgm:t>
    </dgm:pt>
    <dgm:pt modelId="{302EEB58-8744-4AF3-A03F-29E17760338F}" type="sibTrans" cxnId="{21FCE14C-78BC-4D81-A613-7A7318DB451C}">
      <dgm:prSet/>
      <dgm:spPr/>
      <dgm:t>
        <a:bodyPr/>
        <a:lstStyle/>
        <a:p>
          <a:endParaRPr lang="en-US"/>
        </a:p>
      </dgm:t>
    </dgm:pt>
    <dgm:pt modelId="{47697C74-427F-468B-8575-D1A9513ECA34}">
      <dgm:prSet/>
      <dgm:spPr/>
      <dgm:t>
        <a:bodyPr/>
        <a:lstStyle/>
        <a:p>
          <a:pPr rtl="0">
            <a:lnSpc>
              <a:spcPct val="100000"/>
            </a:lnSpc>
          </a:pPr>
          <a:r>
            <a:rPr lang="en-US">
              <a:latin typeface="Segoe UI Semibold"/>
              <a:cs typeface="Arial"/>
            </a:rPr>
            <a:t>Open folder in container</a:t>
          </a:r>
          <a:endParaRPr lang="en-US">
            <a:cs typeface="Arial"/>
          </a:endParaRPr>
        </a:p>
      </dgm:t>
    </dgm:pt>
    <dgm:pt modelId="{985E2800-D5A9-4D12-A338-136554465CDE}" type="parTrans" cxnId="{C18B7370-113E-4A57-9927-69CFFBB77D7C}">
      <dgm:prSet/>
      <dgm:spPr/>
      <dgm:t>
        <a:bodyPr/>
        <a:lstStyle/>
        <a:p>
          <a:endParaRPr lang="en-US"/>
        </a:p>
      </dgm:t>
    </dgm:pt>
    <dgm:pt modelId="{89532263-4D10-4FBF-BDEC-C1A78495E1AC}" type="sibTrans" cxnId="{C18B7370-113E-4A57-9927-69CFFBB77D7C}">
      <dgm:prSet/>
      <dgm:spPr/>
      <dgm:t>
        <a:bodyPr/>
        <a:lstStyle/>
        <a:p>
          <a:endParaRPr lang="en-US"/>
        </a:p>
      </dgm:t>
    </dgm:pt>
    <dgm:pt modelId="{DBBC40D0-7F93-4274-AB74-02DB7157F796}">
      <dgm:prSet/>
      <dgm:spPr/>
      <dgm:t>
        <a:bodyPr/>
        <a:lstStyle/>
        <a:p>
          <a:pPr>
            <a:lnSpc>
              <a:spcPct val="100000"/>
            </a:lnSpc>
          </a:pPr>
          <a:r>
            <a:rPr lang="en-US">
              <a:cs typeface="Arial"/>
            </a:rPr>
            <a:t>Finally, press </a:t>
          </a:r>
          <a:r>
            <a:rPr lang="en-US" b="1">
              <a:cs typeface="Arial"/>
            </a:rPr>
            <a:t>F1</a:t>
          </a:r>
          <a:r>
            <a:rPr lang="en-US">
              <a:cs typeface="Arial"/>
            </a:rPr>
            <a:t> and run </a:t>
          </a:r>
          <a:r>
            <a:rPr lang="en-US" b="1">
              <a:cs typeface="Arial"/>
            </a:rPr>
            <a:t>Remote-Containers: Reopen Folder in Container </a:t>
          </a:r>
          <a:r>
            <a:rPr lang="en-US">
              <a:cs typeface="Arial"/>
            </a:rPr>
            <a:t>to start using the definition.</a:t>
          </a:r>
        </a:p>
      </dgm:t>
    </dgm:pt>
    <dgm:pt modelId="{E2534029-34E2-4519-93DA-81BBB485A53B}" type="parTrans" cxnId="{07B944AD-9FBC-44C8-8519-3309D2CA6075}">
      <dgm:prSet/>
      <dgm:spPr/>
      <dgm:t>
        <a:bodyPr/>
        <a:lstStyle/>
        <a:p>
          <a:endParaRPr lang="en-US"/>
        </a:p>
      </dgm:t>
    </dgm:pt>
    <dgm:pt modelId="{064F03D8-309C-4C3A-A770-C12770F7BB92}" type="sibTrans" cxnId="{07B944AD-9FBC-44C8-8519-3309D2CA6075}">
      <dgm:prSet/>
      <dgm:spPr/>
      <dgm:t>
        <a:bodyPr/>
        <a:lstStyle/>
        <a:p>
          <a:endParaRPr lang="en-US"/>
        </a:p>
      </dgm:t>
    </dgm:pt>
    <dgm:pt modelId="{9DC971FF-982B-43E0-B3D8-472F50AEB02E}" type="pres">
      <dgm:prSet presAssocID="{4210B16F-3D61-49F6-9214-50920F5CA217}" presName="Name0" presStyleCnt="0">
        <dgm:presLayoutVars>
          <dgm:dir/>
          <dgm:animLvl val="lvl"/>
          <dgm:resizeHandles val="exact"/>
        </dgm:presLayoutVars>
      </dgm:prSet>
      <dgm:spPr/>
    </dgm:pt>
    <dgm:pt modelId="{F066CB5A-124D-4768-9309-79779561CBF2}" type="pres">
      <dgm:prSet presAssocID="{47697C74-427F-468B-8575-D1A9513ECA34}" presName="boxAndChildren" presStyleCnt="0"/>
      <dgm:spPr/>
    </dgm:pt>
    <dgm:pt modelId="{6ADB13F5-03DA-4366-BE87-D564C2BE231D}" type="pres">
      <dgm:prSet presAssocID="{47697C74-427F-468B-8575-D1A9513ECA34}" presName="parentTextBox" presStyleLbl="alignNode1" presStyleIdx="0" presStyleCnt="5"/>
      <dgm:spPr/>
    </dgm:pt>
    <dgm:pt modelId="{82A3E44F-9D80-4B18-8DD9-F4B5BBD27897}" type="pres">
      <dgm:prSet presAssocID="{47697C74-427F-468B-8575-D1A9513ECA34}" presName="descendantBox" presStyleLbl="bgAccFollowNode1" presStyleIdx="0" presStyleCnt="5"/>
      <dgm:spPr/>
    </dgm:pt>
    <dgm:pt modelId="{9263D86E-1838-4F67-8AD1-730E22576BBE}" type="pres">
      <dgm:prSet presAssocID="{EBA6DC76-00AD-45BB-9720-6E2429F70465}" presName="sp" presStyleCnt="0"/>
      <dgm:spPr/>
    </dgm:pt>
    <dgm:pt modelId="{14F8981A-00F6-4E41-BE3B-1B79E7E07262}" type="pres">
      <dgm:prSet presAssocID="{336642E0-EE73-4269-B7BE-5073F2C43912}" presName="arrowAndChildren" presStyleCnt="0"/>
      <dgm:spPr/>
    </dgm:pt>
    <dgm:pt modelId="{11D9CDA2-8BD8-4CFF-882E-8ABCB4B04887}" type="pres">
      <dgm:prSet presAssocID="{336642E0-EE73-4269-B7BE-5073F2C43912}" presName="parentTextArrow" presStyleLbl="node1" presStyleIdx="0" presStyleCnt="0"/>
      <dgm:spPr/>
    </dgm:pt>
    <dgm:pt modelId="{A0ABF52D-E2B6-46D3-AD8F-E57B8025C577}" type="pres">
      <dgm:prSet presAssocID="{336642E0-EE73-4269-B7BE-5073F2C43912}" presName="arrow" presStyleLbl="alignNode1" presStyleIdx="1" presStyleCnt="5"/>
      <dgm:spPr/>
    </dgm:pt>
    <dgm:pt modelId="{1ECBE941-D50C-4DB2-B0FF-187F3E67A24E}" type="pres">
      <dgm:prSet presAssocID="{336642E0-EE73-4269-B7BE-5073F2C43912}" presName="descendantArrow" presStyleLbl="bgAccFollowNode1" presStyleIdx="1" presStyleCnt="5"/>
      <dgm:spPr/>
    </dgm:pt>
    <dgm:pt modelId="{ACCEF7A4-881D-4B9C-A3E2-23CD488ED90E}" type="pres">
      <dgm:prSet presAssocID="{F27A5A6E-2D36-467D-84A2-5135D642E8D7}" presName="sp" presStyleCnt="0"/>
      <dgm:spPr/>
    </dgm:pt>
    <dgm:pt modelId="{1F02F557-4945-4C5E-BEC0-6342F184F370}" type="pres">
      <dgm:prSet presAssocID="{665C2882-9776-4255-B071-850B3F757D83}" presName="arrowAndChildren" presStyleCnt="0"/>
      <dgm:spPr/>
    </dgm:pt>
    <dgm:pt modelId="{05C340E3-2978-4DDB-9F43-DDF0F71730EC}" type="pres">
      <dgm:prSet presAssocID="{665C2882-9776-4255-B071-850B3F757D83}" presName="parentTextArrow" presStyleLbl="node1" presStyleIdx="0" presStyleCnt="0"/>
      <dgm:spPr/>
    </dgm:pt>
    <dgm:pt modelId="{665CDFBF-BA20-4D29-AF10-AAB0FFECF289}" type="pres">
      <dgm:prSet presAssocID="{665C2882-9776-4255-B071-850B3F757D83}" presName="arrow" presStyleLbl="alignNode1" presStyleIdx="2" presStyleCnt="5"/>
      <dgm:spPr/>
    </dgm:pt>
    <dgm:pt modelId="{337C3D06-0AEA-4CC9-9DA8-A50D4098A607}" type="pres">
      <dgm:prSet presAssocID="{665C2882-9776-4255-B071-850B3F757D83}" presName="descendantArrow" presStyleLbl="bgAccFollowNode1" presStyleIdx="2" presStyleCnt="5"/>
      <dgm:spPr/>
    </dgm:pt>
    <dgm:pt modelId="{8866D609-BCD0-4133-AEBE-580A8217DFD0}" type="pres">
      <dgm:prSet presAssocID="{26149987-FD64-4882-A7C2-A37D71902181}" presName="sp" presStyleCnt="0"/>
      <dgm:spPr/>
    </dgm:pt>
    <dgm:pt modelId="{5F29E985-BC3C-44D1-8D95-AEE18A50363F}" type="pres">
      <dgm:prSet presAssocID="{82D05AC2-8D86-4F05-96D7-73DB3DD3D3A0}" presName="arrowAndChildren" presStyleCnt="0"/>
      <dgm:spPr/>
    </dgm:pt>
    <dgm:pt modelId="{9C17BFC2-A362-40F4-BC6D-C30D31B525CB}" type="pres">
      <dgm:prSet presAssocID="{82D05AC2-8D86-4F05-96D7-73DB3DD3D3A0}" presName="parentTextArrow" presStyleLbl="node1" presStyleIdx="0" presStyleCnt="0"/>
      <dgm:spPr/>
    </dgm:pt>
    <dgm:pt modelId="{78C7B7A0-96FD-4069-8829-4299E0FC226C}" type="pres">
      <dgm:prSet presAssocID="{82D05AC2-8D86-4F05-96D7-73DB3DD3D3A0}" presName="arrow" presStyleLbl="alignNode1" presStyleIdx="3" presStyleCnt="5"/>
      <dgm:spPr/>
    </dgm:pt>
    <dgm:pt modelId="{8A537E27-89A2-47D3-98A0-BBB4EDFEA05C}" type="pres">
      <dgm:prSet presAssocID="{82D05AC2-8D86-4F05-96D7-73DB3DD3D3A0}" presName="descendantArrow" presStyleLbl="bgAccFollowNode1" presStyleIdx="3" presStyleCnt="5"/>
      <dgm:spPr/>
    </dgm:pt>
    <dgm:pt modelId="{961A89B8-8D7C-4B90-B869-FF653E046E59}" type="pres">
      <dgm:prSet presAssocID="{13C18905-3432-4CB3-9AF8-DF6FFC25B84C}" presName="sp" presStyleCnt="0"/>
      <dgm:spPr/>
    </dgm:pt>
    <dgm:pt modelId="{559D84C6-511F-4571-B005-4E0B132C082B}" type="pres">
      <dgm:prSet presAssocID="{FA9D278E-0B06-4956-AC3C-4627B39B4C1E}" presName="arrowAndChildren" presStyleCnt="0"/>
      <dgm:spPr/>
    </dgm:pt>
    <dgm:pt modelId="{D8ED5E41-7686-41F6-BE58-EB7A9DDFD4D9}" type="pres">
      <dgm:prSet presAssocID="{FA9D278E-0B06-4956-AC3C-4627B39B4C1E}" presName="parentTextArrow" presStyleLbl="node1" presStyleIdx="0" presStyleCnt="0"/>
      <dgm:spPr/>
    </dgm:pt>
    <dgm:pt modelId="{BD9204BC-D51F-4F13-86BD-6E1D296B7D7E}" type="pres">
      <dgm:prSet presAssocID="{FA9D278E-0B06-4956-AC3C-4627B39B4C1E}" presName="arrow" presStyleLbl="alignNode1" presStyleIdx="4" presStyleCnt="5"/>
      <dgm:spPr/>
    </dgm:pt>
    <dgm:pt modelId="{365959DD-8313-4B6F-92EA-3F7D648351E6}" type="pres">
      <dgm:prSet presAssocID="{FA9D278E-0B06-4956-AC3C-4627B39B4C1E}" presName="descendantArrow" presStyleLbl="bgAccFollowNode1" presStyleIdx="4" presStyleCnt="5"/>
      <dgm:spPr/>
    </dgm:pt>
  </dgm:ptLst>
  <dgm:cxnLst>
    <dgm:cxn modelId="{1C5D9106-EF17-4E1B-95ED-734792580CDE}" srcId="{4210B16F-3D61-49F6-9214-50920F5CA217}" destId="{336642E0-EE73-4269-B7BE-5073F2C43912}" srcOrd="3" destOrd="0" parTransId="{A81D7813-BC36-4A30-B7A7-61E6A00923E4}" sibTransId="{EBA6DC76-00AD-45BB-9720-6E2429F70465}"/>
    <dgm:cxn modelId="{53415D08-F190-4D38-9906-724BC34AF3FE}" type="presOf" srcId="{82D05AC2-8D86-4F05-96D7-73DB3DD3D3A0}" destId="{9C17BFC2-A362-40F4-BC6D-C30D31B525CB}" srcOrd="0" destOrd="0" presId="urn:microsoft.com/office/officeart/2016/7/layout/VerticalDownArrowProcess"/>
    <dgm:cxn modelId="{B488900D-225B-488C-B012-FBDE412CABBB}" srcId="{82D05AC2-8D86-4F05-96D7-73DB3DD3D3A0}" destId="{D828C484-3176-4F32-B6DB-DD5EF407E7EA}" srcOrd="0" destOrd="0" parTransId="{29FD1D50-4559-40C6-9FEB-DC063389A612}" sibTransId="{E3E5FF8D-B454-491A-8D59-D0C598DD2055}"/>
    <dgm:cxn modelId="{0EA9A90E-7AE2-40EE-8A5B-F491167868F7}" srcId="{FA9D278E-0B06-4956-AC3C-4627B39B4C1E}" destId="{51050DDD-92B3-42E6-BA14-117BEFBC887C}" srcOrd="0" destOrd="0" parTransId="{E8F395C8-8580-4600-A9AF-73D49B94B983}" sibTransId="{A4C4F594-CE5A-4BFF-BB17-DFC54CDFC0E3}"/>
    <dgm:cxn modelId="{15816322-7F8E-4E48-A75D-0F6E19402B4D}" type="presOf" srcId="{D828C484-3176-4F32-B6DB-DD5EF407E7EA}" destId="{8A537E27-89A2-47D3-98A0-BBB4EDFEA05C}" srcOrd="0" destOrd="0" presId="urn:microsoft.com/office/officeart/2016/7/layout/VerticalDownArrowProcess"/>
    <dgm:cxn modelId="{DC77B726-1B38-4057-AEF3-1EE504B0B4D5}" srcId="{4210B16F-3D61-49F6-9214-50920F5CA217}" destId="{FA9D278E-0B06-4956-AC3C-4627B39B4C1E}" srcOrd="0" destOrd="0" parTransId="{E6C7AAB7-CE14-4850-97C5-F2E6D8879C5B}" sibTransId="{13C18905-3432-4CB3-9AF8-DF6FFC25B84C}"/>
    <dgm:cxn modelId="{1E9CBD5C-DD6C-4243-8467-45524FCDFE70}" srcId="{4210B16F-3D61-49F6-9214-50920F5CA217}" destId="{665C2882-9776-4255-B071-850B3F757D83}" srcOrd="2" destOrd="0" parTransId="{A66EAF30-F594-4D6C-AC28-6F640944C88C}" sibTransId="{F27A5A6E-2D36-467D-84A2-5135D642E8D7}"/>
    <dgm:cxn modelId="{2CDB1163-E629-4B20-8DDA-EBD5911E42D9}" type="presOf" srcId="{AB6CD98A-6774-4105-B7C7-C2BD581DF853}" destId="{337C3D06-0AEA-4CC9-9DA8-A50D4098A607}" srcOrd="0" destOrd="0" presId="urn:microsoft.com/office/officeart/2016/7/layout/VerticalDownArrowProcess"/>
    <dgm:cxn modelId="{C6604C45-58C9-4712-B567-3B79A8BF65C7}" type="presOf" srcId="{4210B16F-3D61-49F6-9214-50920F5CA217}" destId="{9DC971FF-982B-43E0-B3D8-472F50AEB02E}" srcOrd="0" destOrd="0" presId="urn:microsoft.com/office/officeart/2016/7/layout/VerticalDownArrowProcess"/>
    <dgm:cxn modelId="{6D50B86A-0E3D-4C95-B505-AB551407AE90}" type="presOf" srcId="{DBBC40D0-7F93-4274-AB74-02DB7157F796}" destId="{82A3E44F-9D80-4B18-8DD9-F4B5BBD27897}" srcOrd="0" destOrd="0" presId="urn:microsoft.com/office/officeart/2016/7/layout/VerticalDownArrowProcess"/>
    <dgm:cxn modelId="{21FCE14C-78BC-4D81-A613-7A7318DB451C}" srcId="{336642E0-EE73-4269-B7BE-5073F2C43912}" destId="{B5D7B49D-7E47-41C3-B583-4F4F4B1ACC5C}" srcOrd="0" destOrd="0" parTransId="{3AA2A009-C42E-42F0-AA74-E8456E0E3CFF}" sibTransId="{302EEB58-8744-4AF3-A03F-29E17760338F}"/>
    <dgm:cxn modelId="{C18B7370-113E-4A57-9927-69CFFBB77D7C}" srcId="{4210B16F-3D61-49F6-9214-50920F5CA217}" destId="{47697C74-427F-468B-8575-D1A9513ECA34}" srcOrd="4" destOrd="0" parTransId="{985E2800-D5A9-4D12-A338-136554465CDE}" sibTransId="{89532263-4D10-4FBF-BDEC-C1A78495E1AC}"/>
    <dgm:cxn modelId="{722A8F54-F0B8-4932-8D47-EBE97A60D3D4}" srcId="{4210B16F-3D61-49F6-9214-50920F5CA217}" destId="{82D05AC2-8D86-4F05-96D7-73DB3DD3D3A0}" srcOrd="1" destOrd="0" parTransId="{41B627BC-B572-481A-920D-23FB406E2CE8}" sibTransId="{26149987-FD64-4882-A7C2-A37D71902181}"/>
    <dgm:cxn modelId="{C668C674-5F40-4E94-B473-943D3CCC1652}" type="presOf" srcId="{47697C74-427F-468B-8575-D1A9513ECA34}" destId="{6ADB13F5-03DA-4366-BE87-D564C2BE231D}" srcOrd="0" destOrd="0" presId="urn:microsoft.com/office/officeart/2016/7/layout/VerticalDownArrowProcess"/>
    <dgm:cxn modelId="{0FBE037A-95A8-49E3-9B84-9DB10AF1AD3C}" type="presOf" srcId="{82D05AC2-8D86-4F05-96D7-73DB3DD3D3A0}" destId="{78C7B7A0-96FD-4069-8829-4299E0FC226C}" srcOrd="1" destOrd="0" presId="urn:microsoft.com/office/officeart/2016/7/layout/VerticalDownArrowProcess"/>
    <dgm:cxn modelId="{F73DC385-FC3D-4F14-B54B-D927FC9E04D4}" type="presOf" srcId="{B5D7B49D-7E47-41C3-B583-4F4F4B1ACC5C}" destId="{1ECBE941-D50C-4DB2-B0FF-187F3E67A24E}" srcOrd="0" destOrd="0" presId="urn:microsoft.com/office/officeart/2016/7/layout/VerticalDownArrowProcess"/>
    <dgm:cxn modelId="{08EDF89C-5A97-45EE-9031-EC99004CD126}" type="presOf" srcId="{FA9D278E-0B06-4956-AC3C-4627B39B4C1E}" destId="{D8ED5E41-7686-41F6-BE58-EB7A9DDFD4D9}" srcOrd="0" destOrd="0" presId="urn:microsoft.com/office/officeart/2016/7/layout/VerticalDownArrowProcess"/>
    <dgm:cxn modelId="{81488D9E-23FB-4200-A5BB-30BF2A1CF141}" type="presOf" srcId="{665C2882-9776-4255-B071-850B3F757D83}" destId="{665CDFBF-BA20-4D29-AF10-AAB0FFECF289}" srcOrd="1" destOrd="0" presId="urn:microsoft.com/office/officeart/2016/7/layout/VerticalDownArrowProcess"/>
    <dgm:cxn modelId="{07B944AD-9FBC-44C8-8519-3309D2CA6075}" srcId="{47697C74-427F-468B-8575-D1A9513ECA34}" destId="{DBBC40D0-7F93-4274-AB74-02DB7157F796}" srcOrd="0" destOrd="0" parTransId="{E2534029-34E2-4519-93DA-81BBB485A53B}" sibTransId="{064F03D8-309C-4C3A-A770-C12770F7BB92}"/>
    <dgm:cxn modelId="{2B3855B7-3107-4CC4-BC87-02997207DD46}" type="presOf" srcId="{336642E0-EE73-4269-B7BE-5073F2C43912}" destId="{11D9CDA2-8BD8-4CFF-882E-8ABCB4B04887}" srcOrd="0" destOrd="0" presId="urn:microsoft.com/office/officeart/2016/7/layout/VerticalDownArrowProcess"/>
    <dgm:cxn modelId="{8CAC94B7-8864-45D7-AA66-677AAAE7DC8F}" type="presOf" srcId="{51050DDD-92B3-42E6-BA14-117BEFBC887C}" destId="{365959DD-8313-4B6F-92EA-3F7D648351E6}" srcOrd="0" destOrd="0" presId="urn:microsoft.com/office/officeart/2016/7/layout/VerticalDownArrowProcess"/>
    <dgm:cxn modelId="{D75E2FDB-F5CD-46B6-98FA-94A565495EA9}" type="presOf" srcId="{336642E0-EE73-4269-B7BE-5073F2C43912}" destId="{A0ABF52D-E2B6-46D3-AD8F-E57B8025C577}" srcOrd="1" destOrd="0" presId="urn:microsoft.com/office/officeart/2016/7/layout/VerticalDownArrowProcess"/>
    <dgm:cxn modelId="{750CBBE2-3987-48BF-87EC-FC602D49E134}" srcId="{665C2882-9776-4255-B071-850B3F757D83}" destId="{AB6CD98A-6774-4105-B7C7-C2BD581DF853}" srcOrd="0" destOrd="0" parTransId="{C53B631A-2F7B-4569-982E-69F2D98CBFCD}" sibTransId="{807494D4-D509-44C8-A3D0-FE3A7AE534D6}"/>
    <dgm:cxn modelId="{81868BFD-9F84-4C83-9A59-6AB1172EBA6E}" type="presOf" srcId="{665C2882-9776-4255-B071-850B3F757D83}" destId="{05C340E3-2978-4DDB-9F43-DDF0F71730EC}" srcOrd="0" destOrd="0" presId="urn:microsoft.com/office/officeart/2016/7/layout/VerticalDownArrowProcess"/>
    <dgm:cxn modelId="{4C1D9AFF-C028-4147-AA45-97E6241C5C67}" type="presOf" srcId="{FA9D278E-0B06-4956-AC3C-4627B39B4C1E}" destId="{BD9204BC-D51F-4F13-86BD-6E1D296B7D7E}" srcOrd="1" destOrd="0" presId="urn:microsoft.com/office/officeart/2016/7/layout/VerticalDownArrowProcess"/>
    <dgm:cxn modelId="{15AC87E1-FEE8-466B-8581-159B0A54D6E0}" type="presParOf" srcId="{9DC971FF-982B-43E0-B3D8-472F50AEB02E}" destId="{F066CB5A-124D-4768-9309-79779561CBF2}" srcOrd="0" destOrd="0" presId="urn:microsoft.com/office/officeart/2016/7/layout/VerticalDownArrowProcess"/>
    <dgm:cxn modelId="{4D6950F5-29FA-4FAB-87A9-434DA5E63006}" type="presParOf" srcId="{F066CB5A-124D-4768-9309-79779561CBF2}" destId="{6ADB13F5-03DA-4366-BE87-D564C2BE231D}" srcOrd="0" destOrd="0" presId="urn:microsoft.com/office/officeart/2016/7/layout/VerticalDownArrowProcess"/>
    <dgm:cxn modelId="{8F2E886B-0431-45A7-B6D2-088DC9A529CE}" type="presParOf" srcId="{F066CB5A-124D-4768-9309-79779561CBF2}" destId="{82A3E44F-9D80-4B18-8DD9-F4B5BBD27897}" srcOrd="1" destOrd="0" presId="urn:microsoft.com/office/officeart/2016/7/layout/VerticalDownArrowProcess"/>
    <dgm:cxn modelId="{FC190F34-131E-44C5-AA51-946565672E65}" type="presParOf" srcId="{9DC971FF-982B-43E0-B3D8-472F50AEB02E}" destId="{9263D86E-1838-4F67-8AD1-730E22576BBE}" srcOrd="1" destOrd="0" presId="urn:microsoft.com/office/officeart/2016/7/layout/VerticalDownArrowProcess"/>
    <dgm:cxn modelId="{78C22AD6-1CAE-4C27-8006-3986D84803FC}" type="presParOf" srcId="{9DC971FF-982B-43E0-B3D8-472F50AEB02E}" destId="{14F8981A-00F6-4E41-BE3B-1B79E7E07262}" srcOrd="2" destOrd="0" presId="urn:microsoft.com/office/officeart/2016/7/layout/VerticalDownArrowProcess"/>
    <dgm:cxn modelId="{7B8DD740-7BF1-4299-8DE0-62CD26D15AD6}" type="presParOf" srcId="{14F8981A-00F6-4E41-BE3B-1B79E7E07262}" destId="{11D9CDA2-8BD8-4CFF-882E-8ABCB4B04887}" srcOrd="0" destOrd="0" presId="urn:microsoft.com/office/officeart/2016/7/layout/VerticalDownArrowProcess"/>
    <dgm:cxn modelId="{59AA2B49-6071-48D0-BE3A-A31928CD8F9D}" type="presParOf" srcId="{14F8981A-00F6-4E41-BE3B-1B79E7E07262}" destId="{A0ABF52D-E2B6-46D3-AD8F-E57B8025C577}" srcOrd="1" destOrd="0" presId="urn:microsoft.com/office/officeart/2016/7/layout/VerticalDownArrowProcess"/>
    <dgm:cxn modelId="{F1315AE3-2485-4CBA-B9F3-744C092B7CE2}" type="presParOf" srcId="{14F8981A-00F6-4E41-BE3B-1B79E7E07262}" destId="{1ECBE941-D50C-4DB2-B0FF-187F3E67A24E}" srcOrd="2" destOrd="0" presId="urn:microsoft.com/office/officeart/2016/7/layout/VerticalDownArrowProcess"/>
    <dgm:cxn modelId="{231A0226-5B15-46F1-BFF2-654CD26B4436}" type="presParOf" srcId="{9DC971FF-982B-43E0-B3D8-472F50AEB02E}" destId="{ACCEF7A4-881D-4B9C-A3E2-23CD488ED90E}" srcOrd="3" destOrd="0" presId="urn:microsoft.com/office/officeart/2016/7/layout/VerticalDownArrowProcess"/>
    <dgm:cxn modelId="{7BCC5E42-50CA-4CB2-A627-0178CA8344B8}" type="presParOf" srcId="{9DC971FF-982B-43E0-B3D8-472F50AEB02E}" destId="{1F02F557-4945-4C5E-BEC0-6342F184F370}" srcOrd="4" destOrd="0" presId="urn:microsoft.com/office/officeart/2016/7/layout/VerticalDownArrowProcess"/>
    <dgm:cxn modelId="{99B24344-8513-4B43-BA2D-2509859164E1}" type="presParOf" srcId="{1F02F557-4945-4C5E-BEC0-6342F184F370}" destId="{05C340E3-2978-4DDB-9F43-DDF0F71730EC}" srcOrd="0" destOrd="0" presId="urn:microsoft.com/office/officeart/2016/7/layout/VerticalDownArrowProcess"/>
    <dgm:cxn modelId="{9992B0F5-8975-4B23-953C-8D090A3CEA21}" type="presParOf" srcId="{1F02F557-4945-4C5E-BEC0-6342F184F370}" destId="{665CDFBF-BA20-4D29-AF10-AAB0FFECF289}" srcOrd="1" destOrd="0" presId="urn:microsoft.com/office/officeart/2016/7/layout/VerticalDownArrowProcess"/>
    <dgm:cxn modelId="{77697E06-8134-4483-884B-A71D2BE552EB}" type="presParOf" srcId="{1F02F557-4945-4C5E-BEC0-6342F184F370}" destId="{337C3D06-0AEA-4CC9-9DA8-A50D4098A607}" srcOrd="2" destOrd="0" presId="urn:microsoft.com/office/officeart/2016/7/layout/VerticalDownArrowProcess"/>
    <dgm:cxn modelId="{C05707B1-5B8E-4D84-8399-FFB3AEA17AE7}" type="presParOf" srcId="{9DC971FF-982B-43E0-B3D8-472F50AEB02E}" destId="{8866D609-BCD0-4133-AEBE-580A8217DFD0}" srcOrd="5" destOrd="0" presId="urn:microsoft.com/office/officeart/2016/7/layout/VerticalDownArrowProcess"/>
    <dgm:cxn modelId="{852C8846-567E-42E1-95B0-14E8E081D41C}" type="presParOf" srcId="{9DC971FF-982B-43E0-B3D8-472F50AEB02E}" destId="{5F29E985-BC3C-44D1-8D95-AEE18A50363F}" srcOrd="6" destOrd="0" presId="urn:microsoft.com/office/officeart/2016/7/layout/VerticalDownArrowProcess"/>
    <dgm:cxn modelId="{7CB961EE-F764-4E2B-862E-24347A9B5685}" type="presParOf" srcId="{5F29E985-BC3C-44D1-8D95-AEE18A50363F}" destId="{9C17BFC2-A362-40F4-BC6D-C30D31B525CB}" srcOrd="0" destOrd="0" presId="urn:microsoft.com/office/officeart/2016/7/layout/VerticalDownArrowProcess"/>
    <dgm:cxn modelId="{B3399622-16FE-4E8C-AA42-7E7EE337E7B6}" type="presParOf" srcId="{5F29E985-BC3C-44D1-8D95-AEE18A50363F}" destId="{78C7B7A0-96FD-4069-8829-4299E0FC226C}" srcOrd="1" destOrd="0" presId="urn:microsoft.com/office/officeart/2016/7/layout/VerticalDownArrowProcess"/>
    <dgm:cxn modelId="{9C583665-0311-4D39-AF50-532F964C4C39}" type="presParOf" srcId="{5F29E985-BC3C-44D1-8D95-AEE18A50363F}" destId="{8A537E27-89A2-47D3-98A0-BBB4EDFEA05C}" srcOrd="2" destOrd="0" presId="urn:microsoft.com/office/officeart/2016/7/layout/VerticalDownArrowProcess"/>
    <dgm:cxn modelId="{CE185EAC-AF03-42DD-BB53-C3522B297562}" type="presParOf" srcId="{9DC971FF-982B-43E0-B3D8-472F50AEB02E}" destId="{961A89B8-8D7C-4B90-B869-FF653E046E59}" srcOrd="7" destOrd="0" presId="urn:microsoft.com/office/officeart/2016/7/layout/VerticalDownArrowProcess"/>
    <dgm:cxn modelId="{AFAB0F25-AB45-4D58-914D-54D43307638B}" type="presParOf" srcId="{9DC971FF-982B-43E0-B3D8-472F50AEB02E}" destId="{559D84C6-511F-4571-B005-4E0B132C082B}" srcOrd="8" destOrd="0" presId="urn:microsoft.com/office/officeart/2016/7/layout/VerticalDownArrowProcess"/>
    <dgm:cxn modelId="{A6CED80E-5915-4EF5-97FC-1EB505170FF1}" type="presParOf" srcId="{559D84C6-511F-4571-B005-4E0B132C082B}" destId="{D8ED5E41-7686-41F6-BE58-EB7A9DDFD4D9}" srcOrd="0" destOrd="0" presId="urn:microsoft.com/office/officeart/2016/7/layout/VerticalDownArrowProcess"/>
    <dgm:cxn modelId="{61D287C7-8A02-45B2-9BED-86B668DC2C68}" type="presParOf" srcId="{559D84C6-511F-4571-B005-4E0B132C082B}" destId="{BD9204BC-D51F-4F13-86BD-6E1D296B7D7E}" srcOrd="1" destOrd="0" presId="urn:microsoft.com/office/officeart/2016/7/layout/VerticalDownArrowProcess"/>
    <dgm:cxn modelId="{92EFB039-F167-476A-8D8A-A374DD5CF284}" type="presParOf" srcId="{559D84C6-511F-4571-B005-4E0B132C082B}" destId="{365959DD-8313-4B6F-92EA-3F7D648351E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B13F5-03DA-4366-BE87-D564C2BE231D}">
      <dsp:nvSpPr>
        <dsp:cNvPr id="0" name=""/>
        <dsp:cNvSpPr/>
      </dsp:nvSpPr>
      <dsp:spPr>
        <a:xfrm>
          <a:off x="0" y="4150674"/>
          <a:ext cx="1304925" cy="68095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Open folder in container</a:t>
          </a:r>
          <a:endParaRPr lang="en-US" sz="1300" kern="1200">
            <a:cs typeface="Arial"/>
          </a:endParaRPr>
        </a:p>
      </dsp:txBody>
      <dsp:txXfrm>
        <a:off x="0" y="4150674"/>
        <a:ext cx="1304925" cy="680952"/>
      </dsp:txXfrm>
    </dsp:sp>
    <dsp:sp modelId="{82A3E44F-9D80-4B18-8DD9-F4B5BBD27897}">
      <dsp:nvSpPr>
        <dsp:cNvPr id="0" name=""/>
        <dsp:cNvSpPr/>
      </dsp:nvSpPr>
      <dsp:spPr>
        <a:xfrm>
          <a:off x="1304925" y="4150674"/>
          <a:ext cx="3914775" cy="68095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Finally, press </a:t>
          </a:r>
          <a:r>
            <a:rPr lang="en-US" sz="1100" b="1" kern="1200">
              <a:cs typeface="Arial"/>
            </a:rPr>
            <a:t>F1</a:t>
          </a:r>
          <a:r>
            <a:rPr lang="en-US" sz="1100" kern="1200">
              <a:cs typeface="Arial"/>
            </a:rPr>
            <a:t> and run </a:t>
          </a:r>
          <a:r>
            <a:rPr lang="en-US" sz="1100" b="1" kern="1200">
              <a:cs typeface="Arial"/>
            </a:rPr>
            <a:t>Remote-Containers: Reopen Folder in Container </a:t>
          </a:r>
          <a:r>
            <a:rPr lang="en-US" sz="1100" kern="1200">
              <a:cs typeface="Arial"/>
            </a:rPr>
            <a:t>to start using the definition.</a:t>
          </a:r>
        </a:p>
      </dsp:txBody>
      <dsp:txXfrm>
        <a:off x="1304925" y="4150674"/>
        <a:ext cx="3914775" cy="680952"/>
      </dsp:txXfrm>
    </dsp:sp>
    <dsp:sp modelId="{A0ABF52D-E2B6-46D3-AD8F-E57B8025C577}">
      <dsp:nvSpPr>
        <dsp:cNvPr id="0" name=""/>
        <dsp:cNvSpPr/>
      </dsp:nvSpPr>
      <dsp:spPr>
        <a:xfrm rot="10800000">
          <a:off x="0" y="3113583"/>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cs typeface="Arial"/>
            </a:rPr>
            <a:t>Select</a:t>
          </a:r>
          <a:r>
            <a:rPr lang="en-US" sz="1300" kern="1200">
              <a:latin typeface="Segoe UI Semibold"/>
              <a:cs typeface="Arial"/>
            </a:rPr>
            <a:t> the definition</a:t>
          </a:r>
          <a:endParaRPr lang="en-US" sz="1300" kern="1200">
            <a:cs typeface="Arial"/>
          </a:endParaRPr>
        </a:p>
      </dsp:txBody>
      <dsp:txXfrm rot="-10800000">
        <a:off x="0" y="3113583"/>
        <a:ext cx="1304925" cy="680748"/>
      </dsp:txXfrm>
    </dsp:sp>
    <dsp:sp modelId="{1ECBE941-D50C-4DB2-B0FF-187F3E67A24E}">
      <dsp:nvSpPr>
        <dsp:cNvPr id="0" name=""/>
        <dsp:cNvSpPr/>
      </dsp:nvSpPr>
      <dsp:spPr>
        <a:xfrm>
          <a:off x="1304925" y="3113583"/>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Select this definition. You may also need to select</a:t>
          </a:r>
          <a:r>
            <a:rPr lang="en-US" sz="1100" b="1" kern="1200">
              <a:cs typeface="Arial"/>
            </a:rPr>
            <a:t> Show All Definitions...</a:t>
          </a:r>
          <a:r>
            <a:rPr lang="en-US" sz="1100" kern="1200">
              <a:cs typeface="Arial"/>
            </a:rPr>
            <a:t> for it to appear.</a:t>
          </a:r>
        </a:p>
      </dsp:txBody>
      <dsp:txXfrm>
        <a:off x="1304925" y="3113583"/>
        <a:ext cx="3914775" cy="680748"/>
      </dsp:txXfrm>
    </dsp:sp>
    <dsp:sp modelId="{665CDFBF-BA20-4D29-AF10-AAB0FFECF289}">
      <dsp:nvSpPr>
        <dsp:cNvPr id="0" name=""/>
        <dsp:cNvSpPr/>
      </dsp:nvSpPr>
      <dsp:spPr>
        <a:xfrm rot="10800000">
          <a:off x="0" y="2076492"/>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Add Configuration Files</a:t>
          </a:r>
          <a:endParaRPr lang="en-US" sz="1300" kern="1200">
            <a:cs typeface="Arial"/>
          </a:endParaRPr>
        </a:p>
      </dsp:txBody>
      <dsp:txXfrm rot="-10800000">
        <a:off x="0" y="2076492"/>
        <a:ext cx="1304925" cy="680748"/>
      </dsp:txXfrm>
    </dsp:sp>
    <dsp:sp modelId="{337C3D06-0AEA-4CC9-9DA8-A50D4098A607}">
      <dsp:nvSpPr>
        <dsp:cNvPr id="0" name=""/>
        <dsp:cNvSpPr/>
      </dsp:nvSpPr>
      <dsp:spPr>
        <a:xfrm>
          <a:off x="1304925" y="2076492"/>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Press</a:t>
          </a:r>
          <a:r>
            <a:rPr lang="en-US" sz="1100" b="1" kern="1200">
              <a:cs typeface="Arial"/>
            </a:rPr>
            <a:t> F1 </a:t>
          </a:r>
          <a:r>
            <a:rPr lang="en-US" sz="1100" kern="1200">
              <a:cs typeface="Arial"/>
            </a:rPr>
            <a:t>select and </a:t>
          </a:r>
          <a:r>
            <a:rPr lang="en-US" sz="1100" b="1" kern="1200">
              <a:cs typeface="Arial"/>
            </a:rPr>
            <a:t>Add Development Container Configuration Files...</a:t>
          </a:r>
          <a:r>
            <a:rPr lang="en-US" sz="1100" kern="1200">
              <a:cs typeface="Arial"/>
            </a:rPr>
            <a:t> command for </a:t>
          </a:r>
          <a:r>
            <a:rPr lang="en-US" sz="1100" b="1" kern="1200">
              <a:cs typeface="Arial"/>
            </a:rPr>
            <a:t>Remote-Containers</a:t>
          </a:r>
          <a:r>
            <a:rPr lang="en-US" sz="1100" kern="1200">
              <a:cs typeface="Arial"/>
            </a:rPr>
            <a:t> or </a:t>
          </a:r>
          <a:r>
            <a:rPr lang="en-US" sz="1100" b="1" kern="1200" err="1">
              <a:cs typeface="Arial"/>
            </a:rPr>
            <a:t>Codespaces</a:t>
          </a:r>
          <a:r>
            <a:rPr lang="en-US" sz="1100" kern="1200">
              <a:cs typeface="Arial"/>
            </a:rPr>
            <a:t>.</a:t>
          </a:r>
        </a:p>
      </dsp:txBody>
      <dsp:txXfrm>
        <a:off x="1304925" y="2076492"/>
        <a:ext cx="3914775" cy="680748"/>
      </dsp:txXfrm>
    </dsp:sp>
    <dsp:sp modelId="{78C7B7A0-96FD-4069-8829-4299E0FC226C}">
      <dsp:nvSpPr>
        <dsp:cNvPr id="0" name=""/>
        <dsp:cNvSpPr/>
      </dsp:nvSpPr>
      <dsp:spPr>
        <a:xfrm rot="10800000">
          <a:off x="0" y="1039401"/>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VS Code</a:t>
          </a:r>
          <a:endParaRPr lang="en-US" sz="1300" kern="1200">
            <a:cs typeface="Arial"/>
          </a:endParaRPr>
        </a:p>
      </dsp:txBody>
      <dsp:txXfrm rot="-10800000">
        <a:off x="0" y="1039401"/>
        <a:ext cx="1304925" cy="680748"/>
      </dsp:txXfrm>
    </dsp:sp>
    <dsp:sp modelId="{8A537E27-89A2-47D3-98A0-BBB4EDFEA05C}">
      <dsp:nvSpPr>
        <dsp:cNvPr id="0" name=""/>
        <dsp:cNvSpPr/>
      </dsp:nvSpPr>
      <dsp:spPr>
        <a:xfrm>
          <a:off x="1304925" y="1039401"/>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a:cs typeface="Arial"/>
            </a:rPr>
            <a:t>Install </a:t>
          </a:r>
          <a:r>
            <a:rPr lang="en-US" sz="1100" kern="1200" dirty="0">
              <a:cs typeface="Arial"/>
              <a:hlinkClick xmlns:r="http://schemas.openxmlformats.org/officeDocument/2006/relationships" r:id="rId1"/>
            </a:rPr>
            <a:t>VS Code </a:t>
          </a:r>
          <a:r>
            <a:rPr lang="en-US" sz="1100" kern="1200" dirty="0">
              <a:cs typeface="Arial"/>
            </a:rPr>
            <a:t>and the </a:t>
          </a:r>
          <a:r>
            <a:rPr lang="en-US" sz="1100" kern="1200" dirty="0">
              <a:cs typeface="Arial"/>
              <a:hlinkClick xmlns:r="http://schemas.openxmlformats.org/officeDocument/2006/relationships" r:id="rId2"/>
            </a:rPr>
            <a:t>Remote Development extension </a:t>
          </a:r>
          <a:r>
            <a:rPr lang="en-US" sz="1100" kern="1200" dirty="0">
              <a:cs typeface="Arial"/>
            </a:rPr>
            <a:t>pack</a:t>
          </a:r>
        </a:p>
      </dsp:txBody>
      <dsp:txXfrm>
        <a:off x="1304925" y="1039401"/>
        <a:ext cx="3914775" cy="680748"/>
      </dsp:txXfrm>
    </dsp:sp>
    <dsp:sp modelId="{BD9204BC-D51F-4F13-86BD-6E1D296B7D7E}">
      <dsp:nvSpPr>
        <dsp:cNvPr id="0" name=""/>
        <dsp:cNvSpPr/>
      </dsp:nvSpPr>
      <dsp:spPr>
        <a:xfrm rot="10800000">
          <a:off x="0" y="2310"/>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a:lnSpc>
              <a:spcPct val="100000"/>
            </a:lnSpc>
            <a:spcBef>
              <a:spcPct val="0"/>
            </a:spcBef>
            <a:spcAft>
              <a:spcPct val="35000"/>
            </a:spcAft>
            <a:buNone/>
          </a:pPr>
          <a:r>
            <a:rPr lang="en-US" sz="1300" kern="1200">
              <a:latin typeface="Segoe UI Semibold"/>
              <a:cs typeface="Arial"/>
            </a:rPr>
            <a:t>Docker</a:t>
          </a:r>
          <a:endParaRPr lang="en-US" sz="1300" kern="1200">
            <a:cs typeface="Arial"/>
          </a:endParaRPr>
        </a:p>
      </dsp:txBody>
      <dsp:txXfrm rot="-10800000">
        <a:off x="0" y="2310"/>
        <a:ext cx="1304925" cy="680748"/>
      </dsp:txXfrm>
    </dsp:sp>
    <dsp:sp modelId="{365959DD-8313-4B6F-92EA-3F7D648351E6}">
      <dsp:nvSpPr>
        <dsp:cNvPr id="0" name=""/>
        <dsp:cNvSpPr/>
      </dsp:nvSpPr>
      <dsp:spPr>
        <a:xfrm>
          <a:off x="1304925" y="2310"/>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Install and configure </a:t>
          </a:r>
          <a:r>
            <a:rPr lang="en-US" sz="1100" kern="1200">
              <a:cs typeface="Arial"/>
              <a:hlinkClick xmlns:r="http://schemas.openxmlformats.org/officeDocument/2006/relationships" r:id="rId3"/>
            </a:rPr>
            <a:t>Docker</a:t>
          </a:r>
          <a:r>
            <a:rPr lang="en-US" sz="1100" kern="1200">
              <a:cs typeface="Arial"/>
            </a:rPr>
            <a:t> for your operating system</a:t>
          </a:r>
        </a:p>
      </dsp:txBody>
      <dsp:txXfrm>
        <a:off x="1304925" y="2310"/>
        <a:ext cx="3914775" cy="68074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F4E01-D1CE-4C3D-B266-CD3B9C701DC2}" type="datetimeFigureOut">
              <a:t>07/04/2022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F4DF7-B9F5-4ED3-B312-344871CE3AF1}"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view.docs.microsoft.com/en-us/learn/modules/explore-analyze-data-with-r/?branch=NEW-ml-explor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a:t>
            </a:r>
            <a:r>
              <a:rPr lang="en-US">
                <a:hlinkClick r:id="rId3"/>
              </a:rPr>
              <a:t>Explore and analyze data with R - Learn | Microsoft Docs</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2032001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3657573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extLst>
      <p:ext uri="{BB962C8B-B14F-4D97-AF65-F5344CB8AC3E}">
        <p14:creationId xmlns:p14="http://schemas.microsoft.com/office/powerpoint/2010/main" val="171133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10000"/>
          </a:bodyPr>
          <a:lstStyle/>
          <a:p>
            <a:pPr>
              <a:spcBef>
                <a:spcPct val="43750"/>
              </a:spcBef>
              <a:spcAft>
                <a:spcPct val="43750"/>
              </a:spcAft>
            </a:pPr>
            <a:r>
              <a:rPr lang="en-US" dirty="0"/>
              <a:t>Regression is where models predict a number.</a:t>
            </a:r>
          </a:p>
          <a:p>
            <a:endParaRPr lang="en-US" dirty="0"/>
          </a:p>
          <a:p>
            <a:pPr>
              <a:spcBef>
                <a:spcPct val="43750"/>
              </a:spcBef>
              <a:spcAft>
                <a:spcPct val="43750"/>
              </a:spcAft>
            </a:pPr>
            <a:r>
              <a:rPr lang="en-US" dirty="0"/>
              <a:t>In machine learning, the goal of regression is to create a model that can predict a numeric, quantifiable value, such as a price, amount, size, or other scalar number.</a:t>
            </a:r>
          </a:p>
          <a:p>
            <a:endParaRPr lang="en-US" dirty="0"/>
          </a:p>
          <a:p>
            <a:pPr>
              <a:spcBef>
                <a:spcPct val="43750"/>
              </a:spcBef>
              <a:spcAft>
                <a:spcPct val="43750"/>
              </a:spcAft>
            </a:pPr>
            <a:r>
              <a:rPr lang="en-US" dirty="0"/>
              <a:t>Regression is a statistical technique of fundamental importance to science because of its ease of interpretation, robustness, and speed in calculation. Regression models provide an excellent foundation to understanding how more complex machine learning techniques work.</a:t>
            </a:r>
          </a:p>
          <a:p>
            <a:endParaRPr lang="en-US" dirty="0"/>
          </a:p>
          <a:p>
            <a:pPr>
              <a:spcBef>
                <a:spcPct val="43750"/>
              </a:spcBef>
              <a:spcAft>
                <a:spcPct val="43750"/>
              </a:spcAft>
            </a:pPr>
            <a:r>
              <a:rPr lang="en-US" dirty="0"/>
              <a:t>In real world situations, particularly when little data are available, regression models are very useful for making predictions. For example, if a company that rents bicycles wants to predict the expected number of rentals on a given day in the future, a regression model can predict this number. A model could be created using existing data such as the number of bicycles that were rented on days where the season, day of the week, and so on, were also recorded.</a:t>
            </a:r>
          </a:p>
          <a:p>
            <a:pPr>
              <a:spcBef>
                <a:spcPct val="43750"/>
              </a:spcBef>
              <a:spcAft>
                <a:spcPct val="43750"/>
              </a:spcAft>
            </a:pPr>
            <a:endParaRPr lang="it-IT" dirty="0"/>
          </a:p>
          <a:p>
            <a:pPr>
              <a:spcBef>
                <a:spcPct val="43750"/>
              </a:spcBef>
              <a:spcAft>
                <a:spcPct val="43750"/>
              </a:spcAft>
            </a:pPr>
            <a:r>
              <a:rPr dirty="0"/>
              <a:t>Regression works by establishing a relationship between variables in the data that represent characteristics of the thing being observed - known as the </a:t>
            </a:r>
            <a:r>
              <a:rPr i="1" dirty="0"/>
              <a:t>features</a:t>
            </a:r>
            <a:r>
              <a:rPr dirty="0"/>
              <a:t>, and the variable we're trying to predict - known as the </a:t>
            </a:r>
            <a:r>
              <a:rPr i="1" dirty="0"/>
              <a:t>label</a:t>
            </a:r>
            <a:r>
              <a:rPr dirty="0"/>
              <a:t>. Recall our company that rents bicycles and wants to predict the expected number of rentals in a given day. In this case, features include things like the day of the week, month, and so on, while the label is the number of bicycle rentals.</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extLst>
      <p:ext uri="{BB962C8B-B14F-4D97-AF65-F5344CB8AC3E}">
        <p14:creationId xmlns:p14="http://schemas.microsoft.com/office/powerpoint/2010/main" val="347224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dirty="0"/>
              <a:t>To train the model, we start with a data sample containing the features, as well as known values for the label - so in this case we need historical data that includes dates, weather conditions, and the number of bicycle rentals.</a:t>
            </a:r>
          </a:p>
          <a:p>
            <a:endParaRPr dirty="0"/>
          </a:p>
          <a:p>
            <a:pPr>
              <a:spcBef>
                <a:spcPct val="43750"/>
              </a:spcBef>
              <a:spcAft>
                <a:spcPct val="43750"/>
              </a:spcAft>
            </a:pPr>
            <a:r>
              <a:rPr dirty="0"/>
              <a:t>We'll then split this data sample into two subsets:</a:t>
            </a:r>
          </a:p>
          <a:p>
            <a:endParaRPr dirty="0"/>
          </a:p>
          <a:p>
            <a:r>
              <a:rPr dirty="0"/>
              <a:t>A training dataset to which we'll apply an algorithm that determines a function encapsulating the relationship between the </a:t>
            </a:r>
            <a:r>
              <a:rPr i="1" dirty="0"/>
              <a:t>feature</a:t>
            </a:r>
            <a:r>
              <a:rPr dirty="0"/>
              <a:t> values and the known </a:t>
            </a:r>
            <a:r>
              <a:rPr i="1" dirty="0"/>
              <a:t>label</a:t>
            </a:r>
            <a:r>
              <a:rPr dirty="0"/>
              <a:t> values.</a:t>
            </a:r>
          </a:p>
          <a:p>
            <a:endParaRPr dirty="0"/>
          </a:p>
          <a:p>
            <a:r>
              <a:rPr dirty="0"/>
              <a:t>A validation or test dataset that we can use to evaluate the model by using it to generate predictions for the </a:t>
            </a:r>
            <a:r>
              <a:rPr i="1" dirty="0"/>
              <a:t>label</a:t>
            </a:r>
            <a:r>
              <a:rPr dirty="0"/>
              <a:t> and comparing them to the actual known </a:t>
            </a:r>
            <a:r>
              <a:rPr i="1" dirty="0"/>
              <a:t>label</a:t>
            </a:r>
            <a:r>
              <a:rPr dirty="0"/>
              <a:t> values.</a:t>
            </a:r>
          </a:p>
          <a:p>
            <a:endParaRPr dirty="0"/>
          </a:p>
          <a:p>
            <a:pPr>
              <a:spcBef>
                <a:spcPct val="43750"/>
              </a:spcBef>
              <a:spcAft>
                <a:spcPct val="43750"/>
              </a:spcAft>
            </a:pPr>
            <a:r>
              <a:rPr dirty="0"/>
              <a:t>The use of historic data with known label values to train a model makes regression an example of </a:t>
            </a:r>
            <a:r>
              <a:rPr i="1" dirty="0"/>
              <a:t>supervised machine learning</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98341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35000" lnSpcReduction="10000"/>
          </a:bodyPr>
          <a:lstStyle/>
          <a:p>
            <a:pPr>
              <a:spcBef>
                <a:spcPct val="43750"/>
              </a:spcBef>
              <a:spcAft>
                <a:spcPct val="43750"/>
              </a:spcAft>
            </a:pPr>
            <a:r>
              <a:rPr dirty="0"/>
              <a:t>Let's take a simple example to see how the training and evaluation process works in principle. Suppose we simplify the scenario so that we use a single feature - average daily temperature - to predict the bicycle rentals label.</a:t>
            </a:r>
          </a:p>
          <a:p>
            <a:endParaRPr dirty="0"/>
          </a:p>
          <a:p>
            <a:pPr>
              <a:spcBef>
                <a:spcPct val="43750"/>
              </a:spcBef>
              <a:spcAft>
                <a:spcPct val="43750"/>
              </a:spcAft>
            </a:pPr>
            <a:r>
              <a:rPr dirty="0"/>
              <a:t>We start with some data that includes known values for the average daily temperature feature and the bicycle rentals label.</a:t>
            </a:r>
          </a:p>
          <a:p>
            <a:endParaRPr lang="it-IT" dirty="0"/>
          </a:p>
          <a:p>
            <a:r>
              <a:rPr lang="it-IT" i="1" dirty="0"/>
              <a:t>[Table was here]</a:t>
            </a:r>
          </a:p>
          <a:p>
            <a:endParaRPr i="1" dirty="0"/>
          </a:p>
          <a:p>
            <a:pPr>
              <a:spcBef>
                <a:spcPct val="43750"/>
              </a:spcBef>
              <a:spcAft>
                <a:spcPct val="43750"/>
              </a:spcAft>
            </a:pPr>
            <a:r>
              <a:rPr dirty="0"/>
              <a:t>Now we'll randomly select five of these observations and use them to train a regression model. When we're talking about 'training a model', what we mean is finding a function (a mathematical equation; let's call it </a:t>
            </a:r>
            <a:r>
              <a:rPr b="1" i="1" dirty="0"/>
              <a:t>f</a:t>
            </a:r>
            <a:r>
              <a:rPr dirty="0"/>
              <a:t>) that can use the temperature feature (which we'll call </a:t>
            </a:r>
            <a:r>
              <a:rPr b="1" i="1" dirty="0"/>
              <a:t>x</a:t>
            </a:r>
            <a:r>
              <a:rPr dirty="0"/>
              <a:t>) to calculate the number of rentals (which we'll call </a:t>
            </a:r>
            <a:r>
              <a:rPr b="1" i="1" dirty="0"/>
              <a:t>y</a:t>
            </a:r>
            <a:r>
              <a:rPr dirty="0"/>
              <a:t>). In other words, we need to define the following function: </a:t>
            </a:r>
            <a:r>
              <a:rPr b="1" i="1" dirty="0"/>
              <a:t>f(x) = y</a:t>
            </a:r>
            <a:r>
              <a:rPr dirty="0"/>
              <a:t>.</a:t>
            </a:r>
          </a:p>
          <a:p>
            <a:endParaRPr dirty="0"/>
          </a:p>
          <a:p>
            <a:pPr>
              <a:spcBef>
                <a:spcPct val="43750"/>
              </a:spcBef>
              <a:spcAft>
                <a:spcPct val="43750"/>
              </a:spcAft>
            </a:pPr>
            <a:r>
              <a:rPr dirty="0"/>
              <a:t>Our training dataset looks like this:</a:t>
            </a:r>
          </a:p>
          <a:p>
            <a:endParaRPr dirty="0"/>
          </a:p>
          <a:p>
            <a:r>
              <a:rPr i="1" dirty="0"/>
              <a:t>[Table was here]</a:t>
            </a:r>
          </a:p>
          <a:p>
            <a:endParaRPr i="1" dirty="0"/>
          </a:p>
          <a:p>
            <a:pPr>
              <a:spcBef>
                <a:spcPct val="43750"/>
              </a:spcBef>
              <a:spcAft>
                <a:spcPct val="43750"/>
              </a:spcAft>
            </a:pPr>
            <a:r>
              <a:rPr dirty="0"/>
              <a:t>Let's start by plotting the training values for </a:t>
            </a:r>
            <a:r>
              <a:rPr b="1" i="1" dirty="0"/>
              <a:t>x</a:t>
            </a:r>
            <a:r>
              <a:rPr dirty="0"/>
              <a:t> and </a:t>
            </a:r>
            <a:r>
              <a:rPr b="1" i="1" dirty="0"/>
              <a:t>y</a:t>
            </a:r>
            <a:r>
              <a:rPr dirty="0"/>
              <a:t> on a chart:</a:t>
            </a:r>
          </a:p>
          <a:p>
            <a:endParaRPr dirty="0"/>
          </a:p>
          <a:p>
            <a:pPr>
              <a:spcBef>
                <a:spcPct val="43750"/>
              </a:spcBef>
              <a:spcAft>
                <a:spcPct val="43750"/>
              </a:spcAft>
            </a:pPr>
            <a:r>
              <a:rPr dirty="0"/>
              <a:t>Now we need to fit these values to a function, allowing for some random variation. You can probably see that the plotted points form an almost straight diagonal line - in other words, there's an apparent linear relationship between </a:t>
            </a:r>
            <a:r>
              <a:rPr b="1" i="1" dirty="0"/>
              <a:t>x</a:t>
            </a:r>
            <a:r>
              <a:rPr dirty="0"/>
              <a:t> and </a:t>
            </a:r>
            <a:r>
              <a:rPr b="1" i="1" dirty="0"/>
              <a:t>y</a:t>
            </a:r>
            <a:r>
              <a:rPr dirty="0"/>
              <a:t>, so we need to find a linear function that's the best fit for the data sample. There are various algorithms we can use to determine this function, which will ultimately find a straight line with minimal overall variance from the plotted points; like this:</a:t>
            </a:r>
          </a:p>
          <a:p>
            <a:endParaRPr dirty="0"/>
          </a:p>
          <a:p>
            <a:pPr>
              <a:spcBef>
                <a:spcPct val="43750"/>
              </a:spcBef>
              <a:spcAft>
                <a:spcPct val="43750"/>
              </a:spcAft>
            </a:pPr>
            <a:r>
              <a:rPr dirty="0"/>
              <a:t>The line represents a linear function that can be used with any value of </a:t>
            </a:r>
            <a:r>
              <a:rPr b="1" i="1" dirty="0"/>
              <a:t>x</a:t>
            </a:r>
            <a:r>
              <a:rPr dirty="0"/>
              <a:t> to apply the </a:t>
            </a:r>
            <a:r>
              <a:rPr i="1" dirty="0"/>
              <a:t>slope</a:t>
            </a:r>
            <a:r>
              <a:rPr dirty="0"/>
              <a:t> of the line and its </a:t>
            </a:r>
            <a:r>
              <a:rPr i="1" dirty="0"/>
              <a:t>intercept</a:t>
            </a:r>
            <a:r>
              <a:rPr dirty="0"/>
              <a:t> (where the line crosses the </a:t>
            </a:r>
            <a:r>
              <a:rPr b="1" i="1" dirty="0"/>
              <a:t>y</a:t>
            </a:r>
            <a:r>
              <a:rPr dirty="0"/>
              <a:t> axis when </a:t>
            </a:r>
            <a:r>
              <a:rPr b="1" i="1" dirty="0"/>
              <a:t>x</a:t>
            </a:r>
            <a:r>
              <a:rPr dirty="0"/>
              <a:t> is 0) to calculate </a:t>
            </a:r>
            <a:r>
              <a:rPr b="1" i="1" dirty="0"/>
              <a:t>y</a:t>
            </a:r>
            <a:r>
              <a:rPr dirty="0"/>
              <a:t>. In this case, if we extended the line to the left, we'd find that when </a:t>
            </a:r>
            <a:r>
              <a:rPr b="1" i="1" dirty="0"/>
              <a:t>x</a:t>
            </a:r>
            <a:r>
              <a:rPr dirty="0"/>
              <a:t> is 0, </a:t>
            </a:r>
            <a:r>
              <a:rPr b="1" i="1" dirty="0"/>
              <a:t>y</a:t>
            </a:r>
            <a:r>
              <a:rPr dirty="0"/>
              <a:t> is around 20, and the slope of the line is such that for each unit of </a:t>
            </a:r>
            <a:r>
              <a:rPr b="1" i="1" dirty="0"/>
              <a:t>x</a:t>
            </a:r>
            <a:r>
              <a:rPr dirty="0"/>
              <a:t> you move along to the right, </a:t>
            </a:r>
            <a:r>
              <a:rPr b="1" i="1" dirty="0"/>
              <a:t>y</a:t>
            </a:r>
            <a:r>
              <a:rPr dirty="0"/>
              <a:t> increases by around 1.7. Our </a:t>
            </a:r>
            <a:r>
              <a:rPr b="1" i="1" dirty="0"/>
              <a:t>f</a:t>
            </a:r>
            <a:r>
              <a:rPr dirty="0"/>
              <a:t> function therefore can be calculated as 20 + 1.7 </a:t>
            </a:r>
            <a:r>
              <a:rPr b="1" i="1" dirty="0"/>
              <a:t>x</a:t>
            </a:r>
            <a:r>
              <a:rPr dirty="0"/>
              <a:t>.</a:t>
            </a:r>
          </a:p>
          <a:p>
            <a:endParaRPr dirty="0"/>
          </a:p>
          <a:p>
            <a:pPr>
              <a:spcBef>
                <a:spcPct val="43750"/>
              </a:spcBef>
              <a:spcAft>
                <a:spcPct val="43750"/>
              </a:spcAft>
            </a:pPr>
            <a:r>
              <a:rPr dirty="0"/>
              <a:t>Now that we've defined our predictive function, we can use it to predict labels for the validation data we held back and compare the predicted values (which we typically indicate with the symbol </a:t>
            </a:r>
            <a:r>
              <a:rPr b="1" i="1" dirty="0"/>
              <a:t>ŷ</a:t>
            </a:r>
            <a:r>
              <a:rPr dirty="0"/>
              <a:t>, or "y-hat") with the actual known </a:t>
            </a:r>
            <a:r>
              <a:rPr b="1" i="1" dirty="0"/>
              <a:t>y</a:t>
            </a:r>
            <a:r>
              <a:rPr dirty="0"/>
              <a:t> values.</a:t>
            </a:r>
          </a:p>
          <a:p>
            <a:endParaRPr dirty="0"/>
          </a:p>
          <a:p>
            <a:r>
              <a:rPr i="1" dirty="0"/>
              <a:t>[Table was here]</a:t>
            </a:r>
          </a:p>
          <a:p>
            <a:endParaRPr i="1" dirty="0"/>
          </a:p>
          <a:p>
            <a:pPr>
              <a:spcBef>
                <a:spcPct val="43750"/>
              </a:spcBef>
              <a:spcAft>
                <a:spcPct val="43750"/>
              </a:spcAft>
            </a:pPr>
            <a:r>
              <a:rPr dirty="0"/>
              <a:t>Let's see how the </a:t>
            </a:r>
            <a:r>
              <a:rPr b="1" i="1" dirty="0"/>
              <a:t>y</a:t>
            </a:r>
            <a:r>
              <a:rPr dirty="0"/>
              <a:t> and </a:t>
            </a:r>
            <a:r>
              <a:rPr b="1" i="1" dirty="0"/>
              <a:t>ŷ</a:t>
            </a:r>
            <a:r>
              <a:rPr dirty="0"/>
              <a:t> values compare in a plot:</a:t>
            </a:r>
          </a:p>
          <a:p>
            <a:endParaRPr dirty="0"/>
          </a:p>
          <a:p>
            <a:pPr>
              <a:spcBef>
                <a:spcPct val="43750"/>
              </a:spcBef>
              <a:spcAft>
                <a:spcPct val="43750"/>
              </a:spcAft>
            </a:pPr>
            <a:r>
              <a:rPr dirty="0"/>
              <a:t>The plotted points that are on the function line are the predicted </a:t>
            </a:r>
            <a:r>
              <a:rPr b="1" i="1" dirty="0"/>
              <a:t>ŷ</a:t>
            </a:r>
            <a:r>
              <a:rPr dirty="0"/>
              <a:t> values calculated by the function, and the other plotted points are the actual </a:t>
            </a:r>
            <a:r>
              <a:rPr b="1" i="1" dirty="0"/>
              <a:t>y</a:t>
            </a:r>
            <a:r>
              <a:rPr dirty="0"/>
              <a:t> values.</a:t>
            </a:r>
          </a:p>
          <a:p>
            <a:endParaRPr dirty="0"/>
          </a:p>
          <a:p>
            <a:pPr>
              <a:spcBef>
                <a:spcPct val="43750"/>
              </a:spcBef>
              <a:spcAft>
                <a:spcPct val="43750"/>
              </a:spcAft>
            </a:pPr>
            <a:r>
              <a:rPr dirty="0"/>
              <a:t>There are various ways we can measure the variance between the predicted and actual values, and we can use these metrics to evaluate how well the model predicts.</a:t>
            </a:r>
          </a:p>
          <a:p>
            <a:endParaRPr dirty="0"/>
          </a:p>
          <a:p>
            <a:pPr>
              <a:spcBef>
                <a:spcPct val="43750"/>
              </a:spcBef>
              <a:spcAft>
                <a:spcPct val="43750"/>
              </a:spcAft>
            </a:pPr>
            <a:r>
              <a:rPr dirty="0"/>
              <a:t>[!NOTE] Machine learning is based in statistics and math, and it's important to be aware of specific terms that statisticians and mathematicians (and therefore data scientists) use. You can think of the difference between a predicted label value and the actual label value as a measure of error. However, in practice, the "actual" values are based on sample observations (which themselves may be subject to some random variance). To make it clear that we're comparing a predicted value (</a:t>
            </a:r>
            <a:r>
              <a:rPr b="1" i="1" dirty="0"/>
              <a:t>ŷ</a:t>
            </a:r>
            <a:r>
              <a:rPr dirty="0"/>
              <a:t>) with an observed value (</a:t>
            </a:r>
            <a:r>
              <a:rPr b="1" i="1" dirty="0"/>
              <a:t>y</a:t>
            </a:r>
            <a:r>
              <a:rPr dirty="0"/>
              <a:t>) we refer to the difference between them as the residuals. We can summarize the residuals for all of the validation data predictions to calculate the overall loss in the model as a measure of its predictive performance.</a:t>
            </a:r>
          </a:p>
          <a:p>
            <a:endParaRPr dirty="0"/>
          </a:p>
          <a:p>
            <a:pPr>
              <a:spcBef>
                <a:spcPct val="43750"/>
              </a:spcBef>
              <a:spcAft>
                <a:spcPct val="43750"/>
              </a:spcAft>
            </a:pPr>
            <a:r>
              <a:rPr dirty="0"/>
              <a:t>One of the most common ways to measure the loss is to square the individual residuals, sum the squares, and calculate the mean. Squaring the residuals has the effect of basing the calculation on absolute values (ignoring whether the difference is negative or positive) and giving more weight to larger differences. This metric is called the </a:t>
            </a:r>
            <a:r>
              <a:rPr i="1" dirty="0"/>
              <a:t>Mean Squared Error</a:t>
            </a:r>
            <a:r>
              <a:rPr dirty="0"/>
              <a:t>.</a:t>
            </a:r>
          </a:p>
          <a:p>
            <a:endParaRPr dirty="0"/>
          </a:p>
          <a:p>
            <a:pPr>
              <a:spcBef>
                <a:spcPct val="43750"/>
              </a:spcBef>
              <a:spcAft>
                <a:spcPct val="43750"/>
              </a:spcAft>
            </a:pPr>
            <a:r>
              <a:rPr dirty="0"/>
              <a:t>For our validation data, the calculation looks like this:</a:t>
            </a:r>
          </a:p>
          <a:p>
            <a:endParaRPr dirty="0"/>
          </a:p>
          <a:p>
            <a:r>
              <a:rPr i="1" dirty="0"/>
              <a:t>[Table was here]</a:t>
            </a:r>
          </a:p>
          <a:p>
            <a:endParaRPr i="1" dirty="0"/>
          </a:p>
          <a:p>
            <a:pPr>
              <a:spcBef>
                <a:spcPct val="43750"/>
              </a:spcBef>
              <a:spcAft>
                <a:spcPct val="43750"/>
              </a:spcAft>
            </a:pPr>
            <a:r>
              <a:rPr dirty="0"/>
              <a:t>So the loss for our model based on the MSE metric is 9.79.</a:t>
            </a:r>
          </a:p>
          <a:p>
            <a:endParaRPr dirty="0"/>
          </a:p>
          <a:p>
            <a:pPr>
              <a:spcBef>
                <a:spcPct val="43750"/>
              </a:spcBef>
              <a:spcAft>
                <a:spcPct val="43750"/>
              </a:spcAft>
            </a:pPr>
            <a:r>
              <a:rPr dirty="0"/>
              <a:t>Is that any good? It's difficult to tell because MSE value isn't expressed in a meaningful unit of measurement. We do know that the lower the value is, the less loss there is in the model; and therefore, the better it is predicting. This makes it a useful metric to compare two models and find the one that performs best.</a:t>
            </a:r>
          </a:p>
          <a:p>
            <a:endParaRPr dirty="0"/>
          </a:p>
          <a:p>
            <a:pPr>
              <a:spcBef>
                <a:spcPct val="43750"/>
              </a:spcBef>
              <a:spcAft>
                <a:spcPct val="43750"/>
              </a:spcAft>
            </a:pPr>
            <a:r>
              <a:rPr dirty="0"/>
              <a:t>Sometimes, it's more useful to express the loss in the same unit of measurement as the predicted label value itself - in this case, the number of rentals. It's possible to do this by calculating the square root of the MSE, which produces a metric known, unsurprisingly, as the </a:t>
            </a:r>
            <a:r>
              <a:rPr i="1" dirty="0"/>
              <a:t>Root Mean Squared Error</a:t>
            </a:r>
            <a:r>
              <a:rPr dirty="0"/>
              <a:t> (RMSE).</a:t>
            </a:r>
          </a:p>
          <a:p>
            <a:endParaRPr dirty="0"/>
          </a:p>
          <a:p>
            <a:pPr>
              <a:spcBef>
                <a:spcPct val="43750"/>
              </a:spcBef>
              <a:spcAft>
                <a:spcPct val="43750"/>
              </a:spcAft>
            </a:pPr>
            <a:r>
              <a:rPr dirty="0"/>
              <a:t>√9.79 = </a:t>
            </a:r>
            <a:r>
              <a:rPr b="1" dirty="0"/>
              <a:t>3.13</a:t>
            </a:r>
          </a:p>
          <a:p>
            <a:endParaRPr b="1" dirty="0"/>
          </a:p>
          <a:p>
            <a:pPr>
              <a:spcBef>
                <a:spcPct val="43750"/>
              </a:spcBef>
              <a:spcAft>
                <a:spcPct val="43750"/>
              </a:spcAft>
            </a:pPr>
            <a:r>
              <a:rPr dirty="0"/>
              <a:t>So our model's RMSE indicates that the loss is just over 3, which you can interpret loosely as meaning that on average, incorrect predictions are wrong by around 3 rentals.</a:t>
            </a:r>
          </a:p>
          <a:p>
            <a:endParaRPr dirty="0"/>
          </a:p>
          <a:p>
            <a:pPr>
              <a:spcBef>
                <a:spcPct val="43750"/>
              </a:spcBef>
              <a:spcAft>
                <a:spcPct val="43750"/>
              </a:spcAft>
            </a:pPr>
            <a:r>
              <a:rPr dirty="0"/>
              <a:t>There are many other metrics that can be used to measure loss in a regression. For example, </a:t>
            </a:r>
            <a:r>
              <a:rPr b="1" i="1" dirty="0"/>
              <a:t>R</a:t>
            </a:r>
            <a:r>
              <a:rPr b="1" i="1" baseline="30000" dirty="0"/>
              <a:t>2</a:t>
            </a:r>
            <a:r>
              <a:rPr dirty="0"/>
              <a:t> (R-Squared) (sometimes known as </a:t>
            </a:r>
            <a:r>
              <a:rPr i="1" dirty="0"/>
              <a:t>coefficient of determination</a:t>
            </a:r>
            <a:r>
              <a:rPr dirty="0"/>
              <a:t>) is the correlation between </a:t>
            </a:r>
            <a:r>
              <a:rPr b="1" i="1" dirty="0"/>
              <a:t>x</a:t>
            </a:r>
            <a:r>
              <a:rPr dirty="0"/>
              <a:t> and </a:t>
            </a:r>
            <a:r>
              <a:rPr b="1" i="1" dirty="0"/>
              <a:t>y</a:t>
            </a:r>
            <a:r>
              <a:rPr dirty="0"/>
              <a:t> squared. This produces a value between 0 and 1 that measures the amount of variance that can be explained by the model. Generally, the closer this value is to 1, the better the model predicts.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Simple models with small datasets can often be fit in a single step, while larger datasets and more complex models must be fit by repeatedly using the model with training data and comparing the output with the expected label. If the prediction is accurate enough, we consider the model trained. If not, we adjust the model slightly and loop again.</a:t>
            </a:r>
          </a:p>
          <a:p>
            <a:endParaRPr/>
          </a:p>
          <a:p>
            <a:pPr>
              <a:spcBef>
                <a:spcPct val="43750"/>
              </a:spcBef>
              <a:spcAft>
                <a:spcPct val="43750"/>
              </a:spcAft>
            </a:pPr>
            <a:r>
              <a:t>Hyperparameters are values that change the way that the model is fit during these loops. Learning rate, for example, is a hyperparameter that sets how much a model is adjusted during each training cycle. A high learning rate means a model can be trained faster, but if it's too high the adjustments can be so large that the model is never ‘finely tuned' and not optimal.</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emf"/></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em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C45FF95-688E-4193-8C7D-2E244FC3F1A8}" type="datetimeFigureOut">
              <a:rPr lang="en-US" smtClean="0"/>
              <a:t>4/7/2022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7F30AF3-ED71-47EF-BF96-F28E5A6EA56C}" type="datetimeFigureOut">
              <a:rPr lang="en-US" smtClean="0"/>
              <a:t>4/7/2022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32B0DC0-F5E6-4833-8710-8ECAB08ACBEF}" type="datetimeFigureOut">
              <a:rPr lang="en-US" smtClean="0"/>
              <a:t>4/7/2022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5D47D5C-8A50-42DC-8CFE-9953F85D02D8}" type="datetimeFigureOut">
              <a:rPr lang="en-US" smtClean="0"/>
              <a:t>4/7/2022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3952F97-324A-4178-B320-2C7DB7CF00DD}" type="datetimeFigureOut">
              <a:rPr lang="en-US" smtClean="0"/>
              <a:t>4/7/2022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79697E2-A9BF-4853-8F42-EA06E730352F}" type="datetimeFigureOut">
              <a:rPr lang="en-US" smtClean="0"/>
              <a:t>4/7/2022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A193FFA6-F653-44CC-8B74-49C1C79DBA23}" type="datetimeFigureOut">
              <a:rPr lang="en-US" smtClean="0"/>
              <a:t>4/7/2022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FDA54B31-7DEC-4CB4-BCE2-246D63CA3092}" type="datetimeFigureOut">
              <a:rPr lang="en-US" smtClean="0"/>
              <a:t>4/7/2022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759EFD4-FACF-4E21-ADBE-1B5FDC8BC93C}" type="datetimeFigureOut">
              <a:rPr lang="en-US" smtClean="0"/>
              <a:t>4/7/2022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364685D-4C7F-4490-97E8-8238A8E205FE}" type="datetimeFigureOut">
              <a:rPr lang="en-US" smtClean="0"/>
              <a:t>4/7/2022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57BD266-54C1-4706-8BA2-872886237559}" type="datetimeFigureOut">
              <a:rPr lang="en-US" smtClean="0"/>
              <a:t>4/7/2022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9" Type="http://schemas.openxmlformats.org/officeDocument/2006/relationships/slideLayout" Target="../slideLayouts/slideLayout99.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42" Type="http://schemas.openxmlformats.org/officeDocument/2006/relationships/slideLayout" Target="../slideLayouts/slideLayout102.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38" Type="http://schemas.openxmlformats.org/officeDocument/2006/relationships/slideLayout" Target="../slideLayouts/slideLayout98.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41" Type="http://schemas.openxmlformats.org/officeDocument/2006/relationships/slideLayout" Target="../slideLayouts/slideLayout101.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slideLayout" Target="../slideLayouts/slideLayout97.xml"/><Relationship Id="rId40" Type="http://schemas.openxmlformats.org/officeDocument/2006/relationships/slideLayout" Target="../slideLayouts/slideLayout100.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slideLayout" Target="../slideLayouts/slideLayout96.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4" Type="http://schemas.openxmlformats.org/officeDocument/2006/relationships/image" Target="../media/image1.emf"/><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slideLayout" Target="../slideLayouts/slideLayout95.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image" Target="../media/image1.emf"/><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4/7/2022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1"/>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142" r:id="rId1"/>
    <p:sldLayoutId id="2147483660" r:id="rId2"/>
    <p:sldLayoutId id="2147484996" r:id="rId3"/>
    <p:sldLayoutId id="2147484997" r:id="rId4"/>
    <p:sldLayoutId id="2147485096" r:id="rId5"/>
    <p:sldLayoutId id="2147485097" r:id="rId6"/>
    <p:sldLayoutId id="2147485098" r:id="rId7"/>
    <p:sldLayoutId id="2147485099" r:id="rId8"/>
    <p:sldLayoutId id="2147485100" r:id="rId9"/>
    <p:sldLayoutId id="2147485101" r:id="rId10"/>
    <p:sldLayoutId id="2147485102" r:id="rId11"/>
    <p:sldLayoutId id="2147485103" r:id="rId12"/>
    <p:sldLayoutId id="2147485104" r:id="rId13"/>
    <p:sldLayoutId id="2147485105" r:id="rId14"/>
    <p:sldLayoutId id="2147485106" r:id="rId15"/>
    <p:sldLayoutId id="2147485107" r:id="rId16"/>
    <p:sldLayoutId id="2147485108" r:id="rId17"/>
    <p:sldLayoutId id="2147485109" r:id="rId18"/>
    <p:sldLayoutId id="2147485110" r:id="rId19"/>
    <p:sldLayoutId id="2147485111" r:id="rId20"/>
    <p:sldLayoutId id="2147485112" r:id="rId21"/>
    <p:sldLayoutId id="2147485113" r:id="rId22"/>
    <p:sldLayoutId id="2147485114" r:id="rId23"/>
    <p:sldLayoutId id="2147485115" r:id="rId24"/>
    <p:sldLayoutId id="2147485116" r:id="rId25"/>
    <p:sldLayoutId id="2147485117" r:id="rId26"/>
    <p:sldLayoutId id="2147485118" r:id="rId27"/>
    <p:sldLayoutId id="2147485119" r:id="rId28"/>
    <p:sldLayoutId id="2147485120" r:id="rId29"/>
    <p:sldLayoutId id="2147485121" r:id="rId30"/>
    <p:sldLayoutId id="2147485122" r:id="rId31"/>
    <p:sldLayoutId id="2147485123" r:id="rId32"/>
    <p:sldLayoutId id="2147485124" r:id="rId33"/>
    <p:sldLayoutId id="2147485125" r:id="rId34"/>
    <p:sldLayoutId id="2147485126" r:id="rId35"/>
    <p:sldLayoutId id="2147485127" r:id="rId36"/>
    <p:sldLayoutId id="2147485128" r:id="rId37"/>
    <p:sldLayoutId id="2147485129" r:id="rId38"/>
    <p:sldLayoutId id="2147485130" r:id="rId39"/>
    <p:sldLayoutId id="2147485131" r:id="rId40"/>
    <p:sldLayoutId id="2147485132" r:id="rId41"/>
    <p:sldLayoutId id="2147485133" r:id="rId42"/>
    <p:sldLayoutId id="2147485134" r:id="rId43"/>
    <p:sldLayoutId id="2147485135" r:id="rId44"/>
    <p:sldLayoutId id="2147485136" r:id="rId45"/>
    <p:sldLayoutId id="2147485137" r:id="rId46"/>
    <p:sldLayoutId id="2147485138" r:id="rId47"/>
    <p:sldLayoutId id="2147485139" r:id="rId48"/>
    <p:sldLayoutId id="2147485140" r:id="rId49"/>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228"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hyperlink" Target="https://anunlimitedamountofmoney.com/wholesaling-real-estate-how-to-get-started/" TargetMode="Externa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hyperlink" Target="https://github.com/allisonhors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1.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t>Improve models with hyperparameters</a:t>
            </a:r>
          </a:p>
        </p:txBody>
      </p:sp>
      <p:sp>
        <p:nvSpPr>
          <p:cNvPr id="3" name="Subtitle"/>
          <p:cNvSpPr>
            <a:spLocks noGrp="1"/>
          </p:cNvSpPr>
          <p:nvPr>
            <p:ph sz="quarter" idx="12"/>
          </p:nvPr>
        </p:nvSpPr>
        <p:spPr>
          <a:xfrm>
            <a:off x="584200" y="1435100"/>
            <a:ext cx="11200432" cy="1993900"/>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Simple models with small datasets can often be fit in a single step, while larger datasets and more complex models must be fit by repeatedly using the model with training data and comparing the output with the expected label.</a:t>
            </a:r>
            <a:endParaRPr lang="it-IT" dirty="0"/>
          </a:p>
        </p:txBody>
      </p:sp>
      <p:pic>
        <p:nvPicPr>
          <p:cNvPr id="2050" name="Picture 2">
            <a:extLst>
              <a:ext uri="{FF2B5EF4-FFF2-40B4-BE49-F238E27FC236}">
                <a16:creationId xmlns:a16="http://schemas.microsoft.com/office/drawing/2014/main" id="{80A9B145-9F57-D46C-3583-70F5C36FF0F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7" t="17737" b="9344"/>
          <a:stretch/>
        </p:blipFill>
        <p:spPr bwMode="auto">
          <a:xfrm>
            <a:off x="6744072" y="3789041"/>
            <a:ext cx="4715644" cy="266429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0C5603-7AC8-557D-18BC-AD5711CF3C5E}"/>
              </a:ext>
            </a:extLst>
          </p:cNvPr>
          <p:cNvSpPr txBox="1"/>
          <p:nvPr/>
        </p:nvSpPr>
        <p:spPr>
          <a:xfrm>
            <a:off x="584200" y="4099396"/>
            <a:ext cx="6303888" cy="1785104"/>
          </a:xfrm>
          <a:prstGeom prst="rect">
            <a:avLst/>
          </a:prstGeom>
          <a:noFill/>
        </p:spPr>
        <p:txBody>
          <a:bodyPr wrap="square" lIns="0" tIns="0" rIns="0" bIns="0" rtlCol="0">
            <a:spAutoFit/>
          </a:bodyPr>
          <a:lstStyle/>
          <a:p>
            <a:r>
              <a:rPr lang="en-US" sz="3200" b="1" i="0" dirty="0">
                <a:effectLst/>
              </a:rPr>
              <a:t>Hyperparameters</a:t>
            </a:r>
            <a:r>
              <a:rPr lang="en-US" sz="3200" b="0" i="0" dirty="0">
                <a:effectLst/>
              </a:rPr>
              <a:t> are values that change the way the model is fit during these loops. </a:t>
            </a:r>
            <a:endParaRPr lang="en-US" sz="3200" dirty="0"/>
          </a:p>
          <a:p>
            <a:pPr algn="l"/>
            <a:endParaRPr lang="it-IT" sz="2000" dirty="0" err="1"/>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pPr>
              <a:lnSpc>
                <a:spcPct val="90000"/>
              </a:lnSpc>
            </a:pPr>
            <a:r>
              <a:rPr lang="en-US" sz="2800"/>
              <a:t>Challenge: Train and evaluate Regression models using </a:t>
            </a:r>
            <a:r>
              <a:rPr lang="en-US" sz="2800" err="1"/>
              <a:t>Tidymodels</a:t>
            </a:r>
            <a:endParaRPr lang="en-US" sz="2800"/>
          </a:p>
        </p:txBody>
      </p:sp>
      <p:pic>
        <p:nvPicPr>
          <p:cNvPr id="5" name="Picture 4" descr="A brick house with a sign in front of it&#10;&#10;Description automatically generated with medium confidence">
            <a:extLst>
              <a:ext uri="{FF2B5EF4-FFF2-40B4-BE49-F238E27FC236}">
                <a16:creationId xmlns:a16="http://schemas.microsoft.com/office/drawing/2014/main" id="{C8B31F34-F2B6-BA4B-9099-C1CDD8BB7D2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449" r="18854" b="2"/>
          <a:stretch/>
        </p:blipFill>
        <p:spPr>
          <a:xfrm>
            <a:off x="584200" y="1435100"/>
            <a:ext cx="5211763" cy="4833938"/>
          </a:xfrm>
          <a:prstGeom prst="rect">
            <a:avLst/>
          </a:prstGeom>
          <a:noFill/>
        </p:spPr>
      </p:pic>
      <p:sp>
        <p:nvSpPr>
          <p:cNvPr id="3" name="Subtitle"/>
          <p:cNvSpPr>
            <a:spLocks noGrp="1"/>
          </p:cNvSpPr>
          <p:nvPr>
            <p:ph sz="quarter" idx="13"/>
          </p:nvPr>
        </p:nvSpPr>
        <p:spPr>
          <a:xfrm>
            <a:off x="6389688" y="1435100"/>
            <a:ext cx="5219700"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n-US" sz="2400" b="0" i="0" dirty="0">
                <a:effectLst/>
              </a:rPr>
              <a:t>Let's say we are a real estate agent and we've just been handed a couple of new houses at different locations of a city. We don't know the selling price, and we want to get an estimate of it by comparing it with that of other houses in the location.</a:t>
            </a:r>
          </a:p>
          <a:p>
            <a:pPr>
              <a:lnSpc>
                <a:spcPct val="90000"/>
              </a:lnSpc>
            </a:pPr>
            <a:endParaRPr lang="en-US" sz="2400" b="0" i="0" dirty="0">
              <a:effectLst/>
            </a:endParaRPr>
          </a:p>
          <a:p>
            <a:pPr>
              <a:lnSpc>
                <a:spcPct val="90000"/>
              </a:lnSpc>
            </a:pPr>
            <a:r>
              <a:rPr lang="en-US" sz="2400" b="0" i="0" dirty="0">
                <a:effectLst/>
              </a:rPr>
              <a:t>In this challenge, you will use a dataset of </a:t>
            </a:r>
            <a:r>
              <a:rPr lang="en-US" sz="2400" b="1" i="0" dirty="0">
                <a:effectLst/>
              </a:rPr>
              <a:t>real estate sales transactions </a:t>
            </a:r>
            <a:r>
              <a:rPr lang="en-US" sz="2400" b="0" i="0" dirty="0">
                <a:effectLst/>
              </a:rPr>
              <a:t>to predict the price-per-unit of a property based on features such as the property age, availability of local amenities, and location.</a:t>
            </a:r>
          </a:p>
        </p:txBody>
      </p:sp>
    </p:spTree>
    <p:extLst>
      <p:ext uri="{BB962C8B-B14F-4D97-AF65-F5344CB8AC3E}">
        <p14:creationId xmlns:p14="http://schemas.microsoft.com/office/powerpoint/2010/main" val="275869438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8263" y="457200"/>
            <a:ext cx="11018520" cy="553998"/>
          </a:xfrm>
        </p:spPr>
        <p:txBody>
          <a:bodyPr wrap="square" anchor="t">
            <a:normAutofit/>
          </a:bodyPr>
          <a:lstStyle>
            <a:lvl1pPr>
              <a:defRPr>
                <a:solidFill>
                  <a:schemeClr val="tx1"/>
                </a:solidFill>
              </a:defRPr>
            </a:lvl1pPr>
          </a:lstStyle>
          <a:p>
            <a:r>
              <a:rPr lang="en-US"/>
              <a:t>Prerequisites</a:t>
            </a:r>
          </a:p>
        </p:txBody>
      </p:sp>
      <p:sp>
        <p:nvSpPr>
          <p:cNvPr id="9" name="Content Placeholder 2">
            <a:extLst>
              <a:ext uri="{FF2B5EF4-FFF2-40B4-BE49-F238E27FC236}">
                <a16:creationId xmlns:a16="http://schemas.microsoft.com/office/drawing/2014/main" id="{D5F092C3-D77E-4BC6-A4C1-31214AC47EB1}"/>
              </a:ext>
            </a:extLst>
          </p:cNvPr>
          <p:cNvSpPr>
            <a:spLocks noGrp="1"/>
          </p:cNvSpPr>
          <p:nvPr>
            <p:ph sz="quarter" idx="12"/>
          </p:nvPr>
        </p:nvSpPr>
        <p:spPr>
          <a:xfrm>
            <a:off x="584200" y="1435100"/>
            <a:ext cx="5211763" cy="2511457"/>
          </a:xfrm>
        </p:spPr>
        <p:txBody>
          <a:bodyPr vert="horz" wrap="square" lIns="0" tIns="0" rIns="0" bIns="0" rtlCol="0" anchor="t">
            <a:spAutoFit/>
          </a:bodyPr>
          <a:lstStyle/>
          <a:p>
            <a:pPr marL="0" indent="0">
              <a:buNone/>
            </a:pPr>
            <a:r>
              <a:rPr lang="en-US" sz="2400" dirty="0">
                <a:cs typeface="Segoe UI"/>
              </a:rPr>
              <a:t>Before taking the challenge, ensure you have your machine ready to start</a:t>
            </a:r>
          </a:p>
          <a:p>
            <a:pPr marL="0" indent="0">
              <a:buNone/>
            </a:pPr>
            <a:r>
              <a:rPr lang="en-US" sz="2400" dirty="0">
                <a:cs typeface="Segoe UI"/>
              </a:rPr>
              <a:t>		</a:t>
            </a:r>
          </a:p>
          <a:p>
            <a:pPr marL="0" indent="0" algn="ctr">
              <a:buNone/>
            </a:pPr>
            <a:r>
              <a:rPr lang="en-US" sz="2400" b="1" dirty="0">
                <a:cs typeface="Segoe UI"/>
              </a:rPr>
              <a:t>Or</a:t>
            </a:r>
          </a:p>
          <a:p>
            <a:pPr marL="0" indent="0" algn="ctr">
              <a:buNone/>
            </a:pPr>
            <a:endParaRPr lang="en-US" sz="2400" b="1" dirty="0">
              <a:cs typeface="Segoe UI"/>
            </a:endParaRPr>
          </a:p>
          <a:p>
            <a:pPr marL="0" indent="0">
              <a:buNone/>
            </a:pPr>
            <a:r>
              <a:rPr lang="en-US" sz="2400" dirty="0">
                <a:cs typeface="Segoe UI"/>
              </a:rPr>
              <a:t>Open the notebook into the cloud</a:t>
            </a:r>
          </a:p>
        </p:txBody>
      </p:sp>
      <p:graphicFrame>
        <p:nvGraphicFramePr>
          <p:cNvPr id="5" name="Subtitle">
            <a:extLst>
              <a:ext uri="{FF2B5EF4-FFF2-40B4-BE49-F238E27FC236}">
                <a16:creationId xmlns:a16="http://schemas.microsoft.com/office/drawing/2014/main" id="{6023B02B-034D-4138-9B42-172D7513CDEC}"/>
              </a:ext>
            </a:extLst>
          </p:cNvPr>
          <p:cNvGraphicFramePr/>
          <p:nvPr/>
        </p:nvGraphicFramePr>
        <p:xfrm>
          <a:off x="6389688" y="1435100"/>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18178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using the Tidymodels framework in R to train a regression model from a dataset of sales data. You want to be able to evaluate the model to ensure it will predict accurately with new data. What should you do?</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Split the data randomly into two subsets. Use one subset to train the model, and the other to evaluate it.</a:t>
            </a:r>
          </a:p>
          <a:p>
            <a:pPr lvl="1" indent="-457200">
              <a:spcAft>
                <a:spcPct val="15000"/>
              </a:spcAft>
              <a:buAutoNum type="alphaUcPeriod"/>
            </a:pPr>
            <a:r>
              <a:rPr sz="2500">
                <a:solidFill>
                  <a:srgbClr val="000000"/>
                </a:solidFill>
              </a:rPr>
              <a:t>Use all of the data to train the model. Then use all of the data to evaluate it.</a:t>
            </a:r>
          </a:p>
          <a:p>
            <a:pPr lvl="1" indent="-457200">
              <a:spcAft>
                <a:spcPct val="15000"/>
              </a:spcAft>
              <a:buAutoNum type="alphaUcPeriod"/>
            </a:pPr>
            <a:r>
              <a:rPr sz="2500">
                <a:solidFill>
                  <a:srgbClr val="000000"/>
                </a:solidFill>
              </a:rPr>
              <a:t>Train the model using only the feature columns, and then evaluate it using only the label column.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using the Tidymodels framework in R to train a regression model from a dataset of sales data. You want to be able to evaluate the model to ensure it will predict accurately with new data. What should you do?</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00FF00"/>
                </a:highlight>
              </a:rPr>
              <a:t>Split the data randomly into two subsets. Use one subset to train the model, and the other to evaluate it.</a:t>
            </a:r>
          </a:p>
          <a:p>
            <a:pPr lvl="1" indent="-457200">
              <a:spcAft>
                <a:spcPct val="15000"/>
              </a:spcAft>
              <a:buAutoNum type="alphaUcPeriod"/>
            </a:pPr>
            <a:r>
              <a:rPr sz="2500" dirty="0">
                <a:solidFill>
                  <a:srgbClr val="000000"/>
                </a:solidFill>
              </a:rPr>
              <a:t>Use all of the data to train the model. Then use all of the data to evaluate it.</a:t>
            </a:r>
          </a:p>
          <a:p>
            <a:pPr lvl="1" indent="-457200">
              <a:spcAft>
                <a:spcPct val="15000"/>
              </a:spcAft>
              <a:buAutoNum type="alphaUcPeriod"/>
            </a:pPr>
            <a:r>
              <a:rPr sz="2500" dirty="0">
                <a:solidFill>
                  <a:srgbClr val="000000"/>
                </a:solidFill>
              </a:rPr>
              <a:t>Train the model using only the feature columns, and then evaluate it using only the label column.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created a regression model specification using the linear_reg() function in Tidymodel's parsnip package. What should you do to train the model?</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Call the predict() function, specifying the model specification, formula and data.</a:t>
            </a:r>
          </a:p>
          <a:p>
            <a:pPr lvl="1" indent="-457200">
              <a:spcAft>
                <a:spcPct val="15000"/>
              </a:spcAft>
              <a:buAutoNum type="alphaUcPeriod"/>
            </a:pPr>
            <a:r>
              <a:rPr sz="2500">
                <a:solidFill>
                  <a:srgbClr val="000000"/>
                </a:solidFill>
              </a:rPr>
              <a:t>Call the recipe() function, specifying the model specification, formula and data.</a:t>
            </a:r>
          </a:p>
          <a:p>
            <a:pPr lvl="1" indent="-457200">
              <a:spcAft>
                <a:spcPct val="15000"/>
              </a:spcAft>
              <a:buAutoNum type="alphaUcPeriod"/>
            </a:pPr>
            <a:r>
              <a:rPr sz="2500">
                <a:solidFill>
                  <a:srgbClr val="000000"/>
                </a:solidFill>
              </a:rPr>
              <a:t>Call the fit() function, specifying the model specification, formula and data.</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created a regression model specification using the linear_reg() function in Tidymodel's parsnip package. What should you do to train the model?</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Call the predict() function, specifying the model specification, formula and data.</a:t>
            </a:r>
          </a:p>
          <a:p>
            <a:pPr lvl="1" indent="-457200">
              <a:spcAft>
                <a:spcPct val="15000"/>
              </a:spcAft>
              <a:buAutoNum type="alphaUcPeriod"/>
            </a:pPr>
            <a:r>
              <a:rPr sz="2500" dirty="0">
                <a:solidFill>
                  <a:srgbClr val="000000"/>
                </a:solidFill>
              </a:rPr>
              <a:t>Call the recipe() function, specifying the model specification, formula and data.</a:t>
            </a:r>
          </a:p>
          <a:p>
            <a:pPr lvl="1" indent="-457200">
              <a:spcAft>
                <a:spcPct val="15000"/>
              </a:spcAft>
              <a:buAutoNum type="alphaUcPeriod"/>
            </a:pPr>
            <a:r>
              <a:rPr sz="2500" b="1" dirty="0">
                <a:solidFill>
                  <a:srgbClr val="000000"/>
                </a:solidFill>
                <a:highlight>
                  <a:srgbClr val="00FF00"/>
                </a:highlight>
              </a:rPr>
              <a:t>Call the fit() function, specifying the model specification, formula and data.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 regression model using the Tidymodels framework. When you evaluate it with test data, you determine that the model achieves an R-squared metric of 0.95. What does this metric tell you about the model?</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model is 95% accurate.</a:t>
            </a:r>
          </a:p>
          <a:p>
            <a:pPr lvl="1" indent="-457200">
              <a:spcAft>
                <a:spcPct val="15000"/>
              </a:spcAft>
              <a:buAutoNum type="alphaUcPeriod"/>
            </a:pPr>
            <a:r>
              <a:rPr sz="2500">
                <a:solidFill>
                  <a:srgbClr val="000000"/>
                </a:solidFill>
              </a:rPr>
              <a:t>The model explains most of the variance between predicted and actual values.</a:t>
            </a:r>
          </a:p>
          <a:p>
            <a:pPr lvl="1" indent="-457200">
              <a:spcAft>
                <a:spcPct val="15000"/>
              </a:spcAft>
              <a:buAutoNum type="alphaUcPeriod"/>
            </a:pPr>
            <a:r>
              <a:rPr sz="2500">
                <a:solidFill>
                  <a:srgbClr val="000000"/>
                </a:solidFill>
              </a:rPr>
              <a:t>On average, predictions are 0.95 higher than actual values.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 regression model using the Tidymodels framework. When you evaluate it with test data, you determine that the model achieves an R-squared metric of 0.95. What does this metric tell you about the model?</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The model is 95% accurate.</a:t>
            </a:r>
          </a:p>
          <a:p>
            <a:pPr lvl="1" indent="-457200">
              <a:spcAft>
                <a:spcPct val="15000"/>
              </a:spcAft>
              <a:buAutoNum type="alphaUcPeriod"/>
            </a:pPr>
            <a:r>
              <a:rPr sz="2500" b="1" dirty="0">
                <a:solidFill>
                  <a:srgbClr val="000000"/>
                </a:solidFill>
                <a:highlight>
                  <a:srgbClr val="00FF00"/>
                </a:highlight>
              </a:rPr>
              <a:t>The model explains most of the variance between predicted and actual values.</a:t>
            </a:r>
          </a:p>
          <a:p>
            <a:pPr lvl="1" indent="-457200">
              <a:spcAft>
                <a:spcPct val="15000"/>
              </a:spcAft>
              <a:buAutoNum type="alphaUcPeriod"/>
            </a:pPr>
            <a:r>
              <a:rPr sz="2500" dirty="0">
                <a:solidFill>
                  <a:srgbClr val="000000"/>
                </a:solidFill>
              </a:rPr>
              <a:t>On average, predictions are 0.95 higher than actual values.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66114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regression models by using R and </a:t>
            </a:r>
            <a:r>
              <a:rPr lang="en-US" dirty="0" err="1"/>
              <a:t>Tidymodels</a:t>
            </a:r>
            <a:endParaRPr lang="en-US"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2076076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t>Summary</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regression</a:t>
            </a:r>
            <a:endParaRPr dirty="0"/>
          </a:p>
          <a:p>
            <a:pPr lvl="1"/>
            <a:r>
              <a:rPr dirty="0"/>
              <a:t>How to train and evaluate regression models</a:t>
            </a:r>
            <a:endParaRPr lang="it-IT" dirty="0"/>
          </a:p>
          <a:p>
            <a:pPr lvl="1"/>
            <a:r>
              <a:rPr lang="it-IT" dirty="0"/>
              <a:t>Experimenting with models</a:t>
            </a:r>
            <a:endParaRPr dirty="0"/>
          </a:p>
        </p:txBody>
      </p:sp>
    </p:spTree>
    <p:extLst>
      <p:ext uri="{BB962C8B-B14F-4D97-AF65-F5344CB8AC3E}">
        <p14:creationId xmlns:p14="http://schemas.microsoft.com/office/powerpoint/2010/main" val="38852173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regression</a:t>
            </a:r>
            <a:endParaRPr dirty="0"/>
          </a:p>
          <a:p>
            <a:pPr lvl="1"/>
            <a:r>
              <a:rPr dirty="0"/>
              <a:t>How to train and evaluate regression models</a:t>
            </a:r>
            <a:endParaRPr lang="it-IT" dirty="0"/>
          </a:p>
          <a:p>
            <a:pPr lvl="1"/>
            <a:r>
              <a:rPr lang="it-IT" dirty="0"/>
              <a:t>Experimenting with models</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What is regression?</a:t>
            </a:r>
          </a:p>
        </p:txBody>
      </p:sp>
      <p:sp>
        <p:nvSpPr>
          <p:cNvPr id="3" name="Subtitle"/>
          <p:cNvSpPr>
            <a:spLocks noGrp="1"/>
          </p:cNvSpPr>
          <p:nvPr>
            <p:ph sz="quarter" idx="10"/>
          </p:nvPr>
        </p:nvSpPr>
        <p:spPr>
          <a:xfrm>
            <a:off x="584200" y="1435100"/>
            <a:ext cx="5394113" cy="40503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it-IT" dirty="0"/>
          </a:p>
          <a:p>
            <a:endParaRPr lang="it-IT" dirty="0"/>
          </a:p>
          <a:p>
            <a:r>
              <a:rPr dirty="0"/>
              <a:t>Regression works by establishing a</a:t>
            </a:r>
            <a:r>
              <a:rPr lang="it-IT" dirty="0"/>
              <a:t> </a:t>
            </a:r>
            <a:r>
              <a:rPr dirty="0"/>
              <a:t>relationship between variables in the data </a:t>
            </a:r>
            <a:r>
              <a:rPr lang="it-IT" dirty="0"/>
              <a:t>that represents</a:t>
            </a:r>
            <a:r>
              <a:rPr dirty="0"/>
              <a:t> characteristics of the thing being observed - the </a:t>
            </a:r>
            <a:r>
              <a:rPr i="1" dirty="0"/>
              <a:t>features</a:t>
            </a:r>
            <a:r>
              <a:rPr lang="it-IT" i="1" dirty="0"/>
              <a:t> </a:t>
            </a:r>
            <a:r>
              <a:rPr lang="it-IT" dirty="0"/>
              <a:t>- </a:t>
            </a:r>
            <a:r>
              <a:rPr dirty="0"/>
              <a:t>and the variable we're</a:t>
            </a:r>
            <a:r>
              <a:rPr lang="it-IT" dirty="0"/>
              <a:t> </a:t>
            </a:r>
            <a:r>
              <a:rPr dirty="0"/>
              <a:t> trying to predict - the </a:t>
            </a:r>
            <a:r>
              <a:rPr i="1" dirty="0"/>
              <a:t>label</a:t>
            </a:r>
            <a:r>
              <a:rPr dirty="0"/>
              <a:t>.</a:t>
            </a:r>
          </a:p>
        </p:txBody>
      </p:sp>
      <p:sp>
        <p:nvSpPr>
          <p:cNvPr id="5" name="Subtitle">
            <a:extLst>
              <a:ext uri="{FF2B5EF4-FFF2-40B4-BE49-F238E27FC236}">
                <a16:creationId xmlns:a16="http://schemas.microsoft.com/office/drawing/2014/main" id="{6CAC90C7-6520-6317-E66C-909C96F290B8}"/>
              </a:ext>
            </a:extLst>
          </p:cNvPr>
          <p:cNvSpPr txBox="1">
            <a:spLocks/>
          </p:cNvSpPr>
          <p:nvPr/>
        </p:nvSpPr>
        <p:spPr>
          <a:xfrm>
            <a:off x="584200" y="143510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Regression is where models predict a </a:t>
            </a:r>
            <a:r>
              <a:rPr lang="en-US" b="1" dirty="0"/>
              <a:t>number</a:t>
            </a:r>
            <a:r>
              <a:rPr lang="en-US" dirty="0"/>
              <a:t>.</a:t>
            </a:r>
          </a:p>
        </p:txBody>
      </p:sp>
      <p:pic>
        <p:nvPicPr>
          <p:cNvPr id="6" name="New picture" descr="Illustration showing data to predict bicycle rentals.">
            <a:extLst>
              <a:ext uri="{FF2B5EF4-FFF2-40B4-BE49-F238E27FC236}">
                <a16:creationId xmlns:a16="http://schemas.microsoft.com/office/drawing/2014/main" id="{28F9FE08-5448-98A2-42E3-1DCDEF073EEF}"/>
              </a:ext>
            </a:extLst>
          </p:cNvPr>
          <p:cNvPicPr/>
          <p:nvPr/>
        </p:nvPicPr>
        <p:blipFill>
          <a:blip r:embed="rId3"/>
          <a:stretch>
            <a:fillRect/>
          </a:stretch>
        </p:blipFill>
        <p:spPr>
          <a:xfrm>
            <a:off x="6213688" y="2604813"/>
            <a:ext cx="5210904" cy="2448272"/>
          </a:xfrm>
          <a:prstGeom prst="rect">
            <a:avLst/>
          </a:prstGeom>
        </p:spPr>
      </p:pic>
    </p:spTree>
    <p:extLst>
      <p:ext uri="{BB962C8B-B14F-4D97-AF65-F5344CB8AC3E}">
        <p14:creationId xmlns:p14="http://schemas.microsoft.com/office/powerpoint/2010/main" val="136928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How to train a regression model</a:t>
            </a:r>
          </a:p>
        </p:txBody>
      </p:sp>
      <p:sp>
        <p:nvSpPr>
          <p:cNvPr id="3" name="Subtitle"/>
          <p:cNvSpPr>
            <a:spLocks noGrp="1"/>
          </p:cNvSpPr>
          <p:nvPr>
            <p:ph sz="quarter" idx="10"/>
          </p:nvPr>
        </p:nvSpPr>
        <p:spPr>
          <a:xfrm>
            <a:off x="584200" y="1435100"/>
            <a:ext cx="7312000"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b="0" i="0" dirty="0">
                <a:solidFill>
                  <a:srgbClr val="171717"/>
                </a:solidFill>
                <a:effectLst/>
                <a:latin typeface="Segoe UI" panose="020B0502040204020203" pitchFamily="34" charset="0"/>
              </a:rPr>
              <a:t>To train the model, we start with a data sample that contains the features and known values for the label and you'll then split this data sample into two subsets:</a:t>
            </a:r>
            <a:endParaRPr dirty="0"/>
          </a:p>
        </p:txBody>
      </p:sp>
      <p:sp>
        <p:nvSpPr>
          <p:cNvPr id="4" name="New shape"/>
          <p:cNvSpPr/>
          <p:nvPr/>
        </p:nvSpPr>
        <p:spPr>
          <a:xfrm>
            <a:off x="263352" y="3717032"/>
            <a:ext cx="10972800" cy="1914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a:solidFill>
                  <a:srgbClr val="000000"/>
                </a:solidFill>
              </a:rPr>
              <a:t>A </a:t>
            </a:r>
            <a:r>
              <a:rPr sz="1800" b="1" dirty="0">
                <a:solidFill>
                  <a:srgbClr val="000000"/>
                </a:solidFill>
              </a:rPr>
              <a:t>training dataset </a:t>
            </a:r>
            <a:r>
              <a:rPr sz="1800" dirty="0">
                <a:solidFill>
                  <a:srgbClr val="000000"/>
                </a:solidFill>
              </a:rPr>
              <a:t>to which we'll apply an algorithm that determines a function </a:t>
            </a:r>
            <a:r>
              <a:rPr lang="it-IT" b="0" i="1" dirty="0">
                <a:solidFill>
                  <a:srgbClr val="171717"/>
                </a:solidFill>
                <a:effectLst/>
                <a:latin typeface="Segoe UI" panose="020B0502040204020203" pitchFamily="34" charset="0"/>
              </a:rPr>
              <a:t>f </a:t>
            </a:r>
            <a:r>
              <a:rPr sz="1800" dirty="0">
                <a:solidFill>
                  <a:srgbClr val="000000"/>
                </a:solidFill>
              </a:rPr>
              <a:t>encapsulating the relationship between the </a:t>
            </a:r>
            <a:r>
              <a:rPr sz="1800" i="1" dirty="0">
                <a:solidFill>
                  <a:srgbClr val="000000"/>
                </a:solidFill>
              </a:rPr>
              <a:t>feature</a:t>
            </a:r>
            <a:r>
              <a:rPr sz="1800" dirty="0">
                <a:solidFill>
                  <a:srgbClr val="000000"/>
                </a:solidFill>
              </a:rPr>
              <a:t> values </a:t>
            </a:r>
            <a:r>
              <a:rPr lang="it-IT" b="0" i="1" dirty="0">
                <a:solidFill>
                  <a:srgbClr val="171717"/>
                </a:solidFill>
                <a:effectLst/>
                <a:latin typeface="Segoe UI" panose="020B0502040204020203" pitchFamily="34" charset="0"/>
              </a:rPr>
              <a:t>x </a:t>
            </a:r>
            <a:r>
              <a:rPr sz="1800" dirty="0">
                <a:solidFill>
                  <a:srgbClr val="000000"/>
                </a:solidFill>
              </a:rPr>
              <a:t>and the known </a:t>
            </a:r>
            <a:r>
              <a:rPr sz="1800" i="1" dirty="0">
                <a:solidFill>
                  <a:srgbClr val="000000"/>
                </a:solidFill>
              </a:rPr>
              <a:t>label</a:t>
            </a:r>
            <a:r>
              <a:rPr sz="1800" dirty="0">
                <a:solidFill>
                  <a:srgbClr val="000000"/>
                </a:solidFill>
              </a:rPr>
              <a:t> values</a:t>
            </a:r>
            <a:r>
              <a:rPr lang="it-IT" sz="1800" dirty="0">
                <a:solidFill>
                  <a:srgbClr val="000000"/>
                </a:solidFill>
              </a:rPr>
              <a:t> </a:t>
            </a:r>
            <a:r>
              <a:rPr lang="it-IT" b="0" i="1" dirty="0">
                <a:solidFill>
                  <a:srgbClr val="171717"/>
                </a:solidFill>
                <a:effectLst/>
                <a:latin typeface="Segoe UI" panose="020B0502040204020203" pitchFamily="34" charset="0"/>
              </a:rPr>
              <a:t>y</a:t>
            </a:r>
            <a:r>
              <a:rPr sz="1800" dirty="0">
                <a:solidFill>
                  <a:srgbClr val="000000"/>
                </a:solidFill>
              </a:rPr>
              <a:t>.</a:t>
            </a:r>
            <a:endParaRPr lang="it-IT" sz="1800" dirty="0">
              <a:solidFill>
                <a:srgbClr val="000000"/>
              </a:solidFill>
            </a:endParaRPr>
          </a:p>
          <a:p>
            <a:pPr marL="269240" algn="ctr">
              <a:spcBef>
                <a:spcPct val="20000"/>
              </a:spcBef>
              <a:spcAft>
                <a:spcPct val="20000"/>
              </a:spcAft>
            </a:pPr>
            <a:r>
              <a:rPr lang="it-IT" sz="2800" b="1" i="1" dirty="0">
                <a:solidFill>
                  <a:srgbClr val="171717"/>
                </a:solidFill>
                <a:effectLst/>
                <a:latin typeface="Segoe UI" panose="020B0502040204020203" pitchFamily="34" charset="0"/>
              </a:rPr>
              <a:t>f(x) = y</a:t>
            </a:r>
            <a:endParaRPr sz="2800" b="1" dirty="0">
              <a:solidFill>
                <a:srgbClr val="000000"/>
              </a:solidFill>
            </a:endParaRPr>
          </a:p>
          <a:p>
            <a:pPr marL="635000" indent="-365760">
              <a:spcBef>
                <a:spcPct val="20000"/>
              </a:spcBef>
              <a:spcAft>
                <a:spcPct val="20000"/>
              </a:spcAft>
              <a:buChar char="•"/>
            </a:pPr>
            <a:r>
              <a:rPr sz="1800" dirty="0">
                <a:solidFill>
                  <a:srgbClr val="000000"/>
                </a:solidFill>
              </a:rPr>
              <a:t>A validation or </a:t>
            </a:r>
            <a:r>
              <a:rPr lang="it-IT" sz="1800" b="1" dirty="0">
                <a:solidFill>
                  <a:srgbClr val="000000"/>
                </a:solidFill>
              </a:rPr>
              <a:t>test dataset </a:t>
            </a:r>
            <a:r>
              <a:rPr sz="1800" dirty="0">
                <a:solidFill>
                  <a:srgbClr val="000000"/>
                </a:solidFill>
              </a:rPr>
              <a:t>that we can use to evaluate the model by using it to generate predictions for the </a:t>
            </a:r>
            <a:r>
              <a:rPr sz="1800" i="1" dirty="0">
                <a:solidFill>
                  <a:srgbClr val="000000"/>
                </a:solidFill>
              </a:rPr>
              <a:t>label</a:t>
            </a:r>
            <a:r>
              <a:rPr sz="1800" dirty="0">
                <a:solidFill>
                  <a:srgbClr val="000000"/>
                </a:solidFill>
              </a:rPr>
              <a:t> and comparing them to the actual known </a:t>
            </a:r>
            <a:r>
              <a:rPr sz="1800" i="1" dirty="0">
                <a:solidFill>
                  <a:srgbClr val="000000"/>
                </a:solidFill>
              </a:rPr>
              <a:t>label</a:t>
            </a:r>
            <a:r>
              <a:rPr sz="1800" dirty="0">
                <a:solidFill>
                  <a:srgbClr val="000000"/>
                </a:solidFill>
              </a:rPr>
              <a:t> values.</a:t>
            </a:r>
          </a:p>
        </p:txBody>
      </p:sp>
      <p:pic>
        <p:nvPicPr>
          <p:cNvPr id="1026" name="Picture 2">
            <a:extLst>
              <a:ext uri="{FF2B5EF4-FFF2-40B4-BE49-F238E27FC236}">
                <a16:creationId xmlns:a16="http://schemas.microsoft.com/office/drawing/2014/main" id="{617A9EEA-4EE2-AFF7-5734-65374C8E2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2144" y="618959"/>
            <a:ext cx="4665015" cy="2924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4EE2B0-DB0B-5B52-C7B7-231CDC08EECA}"/>
              </a:ext>
            </a:extLst>
          </p:cNvPr>
          <p:cNvSpPr txBox="1"/>
          <p:nvPr/>
        </p:nvSpPr>
        <p:spPr>
          <a:xfrm>
            <a:off x="9724651" y="6277689"/>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extLst>
      <p:ext uri="{BB962C8B-B14F-4D97-AF65-F5344CB8AC3E}">
        <p14:creationId xmlns:p14="http://schemas.microsoft.com/office/powerpoint/2010/main" val="276984084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 simple example</a:t>
            </a:r>
          </a:p>
        </p:txBody>
      </p:sp>
      <p:graphicFrame>
        <p:nvGraphicFramePr>
          <p:cNvPr id="4" name="New Table"/>
          <p:cNvGraphicFramePr>
            <a:graphicFrameLocks noGrp="1"/>
          </p:cNvGraphicFramePr>
          <p:nvPr>
            <p:extLst>
              <p:ext uri="{D42A27DB-BD31-4B8C-83A1-F6EECF244321}">
                <p14:modId xmlns:p14="http://schemas.microsoft.com/office/powerpoint/2010/main" val="2010894636"/>
              </p:ext>
            </p:extLst>
          </p:nvPr>
        </p:nvGraphicFramePr>
        <p:xfrm>
          <a:off x="479376" y="2406699"/>
          <a:ext cx="5181600" cy="3840480"/>
        </p:xfrm>
        <a:graphic>
          <a:graphicData uri="http://schemas.openxmlformats.org/drawingml/2006/table">
            <a:tbl>
              <a:tblPr firstRow="1" bandRow="1">
                <a:tableStyleId>{5C22544A-7EE6-4342-B048-85BDC9FD1C3A}</a:tableStyleId>
              </a:tblPr>
              <a:tblGrid>
                <a:gridCol w="2745317">
                  <a:extLst>
                    <a:ext uri="{9D8B030D-6E8A-4147-A177-3AD203B41FA5}">
                      <a16:colId xmlns:a16="http://schemas.microsoft.com/office/drawing/2014/main" val="20000"/>
                    </a:ext>
                  </a:extLst>
                </a:gridCol>
                <a:gridCol w="2436283">
                  <a:extLst>
                    <a:ext uri="{9D8B030D-6E8A-4147-A177-3AD203B41FA5}">
                      <a16:colId xmlns:a16="http://schemas.microsoft.com/office/drawing/2014/main" val="20001"/>
                    </a:ext>
                  </a:extLst>
                </a:gridCol>
              </a:tblGrid>
              <a:tr h="0">
                <a:tc>
                  <a:txBody>
                    <a:bodyPr/>
                    <a:lstStyle/>
                    <a:p>
                      <a:pPr algn="l"/>
                      <a:r>
                        <a:rPr sz="2200" dirty="0">
                          <a:solidFill>
                            <a:srgbClr val="FFFFFF"/>
                          </a:solidFill>
                        </a:rPr>
                        <a:t>Temperature</a:t>
                      </a:r>
                      <a:r>
                        <a:rPr lang="it-IT" sz="2200" dirty="0">
                          <a:solidFill>
                            <a:srgbClr val="FFFFFF"/>
                          </a:solidFill>
                        </a:rPr>
                        <a:t> (x)</a:t>
                      </a:r>
                      <a:endParaRPr sz="2200" dirty="0">
                        <a:solidFill>
                          <a:srgbClr val="FFFFFF"/>
                        </a:solidFill>
                      </a:endParaRPr>
                    </a:p>
                  </a:txBody>
                  <a:tcPr/>
                </a:tc>
                <a:tc>
                  <a:txBody>
                    <a:bodyPr/>
                    <a:lstStyle/>
                    <a:p>
                      <a:pPr algn="l"/>
                      <a:r>
                        <a:rPr sz="2200" dirty="0">
                          <a:solidFill>
                            <a:srgbClr val="FFFFFF"/>
                          </a:solidFill>
                        </a:rPr>
                        <a:t>Rentals</a:t>
                      </a:r>
                      <a:r>
                        <a:rPr lang="it-IT" sz="2200" dirty="0">
                          <a:solidFill>
                            <a:srgbClr val="FFFFFF"/>
                          </a:solidFill>
                        </a:rPr>
                        <a:t> (y)</a:t>
                      </a:r>
                      <a:endParaRPr sz="2200" dirty="0">
                        <a:solidFill>
                          <a:srgbClr val="FFFFFF"/>
                        </a:solidFill>
                      </a:endParaRPr>
                    </a:p>
                  </a:txBody>
                  <a:tcPr/>
                </a:tc>
                <a:extLst>
                  <a:ext uri="{0D108BD9-81ED-4DB2-BD59-A6C34878D82A}">
                    <a16:rowId xmlns:a16="http://schemas.microsoft.com/office/drawing/2014/main" val="10000"/>
                  </a:ext>
                </a:extLst>
              </a:tr>
              <a:tr h="0">
                <a:tc>
                  <a:txBody>
                    <a:bodyPr/>
                    <a:lstStyle/>
                    <a:p>
                      <a:pPr algn="l"/>
                      <a:r>
                        <a:rPr sz="2200" dirty="0">
                          <a:solidFill>
                            <a:srgbClr val="000000"/>
                          </a:solidFill>
                        </a:rPr>
                        <a:t>56</a:t>
                      </a:r>
                    </a:p>
                  </a:txBody>
                  <a:tcPr/>
                </a:tc>
                <a:tc>
                  <a:txBody>
                    <a:bodyPr/>
                    <a:lstStyle/>
                    <a:p>
                      <a:pPr algn="l"/>
                      <a:r>
                        <a:rPr sz="2200" dirty="0">
                          <a:solidFill>
                            <a:srgbClr val="000000"/>
                          </a:solidFill>
                        </a:rPr>
                        <a:t>115</a:t>
                      </a:r>
                    </a:p>
                  </a:txBody>
                  <a:tcPr/>
                </a:tc>
                <a:extLst>
                  <a:ext uri="{0D108BD9-81ED-4DB2-BD59-A6C34878D82A}">
                    <a16:rowId xmlns:a16="http://schemas.microsoft.com/office/drawing/2014/main" val="10001"/>
                  </a:ext>
                </a:extLst>
              </a:tr>
              <a:tr h="0">
                <a:tc>
                  <a:txBody>
                    <a:bodyPr/>
                    <a:lstStyle/>
                    <a:p>
                      <a:pPr algn="l"/>
                      <a:r>
                        <a:rPr sz="2200">
                          <a:solidFill>
                            <a:srgbClr val="000000"/>
                          </a:solidFill>
                        </a:rPr>
                        <a:t>61</a:t>
                      </a:r>
                    </a:p>
                  </a:txBody>
                  <a:tcPr/>
                </a:tc>
                <a:tc>
                  <a:txBody>
                    <a:bodyPr/>
                    <a:lstStyle/>
                    <a:p>
                      <a:pPr algn="l"/>
                      <a:r>
                        <a:rPr sz="2200">
                          <a:solidFill>
                            <a:srgbClr val="000000"/>
                          </a:solidFill>
                        </a:rPr>
                        <a:t>126</a:t>
                      </a:r>
                    </a:p>
                  </a:txBody>
                  <a:tcPr/>
                </a:tc>
                <a:extLst>
                  <a:ext uri="{0D108BD9-81ED-4DB2-BD59-A6C34878D82A}">
                    <a16:rowId xmlns:a16="http://schemas.microsoft.com/office/drawing/2014/main" val="10002"/>
                  </a:ext>
                </a:extLst>
              </a:tr>
              <a:tr h="0">
                <a:tc>
                  <a:txBody>
                    <a:bodyPr/>
                    <a:lstStyle/>
                    <a:p>
                      <a:pPr algn="l"/>
                      <a:r>
                        <a:rPr sz="2200">
                          <a:solidFill>
                            <a:srgbClr val="000000"/>
                          </a:solidFill>
                        </a:rPr>
                        <a:t>67</a:t>
                      </a:r>
                    </a:p>
                  </a:txBody>
                  <a:tcPr/>
                </a:tc>
                <a:tc>
                  <a:txBody>
                    <a:bodyPr/>
                    <a:lstStyle/>
                    <a:p>
                      <a:pPr algn="l"/>
                      <a:r>
                        <a:rPr sz="2200">
                          <a:solidFill>
                            <a:srgbClr val="000000"/>
                          </a:solidFill>
                        </a:rPr>
                        <a:t>137</a:t>
                      </a:r>
                    </a:p>
                  </a:txBody>
                  <a:tcPr/>
                </a:tc>
                <a:extLst>
                  <a:ext uri="{0D108BD9-81ED-4DB2-BD59-A6C34878D82A}">
                    <a16:rowId xmlns:a16="http://schemas.microsoft.com/office/drawing/2014/main" val="10003"/>
                  </a:ext>
                </a:extLst>
              </a:tr>
              <a:tr h="0">
                <a:tc>
                  <a:txBody>
                    <a:bodyPr/>
                    <a:lstStyle/>
                    <a:p>
                      <a:pPr algn="l"/>
                      <a:r>
                        <a:rPr sz="2200">
                          <a:solidFill>
                            <a:srgbClr val="000000"/>
                          </a:solidFill>
                        </a:rPr>
                        <a:t>72</a:t>
                      </a:r>
                    </a:p>
                  </a:txBody>
                  <a:tcPr/>
                </a:tc>
                <a:tc>
                  <a:txBody>
                    <a:bodyPr/>
                    <a:lstStyle/>
                    <a:p>
                      <a:pPr algn="l"/>
                      <a:r>
                        <a:rPr sz="2200">
                          <a:solidFill>
                            <a:srgbClr val="000000"/>
                          </a:solidFill>
                        </a:rPr>
                        <a:t>140</a:t>
                      </a:r>
                    </a:p>
                  </a:txBody>
                  <a:tcPr/>
                </a:tc>
                <a:extLst>
                  <a:ext uri="{0D108BD9-81ED-4DB2-BD59-A6C34878D82A}">
                    <a16:rowId xmlns:a16="http://schemas.microsoft.com/office/drawing/2014/main" val="10004"/>
                  </a:ext>
                </a:extLst>
              </a:tr>
              <a:tr h="0">
                <a:tc>
                  <a:txBody>
                    <a:bodyPr/>
                    <a:lstStyle/>
                    <a:p>
                      <a:pPr algn="l"/>
                      <a:r>
                        <a:rPr sz="2200">
                          <a:solidFill>
                            <a:srgbClr val="000000"/>
                          </a:solidFill>
                        </a:rPr>
                        <a:t>76</a:t>
                      </a:r>
                    </a:p>
                  </a:txBody>
                  <a:tcPr/>
                </a:tc>
                <a:tc>
                  <a:txBody>
                    <a:bodyPr/>
                    <a:lstStyle/>
                    <a:p>
                      <a:pPr algn="l"/>
                      <a:r>
                        <a:rPr sz="2200">
                          <a:solidFill>
                            <a:srgbClr val="000000"/>
                          </a:solidFill>
                        </a:rPr>
                        <a:t>152</a:t>
                      </a:r>
                    </a:p>
                  </a:txBody>
                  <a:tcPr/>
                </a:tc>
                <a:extLst>
                  <a:ext uri="{0D108BD9-81ED-4DB2-BD59-A6C34878D82A}">
                    <a16:rowId xmlns:a16="http://schemas.microsoft.com/office/drawing/2014/main" val="10005"/>
                  </a:ext>
                </a:extLst>
              </a:tr>
              <a:tr h="0">
                <a:tc>
                  <a:txBody>
                    <a:bodyPr/>
                    <a:lstStyle/>
                    <a:p>
                      <a:pPr algn="l"/>
                      <a:r>
                        <a:rPr sz="2200">
                          <a:solidFill>
                            <a:srgbClr val="000000"/>
                          </a:solidFill>
                        </a:rPr>
                        <a:t>82</a:t>
                      </a:r>
                    </a:p>
                  </a:txBody>
                  <a:tcPr/>
                </a:tc>
                <a:tc>
                  <a:txBody>
                    <a:bodyPr/>
                    <a:lstStyle/>
                    <a:p>
                      <a:pPr algn="l"/>
                      <a:r>
                        <a:rPr sz="2200">
                          <a:solidFill>
                            <a:srgbClr val="000000"/>
                          </a:solidFill>
                        </a:rPr>
                        <a:t>156</a:t>
                      </a:r>
                    </a:p>
                  </a:txBody>
                  <a:tcPr/>
                </a:tc>
                <a:extLst>
                  <a:ext uri="{0D108BD9-81ED-4DB2-BD59-A6C34878D82A}">
                    <a16:rowId xmlns:a16="http://schemas.microsoft.com/office/drawing/2014/main" val="10006"/>
                  </a:ext>
                </a:extLst>
              </a:tr>
              <a:tr h="0">
                <a:tc>
                  <a:txBody>
                    <a:bodyPr/>
                    <a:lstStyle/>
                    <a:p>
                      <a:pPr algn="l"/>
                      <a:r>
                        <a:rPr sz="2200">
                          <a:solidFill>
                            <a:srgbClr val="000000"/>
                          </a:solidFill>
                        </a:rPr>
                        <a:t>54</a:t>
                      </a:r>
                    </a:p>
                  </a:txBody>
                  <a:tcPr/>
                </a:tc>
                <a:tc>
                  <a:txBody>
                    <a:bodyPr/>
                    <a:lstStyle/>
                    <a:p>
                      <a:pPr algn="l"/>
                      <a:r>
                        <a:rPr sz="2200">
                          <a:solidFill>
                            <a:srgbClr val="000000"/>
                          </a:solidFill>
                        </a:rPr>
                        <a:t>114</a:t>
                      </a:r>
                    </a:p>
                  </a:txBody>
                  <a:tcPr/>
                </a:tc>
                <a:extLst>
                  <a:ext uri="{0D108BD9-81ED-4DB2-BD59-A6C34878D82A}">
                    <a16:rowId xmlns:a16="http://schemas.microsoft.com/office/drawing/2014/main" val="10007"/>
                  </a:ext>
                </a:extLst>
              </a:tr>
              <a:tr h="0">
                <a:tc>
                  <a:txBody>
                    <a:bodyPr/>
                    <a:lstStyle/>
                    <a:p>
                      <a:pPr algn="l"/>
                      <a:r>
                        <a:rPr sz="2200">
                          <a:solidFill>
                            <a:srgbClr val="000000"/>
                          </a:solidFill>
                        </a:rPr>
                        <a:t>62</a:t>
                      </a:r>
                    </a:p>
                  </a:txBody>
                  <a:tcPr/>
                </a:tc>
                <a:tc>
                  <a:txBody>
                    <a:bodyPr/>
                    <a:lstStyle/>
                    <a:p>
                      <a:pPr algn="l"/>
                      <a:r>
                        <a:rPr sz="2200" dirty="0">
                          <a:solidFill>
                            <a:srgbClr val="000000"/>
                          </a:solidFill>
                        </a:rPr>
                        <a:t>129</a:t>
                      </a:r>
                    </a:p>
                  </a:txBody>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BDEB75C-CE77-29DA-C059-494C1013DD75}"/>
              </a:ext>
            </a:extLst>
          </p:cNvPr>
          <p:cNvSpPr txBox="1"/>
          <p:nvPr/>
        </p:nvSpPr>
        <p:spPr>
          <a:xfrm>
            <a:off x="479376" y="1196752"/>
            <a:ext cx="11377264" cy="923330"/>
          </a:xfrm>
          <a:prstGeom prst="rect">
            <a:avLst/>
          </a:prstGeom>
          <a:noFill/>
        </p:spPr>
        <p:txBody>
          <a:bodyPr wrap="square" lIns="0" tIns="0" rIns="0" bIns="0" rtlCol="0">
            <a:spAutoFit/>
          </a:bodyPr>
          <a:lstStyle/>
          <a:p>
            <a:pPr algn="l"/>
            <a:r>
              <a:rPr lang="en-US" sz="2000" dirty="0">
                <a:solidFill>
                  <a:srgbClr val="171717"/>
                </a:solidFill>
                <a:latin typeface="Segoe UI" panose="020B0502040204020203" pitchFamily="34" charset="0"/>
              </a:rPr>
              <a:t>S</a:t>
            </a:r>
            <a:r>
              <a:rPr lang="en-US" sz="2000" b="0" i="0" dirty="0">
                <a:solidFill>
                  <a:srgbClr val="171717"/>
                </a:solidFill>
                <a:effectLst/>
                <a:latin typeface="Segoe UI" panose="020B0502040204020203" pitchFamily="34" charset="0"/>
              </a:rPr>
              <a:t>tarting with some data that includes known values for the average daily temperature feature (x) and the bicycle rentals label (y), let’s define a predictive function able to predict the #rentals (ŷ) given the daily temperature.</a:t>
            </a:r>
            <a:endParaRPr lang="it-IT" sz="2000" dirty="0" err="1"/>
          </a:p>
        </p:txBody>
      </p:sp>
      <p:sp>
        <p:nvSpPr>
          <p:cNvPr id="9" name="Rectangle 8">
            <a:extLst>
              <a:ext uri="{FF2B5EF4-FFF2-40B4-BE49-F238E27FC236}">
                <a16:creationId xmlns:a16="http://schemas.microsoft.com/office/drawing/2014/main" id="{E77DF50B-5B83-2317-C238-048DA31BB03E}"/>
              </a:ext>
            </a:extLst>
          </p:cNvPr>
          <p:cNvSpPr/>
          <p:nvPr/>
        </p:nvSpPr>
        <p:spPr bwMode="auto">
          <a:xfrm>
            <a:off x="482107" y="2824344"/>
            <a:ext cx="5181600" cy="2147465"/>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9435A21-56FD-9357-0F44-1BED5B9D2758}"/>
              </a:ext>
            </a:extLst>
          </p:cNvPr>
          <p:cNvSpPr/>
          <p:nvPr/>
        </p:nvSpPr>
        <p:spPr bwMode="auto">
          <a:xfrm>
            <a:off x="483406" y="5032772"/>
            <a:ext cx="5177570" cy="1275370"/>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2E54F99D-DA9E-D36B-426C-EFBCB757E206}"/>
              </a:ext>
            </a:extLst>
          </p:cNvPr>
          <p:cNvSpPr txBox="1"/>
          <p:nvPr/>
        </p:nvSpPr>
        <p:spPr>
          <a:xfrm rot="5400000">
            <a:off x="4738345" y="3762209"/>
            <a:ext cx="2233351" cy="307777"/>
          </a:xfrm>
          <a:prstGeom prst="rect">
            <a:avLst/>
          </a:prstGeom>
          <a:noFill/>
        </p:spPr>
        <p:txBody>
          <a:bodyPr wrap="square" lIns="0" tIns="0" rIns="0" bIns="0" rtlCol="0">
            <a:spAutoFit/>
          </a:bodyPr>
          <a:lstStyle/>
          <a:p>
            <a:pPr algn="ctr"/>
            <a:r>
              <a:rPr lang="it-IT" sz="2000" dirty="0">
                <a:solidFill>
                  <a:srgbClr val="00B050"/>
                </a:solidFill>
              </a:rPr>
              <a:t>Training</a:t>
            </a:r>
          </a:p>
        </p:txBody>
      </p:sp>
      <p:sp>
        <p:nvSpPr>
          <p:cNvPr id="14" name="TextBox 13">
            <a:extLst>
              <a:ext uri="{FF2B5EF4-FFF2-40B4-BE49-F238E27FC236}">
                <a16:creationId xmlns:a16="http://schemas.microsoft.com/office/drawing/2014/main" id="{6C8A21DA-5C0E-EE10-1BBD-2FDA5DFB4EE4}"/>
              </a:ext>
            </a:extLst>
          </p:cNvPr>
          <p:cNvSpPr txBox="1"/>
          <p:nvPr/>
        </p:nvSpPr>
        <p:spPr>
          <a:xfrm rot="5400000">
            <a:off x="5214603" y="5516569"/>
            <a:ext cx="1275370" cy="307777"/>
          </a:xfrm>
          <a:prstGeom prst="rect">
            <a:avLst/>
          </a:prstGeom>
          <a:noFill/>
        </p:spPr>
        <p:txBody>
          <a:bodyPr wrap="square" lIns="0" tIns="0" rIns="0" bIns="0" rtlCol="0">
            <a:spAutoFit/>
          </a:bodyPr>
          <a:lstStyle/>
          <a:p>
            <a:pPr algn="ctr"/>
            <a:r>
              <a:rPr lang="it-IT" sz="2000" dirty="0">
                <a:solidFill>
                  <a:schemeClr val="accent4"/>
                </a:solidFill>
              </a:rPr>
              <a:t>Test</a:t>
            </a:r>
          </a:p>
        </p:txBody>
      </p:sp>
      <p:pic>
        <p:nvPicPr>
          <p:cNvPr id="19" name="Picture 18">
            <a:extLst>
              <a:ext uri="{FF2B5EF4-FFF2-40B4-BE49-F238E27FC236}">
                <a16:creationId xmlns:a16="http://schemas.microsoft.com/office/drawing/2014/main" id="{E443ED75-C6B6-0534-13C2-76A902BFEC04}"/>
              </a:ext>
            </a:extLst>
          </p:cNvPr>
          <p:cNvPicPr>
            <a:picLocks noChangeAspect="1"/>
          </p:cNvPicPr>
          <p:nvPr/>
        </p:nvPicPr>
        <p:blipFill>
          <a:blip r:embed="rId3"/>
          <a:stretch>
            <a:fillRect/>
          </a:stretch>
        </p:blipFill>
        <p:spPr>
          <a:xfrm>
            <a:off x="6244170" y="2229864"/>
            <a:ext cx="5362613" cy="2693213"/>
          </a:xfrm>
          <a:prstGeom prst="rect">
            <a:avLst/>
          </a:prstGeom>
        </p:spPr>
      </p:pic>
      <p:pic>
        <p:nvPicPr>
          <p:cNvPr id="21" name="Picture 20">
            <a:extLst>
              <a:ext uri="{FF2B5EF4-FFF2-40B4-BE49-F238E27FC236}">
                <a16:creationId xmlns:a16="http://schemas.microsoft.com/office/drawing/2014/main" id="{24ACA786-9EA3-EF11-0C8A-FC0003B61053}"/>
              </a:ext>
            </a:extLst>
          </p:cNvPr>
          <p:cNvPicPr>
            <a:picLocks noChangeAspect="1"/>
          </p:cNvPicPr>
          <p:nvPr/>
        </p:nvPicPr>
        <p:blipFill>
          <a:blip r:embed="rId4"/>
          <a:stretch>
            <a:fillRect/>
          </a:stretch>
        </p:blipFill>
        <p:spPr>
          <a:xfrm>
            <a:off x="6244170" y="2310994"/>
            <a:ext cx="5486887" cy="2742182"/>
          </a:xfrm>
          <a:prstGeom prst="rect">
            <a:avLst/>
          </a:prstGeom>
        </p:spPr>
      </p:pic>
      <p:pic>
        <p:nvPicPr>
          <p:cNvPr id="23" name="Picture 22">
            <a:extLst>
              <a:ext uri="{FF2B5EF4-FFF2-40B4-BE49-F238E27FC236}">
                <a16:creationId xmlns:a16="http://schemas.microsoft.com/office/drawing/2014/main" id="{BF9FB8D4-9778-466C-0220-A40C2103004B}"/>
              </a:ext>
            </a:extLst>
          </p:cNvPr>
          <p:cNvPicPr>
            <a:picLocks noChangeAspect="1"/>
          </p:cNvPicPr>
          <p:nvPr/>
        </p:nvPicPr>
        <p:blipFill>
          <a:blip r:embed="rId5"/>
          <a:stretch>
            <a:fillRect/>
          </a:stretch>
        </p:blipFill>
        <p:spPr>
          <a:xfrm>
            <a:off x="6345980" y="2256434"/>
            <a:ext cx="5362614" cy="2759766"/>
          </a:xfrm>
          <a:prstGeom prst="rect">
            <a:avLst/>
          </a:prstGeom>
        </p:spPr>
      </p:pic>
      <p:graphicFrame>
        <p:nvGraphicFramePr>
          <p:cNvPr id="24" name="Table 24">
            <a:extLst>
              <a:ext uri="{FF2B5EF4-FFF2-40B4-BE49-F238E27FC236}">
                <a16:creationId xmlns:a16="http://schemas.microsoft.com/office/drawing/2014/main" id="{D9A15CE4-F75B-8C49-BDD8-A0CEBB38098E}"/>
              </a:ext>
            </a:extLst>
          </p:cNvPr>
          <p:cNvGraphicFramePr>
            <a:graphicFrameLocks noGrp="1"/>
          </p:cNvGraphicFramePr>
          <p:nvPr>
            <p:extLst>
              <p:ext uri="{D42A27DB-BD31-4B8C-83A1-F6EECF244321}">
                <p14:modId xmlns:p14="http://schemas.microsoft.com/office/powerpoint/2010/main" val="3659039638"/>
              </p:ext>
            </p:extLst>
          </p:nvPr>
        </p:nvGraphicFramePr>
        <p:xfrm>
          <a:off x="6043600" y="5054931"/>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159.4</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111.8</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125.4</a:t>
                      </a:r>
                      <a:endParaRPr lang="it-IT" dirty="0"/>
                    </a:p>
                  </a:txBody>
                  <a:tcPr/>
                </a:tc>
                <a:extLst>
                  <a:ext uri="{0D108BD9-81ED-4DB2-BD59-A6C34878D82A}">
                    <a16:rowId xmlns:a16="http://schemas.microsoft.com/office/drawing/2014/main" val="4088227138"/>
                  </a:ext>
                </a:extLst>
              </a:tr>
            </a:tbl>
          </a:graphicData>
        </a:graphic>
      </p:graphicFrame>
      <p:sp>
        <p:nvSpPr>
          <p:cNvPr id="25" name="TextBox 24">
            <a:extLst>
              <a:ext uri="{FF2B5EF4-FFF2-40B4-BE49-F238E27FC236}">
                <a16:creationId xmlns:a16="http://schemas.microsoft.com/office/drawing/2014/main" id="{C91E5ACD-2698-73B3-1434-001547912ABD}"/>
              </a:ext>
            </a:extLst>
          </p:cNvPr>
          <p:cNvSpPr txBox="1"/>
          <p:nvPr/>
        </p:nvSpPr>
        <p:spPr>
          <a:xfrm>
            <a:off x="6043600" y="6400800"/>
            <a:ext cx="1687736" cy="307777"/>
          </a:xfrm>
          <a:prstGeom prst="rect">
            <a:avLst/>
          </a:prstGeom>
          <a:noFill/>
        </p:spPr>
        <p:txBody>
          <a:bodyPr wrap="square" lIns="0" tIns="0" rIns="0" bIns="0" rtlCol="0">
            <a:spAutoFit/>
          </a:bodyPr>
          <a:lstStyle/>
          <a:p>
            <a:pPr algn="ctr"/>
            <a:r>
              <a:rPr lang="en-US" sz="2000" b="0" i="0" dirty="0">
                <a:solidFill>
                  <a:srgbClr val="171717"/>
                </a:solidFill>
                <a:effectLst/>
                <a:latin typeface="Segoe UI" panose="020B0502040204020203" pitchFamily="34" charset="0"/>
              </a:rPr>
              <a:t>ŷ</a:t>
            </a:r>
            <a:endParaRPr lang="it-IT" sz="2000" dirty="0" err="1"/>
          </a:p>
        </p:txBody>
      </p:sp>
      <p:graphicFrame>
        <p:nvGraphicFramePr>
          <p:cNvPr id="28" name="Table 24">
            <a:extLst>
              <a:ext uri="{FF2B5EF4-FFF2-40B4-BE49-F238E27FC236}">
                <a16:creationId xmlns:a16="http://schemas.microsoft.com/office/drawing/2014/main" id="{BF33A503-DC56-1B59-2A24-B3110C070C1C}"/>
              </a:ext>
            </a:extLst>
          </p:cNvPr>
          <p:cNvGraphicFramePr>
            <a:graphicFrameLocks noGrp="1"/>
          </p:cNvGraphicFramePr>
          <p:nvPr>
            <p:extLst>
              <p:ext uri="{D42A27DB-BD31-4B8C-83A1-F6EECF244321}">
                <p14:modId xmlns:p14="http://schemas.microsoft.com/office/powerpoint/2010/main" val="477274921"/>
              </p:ext>
            </p:extLst>
          </p:nvPr>
        </p:nvGraphicFramePr>
        <p:xfrm>
          <a:off x="7738161" y="5053264"/>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11.56</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4.84</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12.96</a:t>
                      </a:r>
                      <a:endParaRPr lang="it-IT" dirty="0"/>
                    </a:p>
                  </a:txBody>
                  <a:tcPr/>
                </a:tc>
                <a:extLst>
                  <a:ext uri="{0D108BD9-81ED-4DB2-BD59-A6C34878D82A}">
                    <a16:rowId xmlns:a16="http://schemas.microsoft.com/office/drawing/2014/main" val="4088227138"/>
                  </a:ext>
                </a:extLst>
              </a:tr>
            </a:tbl>
          </a:graphicData>
        </a:graphic>
      </p:graphicFrame>
      <p:sp>
        <p:nvSpPr>
          <p:cNvPr id="29" name="TextBox 28">
            <a:extLst>
              <a:ext uri="{FF2B5EF4-FFF2-40B4-BE49-F238E27FC236}">
                <a16:creationId xmlns:a16="http://schemas.microsoft.com/office/drawing/2014/main" id="{C6D1396F-D96F-921E-2D37-DBAD3081068B}"/>
              </a:ext>
            </a:extLst>
          </p:cNvPr>
          <p:cNvSpPr txBox="1"/>
          <p:nvPr/>
        </p:nvSpPr>
        <p:spPr>
          <a:xfrm>
            <a:off x="7731336" y="6399133"/>
            <a:ext cx="1687736" cy="307777"/>
          </a:xfrm>
          <a:prstGeom prst="rect">
            <a:avLst/>
          </a:prstGeom>
          <a:noFill/>
        </p:spPr>
        <p:txBody>
          <a:bodyPr wrap="square" lIns="0" tIns="0" rIns="0" bIns="0" rtlCol="0">
            <a:spAutoFit/>
          </a:bodyPr>
          <a:lstStyle/>
          <a:p>
            <a:pPr algn="ctr"/>
            <a:r>
              <a:rPr lang="en-US" sz="2000" dirty="0">
                <a:solidFill>
                  <a:srgbClr val="171717"/>
                </a:solidFill>
                <a:latin typeface="Segoe UI" panose="020B0502040204020203" pitchFamily="34" charset="0"/>
              </a:rPr>
              <a:t>(y</a:t>
            </a:r>
            <a:r>
              <a:rPr lang="en-US" sz="2000" b="0" i="0" dirty="0">
                <a:solidFill>
                  <a:srgbClr val="171717"/>
                </a:solidFill>
                <a:effectLst/>
                <a:latin typeface="Segoe UI" panose="020B0502040204020203" pitchFamily="34" charset="0"/>
              </a:rPr>
              <a:t>-ŷ)</a:t>
            </a:r>
            <a:r>
              <a:rPr lang="it-IT" dirty="0"/>
              <a:t>²</a:t>
            </a:r>
            <a:endParaRPr lang="it-IT" sz="2000" dirty="0"/>
          </a:p>
        </p:txBody>
      </p:sp>
      <p:sp>
        <p:nvSpPr>
          <p:cNvPr id="30" name="TextBox 29">
            <a:extLst>
              <a:ext uri="{FF2B5EF4-FFF2-40B4-BE49-F238E27FC236}">
                <a16:creationId xmlns:a16="http://schemas.microsoft.com/office/drawing/2014/main" id="{62F8393F-86B2-D1D1-4065-B2A60BE6C244}"/>
              </a:ext>
            </a:extLst>
          </p:cNvPr>
          <p:cNvSpPr txBox="1"/>
          <p:nvPr/>
        </p:nvSpPr>
        <p:spPr>
          <a:xfrm>
            <a:off x="9726506" y="5350959"/>
            <a:ext cx="2212506" cy="615553"/>
          </a:xfrm>
          <a:prstGeom prst="rect">
            <a:avLst/>
          </a:prstGeom>
          <a:noFill/>
        </p:spPr>
        <p:txBody>
          <a:bodyPr wrap="square" lIns="0" tIns="0" rIns="0" bIns="0" rtlCol="0">
            <a:spAutoFit/>
          </a:bodyPr>
          <a:lstStyle/>
          <a:p>
            <a:pPr algn="l"/>
            <a:r>
              <a:rPr lang="it-IT" sz="2000" dirty="0"/>
              <a:t>MSE 9.79</a:t>
            </a:r>
          </a:p>
          <a:p>
            <a:pPr algn="l"/>
            <a:r>
              <a:rPr lang="it-IT" sz="2000" dirty="0"/>
              <a:t>RMSE √9.79 = 3.13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4" grpId="0"/>
      <p:bldP spid="25"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Experimenting with models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Experimenting with models</a:t>
            </a:r>
          </a:p>
        </p:txBody>
      </p:sp>
      <p:sp>
        <p:nvSpPr>
          <p:cNvPr id="3" name="Subtitle"/>
          <p:cNvSpPr>
            <a:spLocks noGrp="1"/>
          </p:cNvSpPr>
          <p:nvPr>
            <p:ph sz="quarter" idx="10"/>
          </p:nvPr>
        </p:nvSpPr>
        <p:spPr>
          <a:xfrm>
            <a:off x="584200" y="1435100"/>
            <a:ext cx="11018838" cy="291772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Regression models are often chosen because they work with small data samples, are robust, easy to interpret, and a variety exist.</a:t>
            </a:r>
            <a:endParaRPr lang="it-IT" dirty="0"/>
          </a:p>
          <a:p>
            <a:pPr marL="457200" indent="-457200">
              <a:buFont typeface="Arial" panose="020B0604020202020204" pitchFamily="34" charset="0"/>
              <a:buChar char="•"/>
            </a:pPr>
            <a:endParaRPr lang="it-IT" dirty="0"/>
          </a:p>
          <a:p>
            <a:pPr marL="635000" indent="-365760" defTabSz="914400">
              <a:spcAft>
                <a:spcPct val="20000"/>
              </a:spcAft>
              <a:buFont typeface="Arial" panose="020B0604020202020204" pitchFamily="34" charset="0"/>
              <a:buChar char="•"/>
            </a:pPr>
            <a:r>
              <a:rPr lang="en-US" sz="2000" b="1" dirty="0">
                <a:solidFill>
                  <a:srgbClr val="000000"/>
                </a:solidFill>
                <a:cs typeface="+mn-cs"/>
              </a:rPr>
              <a:t>Linear regression </a:t>
            </a:r>
            <a:r>
              <a:rPr lang="en-US" sz="2000" dirty="0">
                <a:solidFill>
                  <a:srgbClr val="000000"/>
                </a:solidFill>
                <a:cs typeface="+mn-cs"/>
              </a:rPr>
              <a:t>is the simplest form of regression.</a:t>
            </a:r>
          </a:p>
          <a:p>
            <a:pPr marL="635000" indent="-365760" defTabSz="914400">
              <a:spcAft>
                <a:spcPct val="20000"/>
              </a:spcAft>
              <a:buFont typeface="Arial" panose="020B0604020202020204" pitchFamily="34" charset="0"/>
              <a:buChar char="•"/>
            </a:pPr>
            <a:r>
              <a:rPr lang="en-US" sz="2000" b="1" dirty="0">
                <a:solidFill>
                  <a:srgbClr val="000000"/>
                </a:solidFill>
                <a:cs typeface="+mn-cs"/>
              </a:rPr>
              <a:t>Tree-based algorithms: </a:t>
            </a:r>
            <a:r>
              <a:rPr lang="en-US" sz="2000" dirty="0">
                <a:solidFill>
                  <a:srgbClr val="000000"/>
                </a:solidFill>
                <a:cs typeface="+mn-cs"/>
              </a:rPr>
              <a:t>algorithms that build a decision tree to reach a prediction.</a:t>
            </a:r>
          </a:p>
          <a:p>
            <a:pPr marL="635000" indent="-365760" defTabSz="914400">
              <a:spcAft>
                <a:spcPct val="20000"/>
              </a:spcAft>
              <a:buFont typeface="Arial" panose="020B0604020202020204" pitchFamily="34" charset="0"/>
              <a:buChar char="•"/>
            </a:pPr>
            <a:r>
              <a:rPr lang="en-US" sz="2000" b="1" dirty="0">
                <a:solidFill>
                  <a:srgbClr val="000000"/>
                </a:solidFill>
                <a:cs typeface="+mn-cs"/>
              </a:rPr>
              <a:t>Ensemble algorithms: </a:t>
            </a:r>
            <a:r>
              <a:rPr lang="en-US" sz="2000" dirty="0">
                <a:solidFill>
                  <a:srgbClr val="000000"/>
                </a:solidFill>
                <a:cs typeface="+mn-cs"/>
              </a:rPr>
              <a:t>algorithms that combine the outputs of multiple base algorithms to improve generalizability.</a:t>
            </a:r>
            <a:endParaRPr lang="it-IT" sz="2000" dirty="0">
              <a:solidFill>
                <a:srgbClr val="000000"/>
              </a:solidFill>
              <a:cs typeface="+mn-cs"/>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3319</Words>
  <Application>Microsoft Office PowerPoint</Application>
  <PresentationFormat>Widescreen</PresentationFormat>
  <Paragraphs>232</Paragraphs>
  <Slides>22</Slides>
  <Notes>20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22</vt:i4>
      </vt:variant>
    </vt:vector>
  </HeadingPairs>
  <TitlesOfParts>
    <vt:vector size="32"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regression models by using R and Tidymodels</vt:lpstr>
      <vt:lpstr>Learning objectives</vt:lpstr>
      <vt:lpstr>Introduction</vt:lpstr>
      <vt:lpstr>What is regression?</vt:lpstr>
      <vt:lpstr>How to train a regression model</vt:lpstr>
      <vt:lpstr>A simple example</vt:lpstr>
      <vt:lpstr>Experimenting with models</vt:lpstr>
      <vt:lpstr>Experimenting with models</vt:lpstr>
      <vt:lpstr>Improve models with hyperparameters</vt:lpstr>
      <vt:lpstr>Challenge: Train and evaluate Regression models using Tidymodels</vt:lpstr>
      <vt:lpstr>Prerequisites</vt:lpstr>
      <vt:lpstr>Knowledge check</vt:lpstr>
      <vt:lpstr>Question 1</vt:lpstr>
      <vt:lpstr>Question 1</vt:lpstr>
      <vt:lpstr>Question 2</vt:lpstr>
      <vt:lpstr>Question 2</vt:lpstr>
      <vt:lpstr>Question 3</vt:lpstr>
      <vt:lpstr>Question 3</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Carlotta Castelluccio</dc:creator>
  <cp:lastModifiedBy>Carlotta Castelluccio</cp:lastModifiedBy>
  <cp:revision>29</cp:revision>
  <cp:lastPrinted>2022-03-11T12:47:27Z</cp:lastPrinted>
  <dcterms:created xsi:type="dcterms:W3CDTF">2022-03-11T12:47:27Z</dcterms:created>
  <dcterms:modified xsi:type="dcterms:W3CDTF">2022-04-07T09:58:04Z</dcterms:modified>
</cp:coreProperties>
</file>