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28"/>
  </p:notesMasterIdLst>
  <p:sldIdLst>
    <p:sldId id="258" r:id="rId5"/>
    <p:sldId id="315" r:id="rId6"/>
    <p:sldId id="264" r:id="rId7"/>
    <p:sldId id="270" r:id="rId8"/>
    <p:sldId id="316" r:id="rId9"/>
    <p:sldId id="321" r:id="rId10"/>
    <p:sldId id="317" r:id="rId11"/>
    <p:sldId id="278" r:id="rId12"/>
    <p:sldId id="280" r:id="rId13"/>
    <p:sldId id="284" r:id="rId14"/>
    <p:sldId id="288" r:id="rId15"/>
    <p:sldId id="319" r:id="rId16"/>
    <p:sldId id="320" r:id="rId17"/>
    <p:sldId id="296" r:id="rId18"/>
    <p:sldId id="298" r:id="rId19"/>
    <p:sldId id="322" r:id="rId20"/>
    <p:sldId id="302" r:id="rId21"/>
    <p:sldId id="323" r:id="rId22"/>
    <p:sldId id="306" r:id="rId23"/>
    <p:sldId id="324" r:id="rId24"/>
    <p:sldId id="310" r:id="rId25"/>
    <p:sldId id="318" r:id="rId26"/>
    <p:sldId id="314" r:id="rId27"/>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p:restoredTop sz="30969" autoAdjust="0"/>
  </p:normalViewPr>
  <p:slideViewPr>
    <p:cSldViewPr>
      <p:cViewPr varScale="1">
        <p:scale>
          <a:sx n="74" d="100"/>
          <a:sy n="74" d="100"/>
        </p:scale>
        <p:origin x="234" y="54"/>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3" Type="http://schemas.openxmlformats.org/officeDocument/2006/relationships/hyperlink" Target="https://aka.ms/vscode-remote/download/extension" TargetMode="External"/><Relationship Id="rId2" Type="http://schemas.openxmlformats.org/officeDocument/2006/relationships/hyperlink" Target="https://code.visualstudio.com/" TargetMode="External"/><Relationship Id="rId1" Type="http://schemas.openxmlformats.org/officeDocument/2006/relationships/hyperlink" Target="https://www.docker.com/get-started"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www.docker.com/get-started" TargetMode="External"/><Relationship Id="rId2" Type="http://schemas.openxmlformats.org/officeDocument/2006/relationships/hyperlink" Target="https://aka.ms/vscode-remote/download/extension" TargetMode="External"/><Relationship Id="rId1" Type="http://schemas.openxmlformats.org/officeDocument/2006/relationships/hyperlink" Target="https://code.visualstudio.com/"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10B16F-3D61-49F6-9214-50920F5CA217}" type="doc">
      <dgm:prSet loTypeId="urn:microsoft.com/office/officeart/2016/7/layout/VerticalDownArrowProcess" loCatId="process" qsTypeId="urn:microsoft.com/office/officeart/2005/8/quickstyle/simple2" qsCatId="simple" csTypeId="urn:microsoft.com/office/officeart/2005/8/colors/accent1_2" csCatId="accent1" phldr="1"/>
      <dgm:spPr/>
      <dgm:t>
        <a:bodyPr/>
        <a:lstStyle/>
        <a:p>
          <a:endParaRPr lang="en-US"/>
        </a:p>
      </dgm:t>
    </dgm:pt>
    <dgm:pt modelId="{FA9D278E-0B06-4956-AC3C-4627B39B4C1E}">
      <dgm:prSet/>
      <dgm:spPr/>
      <dgm:t>
        <a:bodyPr/>
        <a:lstStyle/>
        <a:p>
          <a:pPr>
            <a:lnSpc>
              <a:spcPct val="100000"/>
            </a:lnSpc>
          </a:pPr>
          <a:r>
            <a:rPr lang="en-US">
              <a:latin typeface="Segoe UI Semibold"/>
              <a:cs typeface="Arial"/>
            </a:rPr>
            <a:t>Docker</a:t>
          </a:r>
          <a:endParaRPr lang="en-US">
            <a:cs typeface="Arial"/>
          </a:endParaRPr>
        </a:p>
      </dgm:t>
    </dgm:pt>
    <dgm:pt modelId="{E6C7AAB7-CE14-4850-97C5-F2E6D8879C5B}" type="parTrans" cxnId="{DC77B726-1B38-4057-AEF3-1EE504B0B4D5}">
      <dgm:prSet/>
      <dgm:spPr/>
      <dgm:t>
        <a:bodyPr/>
        <a:lstStyle/>
        <a:p>
          <a:endParaRPr lang="en-US"/>
        </a:p>
      </dgm:t>
    </dgm:pt>
    <dgm:pt modelId="{13C18905-3432-4CB3-9AF8-DF6FFC25B84C}" type="sibTrans" cxnId="{DC77B726-1B38-4057-AEF3-1EE504B0B4D5}">
      <dgm:prSet/>
      <dgm:spPr/>
      <dgm:t>
        <a:bodyPr/>
        <a:lstStyle/>
        <a:p>
          <a:endParaRPr lang="en-US"/>
        </a:p>
      </dgm:t>
    </dgm:pt>
    <dgm:pt modelId="{51050DDD-92B3-42E6-BA14-117BEFBC887C}">
      <dgm:prSet/>
      <dgm:spPr/>
      <dgm:t>
        <a:bodyPr/>
        <a:lstStyle/>
        <a:p>
          <a:pPr>
            <a:lnSpc>
              <a:spcPct val="100000"/>
            </a:lnSpc>
          </a:pPr>
          <a:r>
            <a:rPr lang="es-MX" noProof="0" dirty="0">
              <a:cs typeface="Arial"/>
            </a:rPr>
            <a:t>Instale y configure </a:t>
          </a:r>
          <a:r>
            <a:rPr lang="es-MX" noProof="0" dirty="0">
              <a:cs typeface="Arial"/>
              <a:hlinkClick xmlns:r="http://schemas.openxmlformats.org/officeDocument/2006/relationships" r:id="rId1"/>
            </a:rPr>
            <a:t>Docker</a:t>
          </a:r>
          <a:r>
            <a:rPr lang="es-MX" noProof="0" dirty="0">
              <a:cs typeface="Arial"/>
            </a:rPr>
            <a:t> para su Sistema operativo</a:t>
          </a:r>
        </a:p>
      </dgm:t>
    </dgm:pt>
    <dgm:pt modelId="{E8F395C8-8580-4600-A9AF-73D49B94B983}" type="parTrans" cxnId="{0EA9A90E-7AE2-40EE-8A5B-F491167868F7}">
      <dgm:prSet/>
      <dgm:spPr/>
      <dgm:t>
        <a:bodyPr/>
        <a:lstStyle/>
        <a:p>
          <a:endParaRPr lang="en-US"/>
        </a:p>
      </dgm:t>
    </dgm:pt>
    <dgm:pt modelId="{A4C4F594-CE5A-4BFF-BB17-DFC54CDFC0E3}" type="sibTrans" cxnId="{0EA9A90E-7AE2-40EE-8A5B-F491167868F7}">
      <dgm:prSet/>
      <dgm:spPr/>
      <dgm:t>
        <a:bodyPr/>
        <a:lstStyle/>
        <a:p>
          <a:endParaRPr lang="en-US"/>
        </a:p>
      </dgm:t>
    </dgm:pt>
    <dgm:pt modelId="{82D05AC2-8D86-4F05-96D7-73DB3DD3D3A0}">
      <dgm:prSet phldr="0"/>
      <dgm:spPr/>
      <dgm:t>
        <a:bodyPr/>
        <a:lstStyle/>
        <a:p>
          <a:pPr rtl="0">
            <a:lnSpc>
              <a:spcPct val="100000"/>
            </a:lnSpc>
          </a:pPr>
          <a:r>
            <a:rPr lang="en-US">
              <a:latin typeface="Segoe UI Semibold"/>
              <a:cs typeface="Arial"/>
            </a:rPr>
            <a:t>VS Code</a:t>
          </a:r>
          <a:endParaRPr lang="en-US">
            <a:cs typeface="Arial"/>
          </a:endParaRPr>
        </a:p>
      </dgm:t>
    </dgm:pt>
    <dgm:pt modelId="{41B627BC-B572-481A-920D-23FB406E2CE8}" type="parTrans" cxnId="{722A8F54-F0B8-4932-8D47-EBE97A60D3D4}">
      <dgm:prSet/>
      <dgm:spPr/>
      <dgm:t>
        <a:bodyPr/>
        <a:lstStyle/>
        <a:p>
          <a:endParaRPr lang="en-US"/>
        </a:p>
      </dgm:t>
    </dgm:pt>
    <dgm:pt modelId="{26149987-FD64-4882-A7C2-A37D71902181}" type="sibTrans" cxnId="{722A8F54-F0B8-4932-8D47-EBE97A60D3D4}">
      <dgm:prSet/>
      <dgm:spPr/>
      <dgm:t>
        <a:bodyPr/>
        <a:lstStyle/>
        <a:p>
          <a:endParaRPr lang="en-US"/>
        </a:p>
      </dgm:t>
    </dgm:pt>
    <dgm:pt modelId="{D828C484-3176-4F32-B6DB-DD5EF407E7EA}">
      <dgm:prSet/>
      <dgm:spPr/>
      <dgm:t>
        <a:bodyPr/>
        <a:lstStyle/>
        <a:p>
          <a:pPr>
            <a:lnSpc>
              <a:spcPct val="100000"/>
            </a:lnSpc>
          </a:pPr>
          <a:r>
            <a:rPr lang="en-US" dirty="0" err="1">
              <a:cs typeface="Arial"/>
            </a:rPr>
            <a:t>Instale</a:t>
          </a:r>
          <a:r>
            <a:rPr lang="en-US" dirty="0">
              <a:cs typeface="Arial"/>
            </a:rPr>
            <a:t> </a:t>
          </a:r>
          <a:r>
            <a:rPr lang="en-US" dirty="0">
              <a:cs typeface="Arial"/>
              <a:hlinkClick xmlns:r="http://schemas.openxmlformats.org/officeDocument/2006/relationships" r:id="rId2"/>
            </a:rPr>
            <a:t>VS Code </a:t>
          </a:r>
          <a:r>
            <a:rPr lang="en-US" dirty="0">
              <a:cs typeface="Arial"/>
            </a:rPr>
            <a:t>y </a:t>
          </a:r>
          <a:r>
            <a:rPr lang="en-US" dirty="0">
              <a:cs typeface="Arial"/>
              <a:hlinkClick xmlns:r="http://schemas.openxmlformats.org/officeDocument/2006/relationships" r:id="rId3"/>
            </a:rPr>
            <a:t>Remote Development extension </a:t>
          </a:r>
          <a:endParaRPr lang="en-US" dirty="0">
            <a:cs typeface="Arial"/>
          </a:endParaRPr>
        </a:p>
      </dgm:t>
    </dgm:pt>
    <dgm:pt modelId="{29FD1D50-4559-40C6-9FEB-DC063389A612}" type="parTrans" cxnId="{B488900D-225B-488C-B012-FBDE412CABBB}">
      <dgm:prSet/>
      <dgm:spPr/>
      <dgm:t>
        <a:bodyPr/>
        <a:lstStyle/>
        <a:p>
          <a:endParaRPr lang="en-US"/>
        </a:p>
      </dgm:t>
    </dgm:pt>
    <dgm:pt modelId="{E3E5FF8D-B454-491A-8D59-D0C598DD2055}" type="sibTrans" cxnId="{B488900D-225B-488C-B012-FBDE412CABBB}">
      <dgm:prSet/>
      <dgm:spPr/>
      <dgm:t>
        <a:bodyPr/>
        <a:lstStyle/>
        <a:p>
          <a:endParaRPr lang="en-US"/>
        </a:p>
      </dgm:t>
    </dgm:pt>
    <dgm:pt modelId="{665C2882-9776-4255-B071-850B3F757D83}">
      <dgm:prSet/>
      <dgm:spPr/>
      <dgm:t>
        <a:bodyPr/>
        <a:lstStyle/>
        <a:p>
          <a:pPr rtl="0">
            <a:lnSpc>
              <a:spcPct val="100000"/>
            </a:lnSpc>
          </a:pPr>
          <a:r>
            <a:rPr lang="en-US" dirty="0" err="1">
              <a:latin typeface="Segoe UI Semibold"/>
              <a:cs typeface="Arial"/>
            </a:rPr>
            <a:t>Agrega</a:t>
          </a:r>
          <a:r>
            <a:rPr lang="en-US" dirty="0">
              <a:latin typeface="Segoe UI Semibold"/>
              <a:cs typeface="Arial"/>
            </a:rPr>
            <a:t> </a:t>
          </a:r>
          <a:r>
            <a:rPr lang="en-US" dirty="0" err="1">
              <a:latin typeface="Segoe UI Semibold"/>
              <a:cs typeface="Arial"/>
            </a:rPr>
            <a:t>los</a:t>
          </a:r>
          <a:r>
            <a:rPr lang="en-US" dirty="0">
              <a:latin typeface="Segoe UI Semibold"/>
              <a:cs typeface="Arial"/>
            </a:rPr>
            <a:t> </a:t>
          </a:r>
          <a:r>
            <a:rPr lang="en-US" dirty="0" err="1">
              <a:latin typeface="Segoe UI Semibold"/>
              <a:cs typeface="Arial"/>
            </a:rPr>
            <a:t>archivos</a:t>
          </a:r>
          <a:r>
            <a:rPr lang="en-US" dirty="0">
              <a:latin typeface="Segoe UI Semibold"/>
              <a:cs typeface="Arial"/>
            </a:rPr>
            <a:t> de </a:t>
          </a:r>
          <a:r>
            <a:rPr lang="en-US" dirty="0" err="1">
              <a:latin typeface="Segoe UI Semibold"/>
              <a:cs typeface="Arial"/>
            </a:rPr>
            <a:t>configuración</a:t>
          </a:r>
          <a:endParaRPr lang="en-US" dirty="0">
            <a:cs typeface="Arial"/>
          </a:endParaRPr>
        </a:p>
      </dgm:t>
    </dgm:pt>
    <dgm:pt modelId="{A66EAF30-F594-4D6C-AC28-6F640944C88C}" type="parTrans" cxnId="{1E9CBD5C-DD6C-4243-8467-45524FCDFE70}">
      <dgm:prSet/>
      <dgm:spPr/>
      <dgm:t>
        <a:bodyPr/>
        <a:lstStyle/>
        <a:p>
          <a:endParaRPr lang="en-US"/>
        </a:p>
      </dgm:t>
    </dgm:pt>
    <dgm:pt modelId="{F27A5A6E-2D36-467D-84A2-5135D642E8D7}" type="sibTrans" cxnId="{1E9CBD5C-DD6C-4243-8467-45524FCDFE70}">
      <dgm:prSet/>
      <dgm:spPr/>
      <dgm:t>
        <a:bodyPr/>
        <a:lstStyle/>
        <a:p>
          <a:endParaRPr lang="en-US"/>
        </a:p>
      </dgm:t>
    </dgm:pt>
    <dgm:pt modelId="{AB6CD98A-6774-4105-B7C7-C2BD581DF853}">
      <dgm:prSet/>
      <dgm:spPr/>
      <dgm:t>
        <a:bodyPr/>
        <a:lstStyle/>
        <a:p>
          <a:pPr>
            <a:lnSpc>
              <a:spcPct val="100000"/>
            </a:lnSpc>
          </a:pPr>
          <a:r>
            <a:rPr lang="en-US" dirty="0" err="1">
              <a:cs typeface="Arial"/>
            </a:rPr>
            <a:t>Presione</a:t>
          </a:r>
          <a:r>
            <a:rPr lang="en-US" b="1" dirty="0">
              <a:cs typeface="Arial"/>
            </a:rPr>
            <a:t> F1 </a:t>
          </a:r>
          <a:r>
            <a:rPr lang="en-US" b="0" dirty="0">
              <a:cs typeface="Arial"/>
            </a:rPr>
            <a:t>y </a:t>
          </a:r>
          <a:r>
            <a:rPr lang="en-US" b="0" dirty="0" err="1">
              <a:cs typeface="Arial"/>
            </a:rPr>
            <a:t>seleccione</a:t>
          </a:r>
          <a:r>
            <a:rPr lang="en-US" b="0" dirty="0">
              <a:cs typeface="Arial"/>
            </a:rPr>
            <a:t> </a:t>
          </a:r>
          <a:r>
            <a:rPr lang="en-US" b="0" dirty="0" err="1">
              <a:cs typeface="Arial"/>
            </a:rPr>
            <a:t>el</a:t>
          </a:r>
          <a:r>
            <a:rPr lang="en-US" b="0" dirty="0">
              <a:cs typeface="Arial"/>
            </a:rPr>
            <a:t> </a:t>
          </a:r>
          <a:r>
            <a:rPr lang="en-US" b="0" dirty="0" err="1">
              <a:cs typeface="Arial"/>
            </a:rPr>
            <a:t>comando</a:t>
          </a:r>
          <a:r>
            <a:rPr lang="en-US" dirty="0">
              <a:cs typeface="Arial"/>
            </a:rPr>
            <a:t> </a:t>
          </a:r>
          <a:r>
            <a:rPr lang="en-US" b="1" dirty="0">
              <a:cs typeface="Arial"/>
            </a:rPr>
            <a:t>Add Development Container Configuration Files...</a:t>
          </a:r>
          <a:r>
            <a:rPr lang="en-US" dirty="0">
              <a:cs typeface="Arial"/>
            </a:rPr>
            <a:t> para </a:t>
          </a:r>
          <a:r>
            <a:rPr lang="en-US" b="1" dirty="0">
              <a:cs typeface="Arial"/>
            </a:rPr>
            <a:t>Remote-Containers</a:t>
          </a:r>
          <a:r>
            <a:rPr lang="en-US" dirty="0">
              <a:cs typeface="Arial"/>
            </a:rPr>
            <a:t> o </a:t>
          </a:r>
          <a:r>
            <a:rPr lang="en-US" b="1" dirty="0" err="1">
              <a:cs typeface="Arial"/>
            </a:rPr>
            <a:t>Codespaces</a:t>
          </a:r>
          <a:r>
            <a:rPr lang="en-US" dirty="0">
              <a:cs typeface="Arial"/>
            </a:rPr>
            <a:t>.</a:t>
          </a:r>
        </a:p>
      </dgm:t>
    </dgm:pt>
    <dgm:pt modelId="{C53B631A-2F7B-4569-982E-69F2D98CBFCD}" type="parTrans" cxnId="{750CBBE2-3987-48BF-87EC-FC602D49E134}">
      <dgm:prSet/>
      <dgm:spPr/>
      <dgm:t>
        <a:bodyPr/>
        <a:lstStyle/>
        <a:p>
          <a:endParaRPr lang="en-US"/>
        </a:p>
      </dgm:t>
    </dgm:pt>
    <dgm:pt modelId="{807494D4-D509-44C8-A3D0-FE3A7AE534D6}" type="sibTrans" cxnId="{750CBBE2-3987-48BF-87EC-FC602D49E134}">
      <dgm:prSet/>
      <dgm:spPr/>
      <dgm:t>
        <a:bodyPr/>
        <a:lstStyle/>
        <a:p>
          <a:endParaRPr lang="en-US"/>
        </a:p>
      </dgm:t>
    </dgm:pt>
    <dgm:pt modelId="{336642E0-EE73-4269-B7BE-5073F2C43912}">
      <dgm:prSet/>
      <dgm:spPr/>
      <dgm:t>
        <a:bodyPr/>
        <a:lstStyle/>
        <a:p>
          <a:pPr rtl="0">
            <a:lnSpc>
              <a:spcPct val="100000"/>
            </a:lnSpc>
          </a:pPr>
          <a:r>
            <a:rPr lang="en-US" dirty="0" err="1">
              <a:cs typeface="Arial"/>
            </a:rPr>
            <a:t>Seleccione</a:t>
          </a:r>
          <a:r>
            <a:rPr lang="en-US" dirty="0">
              <a:cs typeface="Arial"/>
            </a:rPr>
            <a:t> la </a:t>
          </a:r>
          <a:r>
            <a:rPr lang="en-US" b="1" dirty="0" err="1">
              <a:cs typeface="Arial"/>
            </a:rPr>
            <a:t>definición</a:t>
          </a:r>
          <a:endParaRPr lang="en-US" b="1" dirty="0">
            <a:cs typeface="Arial"/>
          </a:endParaRPr>
        </a:p>
      </dgm:t>
    </dgm:pt>
    <dgm:pt modelId="{A81D7813-BC36-4A30-B7A7-61E6A00923E4}" type="parTrans" cxnId="{1C5D9106-EF17-4E1B-95ED-734792580CDE}">
      <dgm:prSet/>
      <dgm:spPr/>
      <dgm:t>
        <a:bodyPr/>
        <a:lstStyle/>
        <a:p>
          <a:endParaRPr lang="en-US"/>
        </a:p>
      </dgm:t>
    </dgm:pt>
    <dgm:pt modelId="{EBA6DC76-00AD-45BB-9720-6E2429F70465}" type="sibTrans" cxnId="{1C5D9106-EF17-4E1B-95ED-734792580CDE}">
      <dgm:prSet/>
      <dgm:spPr/>
      <dgm:t>
        <a:bodyPr/>
        <a:lstStyle/>
        <a:p>
          <a:endParaRPr lang="en-US"/>
        </a:p>
      </dgm:t>
    </dgm:pt>
    <dgm:pt modelId="{B5D7B49D-7E47-41C3-B583-4F4F4B1ACC5C}">
      <dgm:prSet/>
      <dgm:spPr/>
      <dgm:t>
        <a:bodyPr/>
        <a:lstStyle/>
        <a:p>
          <a:pPr>
            <a:lnSpc>
              <a:spcPct val="100000"/>
            </a:lnSpc>
          </a:pPr>
          <a:r>
            <a:rPr lang="en-US" dirty="0" err="1">
              <a:cs typeface="Arial"/>
            </a:rPr>
            <a:t>Seleccione</a:t>
          </a:r>
          <a:r>
            <a:rPr lang="en-US" dirty="0">
              <a:cs typeface="Arial"/>
            </a:rPr>
            <a:t> la </a:t>
          </a:r>
          <a:r>
            <a:rPr lang="en-US" dirty="0" err="1">
              <a:cs typeface="Arial"/>
            </a:rPr>
            <a:t>definición</a:t>
          </a:r>
          <a:r>
            <a:rPr lang="en-US" dirty="0">
              <a:cs typeface="Arial"/>
            </a:rPr>
            <a:t>. Es possible que </a:t>
          </a:r>
          <a:r>
            <a:rPr lang="en-US" dirty="0" err="1">
              <a:cs typeface="Arial"/>
            </a:rPr>
            <a:t>deba</a:t>
          </a:r>
          <a:r>
            <a:rPr lang="en-US" dirty="0">
              <a:cs typeface="Arial"/>
            </a:rPr>
            <a:t> </a:t>
          </a:r>
          <a:r>
            <a:rPr lang="en-US" dirty="0" err="1">
              <a:cs typeface="Arial"/>
            </a:rPr>
            <a:t>seleccionar</a:t>
          </a:r>
          <a:r>
            <a:rPr lang="en-US" b="1" dirty="0">
              <a:cs typeface="Arial"/>
            </a:rPr>
            <a:t> Show All Definitions...</a:t>
          </a:r>
          <a:r>
            <a:rPr lang="en-US" dirty="0">
              <a:cs typeface="Arial"/>
            </a:rPr>
            <a:t> para </a:t>
          </a:r>
          <a:r>
            <a:rPr lang="en-US" dirty="0" err="1">
              <a:cs typeface="Arial"/>
            </a:rPr>
            <a:t>ver</a:t>
          </a:r>
          <a:r>
            <a:rPr lang="en-US" dirty="0">
              <a:cs typeface="Arial"/>
            </a:rPr>
            <a:t> la </a:t>
          </a:r>
          <a:r>
            <a:rPr lang="en-US" dirty="0" err="1">
              <a:cs typeface="Arial"/>
            </a:rPr>
            <a:t>definición</a:t>
          </a:r>
          <a:r>
            <a:rPr lang="en-US" dirty="0">
              <a:cs typeface="Arial"/>
            </a:rPr>
            <a:t>.</a:t>
          </a:r>
        </a:p>
      </dgm:t>
    </dgm:pt>
    <dgm:pt modelId="{3AA2A009-C42E-42F0-AA74-E8456E0E3CFF}" type="parTrans" cxnId="{21FCE14C-78BC-4D81-A613-7A7318DB451C}">
      <dgm:prSet/>
      <dgm:spPr/>
      <dgm:t>
        <a:bodyPr/>
        <a:lstStyle/>
        <a:p>
          <a:endParaRPr lang="en-US"/>
        </a:p>
      </dgm:t>
    </dgm:pt>
    <dgm:pt modelId="{302EEB58-8744-4AF3-A03F-29E17760338F}" type="sibTrans" cxnId="{21FCE14C-78BC-4D81-A613-7A7318DB451C}">
      <dgm:prSet/>
      <dgm:spPr/>
      <dgm:t>
        <a:bodyPr/>
        <a:lstStyle/>
        <a:p>
          <a:endParaRPr lang="en-US"/>
        </a:p>
      </dgm:t>
    </dgm:pt>
    <dgm:pt modelId="{47697C74-427F-468B-8575-D1A9513ECA34}">
      <dgm:prSet/>
      <dgm:spPr/>
      <dgm:t>
        <a:bodyPr/>
        <a:lstStyle/>
        <a:p>
          <a:pPr rtl="0">
            <a:lnSpc>
              <a:spcPct val="100000"/>
            </a:lnSpc>
          </a:pPr>
          <a:r>
            <a:rPr lang="en-US" dirty="0" err="1">
              <a:latin typeface="Segoe UI Semibold"/>
              <a:cs typeface="Arial"/>
            </a:rPr>
            <a:t>Abra</a:t>
          </a:r>
          <a:r>
            <a:rPr lang="en-US" dirty="0">
              <a:latin typeface="Segoe UI Semibold"/>
              <a:cs typeface="Arial"/>
            </a:rPr>
            <a:t> la </a:t>
          </a:r>
          <a:r>
            <a:rPr lang="en-US" dirty="0" err="1">
              <a:latin typeface="Segoe UI Semibold"/>
              <a:cs typeface="Arial"/>
            </a:rPr>
            <a:t>carpeta</a:t>
          </a:r>
          <a:r>
            <a:rPr lang="en-US" dirty="0">
              <a:latin typeface="Segoe UI Semibold"/>
              <a:cs typeface="Arial"/>
            </a:rPr>
            <a:t> </a:t>
          </a:r>
          <a:r>
            <a:rPr lang="en-US" dirty="0" err="1">
              <a:latin typeface="Segoe UI Semibold"/>
              <a:cs typeface="Arial"/>
            </a:rPr>
            <a:t>en</a:t>
          </a:r>
          <a:r>
            <a:rPr lang="en-US" dirty="0">
              <a:latin typeface="Segoe UI Semibold"/>
              <a:cs typeface="Arial"/>
            </a:rPr>
            <a:t> un </a:t>
          </a:r>
          <a:r>
            <a:rPr lang="en-US" dirty="0" err="1">
              <a:latin typeface="Segoe UI Semibold"/>
              <a:cs typeface="Arial"/>
            </a:rPr>
            <a:t>contenedor</a:t>
          </a:r>
          <a:endParaRPr lang="en-US" dirty="0">
            <a:cs typeface="Arial"/>
          </a:endParaRPr>
        </a:p>
      </dgm:t>
    </dgm:pt>
    <dgm:pt modelId="{985E2800-D5A9-4D12-A338-136554465CDE}" type="parTrans" cxnId="{C18B7370-113E-4A57-9927-69CFFBB77D7C}">
      <dgm:prSet/>
      <dgm:spPr/>
      <dgm:t>
        <a:bodyPr/>
        <a:lstStyle/>
        <a:p>
          <a:endParaRPr lang="en-US"/>
        </a:p>
      </dgm:t>
    </dgm:pt>
    <dgm:pt modelId="{89532263-4D10-4FBF-BDEC-C1A78495E1AC}" type="sibTrans" cxnId="{C18B7370-113E-4A57-9927-69CFFBB77D7C}">
      <dgm:prSet/>
      <dgm:spPr/>
      <dgm:t>
        <a:bodyPr/>
        <a:lstStyle/>
        <a:p>
          <a:endParaRPr lang="en-US"/>
        </a:p>
      </dgm:t>
    </dgm:pt>
    <dgm:pt modelId="{DBBC40D0-7F93-4274-AB74-02DB7157F796}">
      <dgm:prSet/>
      <dgm:spPr/>
      <dgm:t>
        <a:bodyPr/>
        <a:lstStyle/>
        <a:p>
          <a:pPr>
            <a:lnSpc>
              <a:spcPct val="100000"/>
            </a:lnSpc>
          </a:pPr>
          <a:r>
            <a:rPr lang="en-US" dirty="0" err="1">
              <a:cs typeface="Arial"/>
            </a:rPr>
            <a:t>Finalmente</a:t>
          </a:r>
          <a:r>
            <a:rPr lang="en-US" dirty="0">
              <a:cs typeface="Arial"/>
            </a:rPr>
            <a:t>, </a:t>
          </a:r>
          <a:r>
            <a:rPr lang="en-US" dirty="0" err="1">
              <a:cs typeface="Arial"/>
            </a:rPr>
            <a:t>presione</a:t>
          </a:r>
          <a:r>
            <a:rPr lang="en-US" dirty="0">
              <a:cs typeface="Arial"/>
            </a:rPr>
            <a:t> </a:t>
          </a:r>
          <a:r>
            <a:rPr lang="en-US" b="1" dirty="0">
              <a:cs typeface="Arial"/>
            </a:rPr>
            <a:t>F1</a:t>
          </a:r>
          <a:r>
            <a:rPr lang="en-US" dirty="0">
              <a:cs typeface="Arial"/>
            </a:rPr>
            <a:t> y </a:t>
          </a:r>
          <a:r>
            <a:rPr lang="en-US" dirty="0" err="1">
              <a:cs typeface="Arial"/>
            </a:rPr>
            <a:t>ejecute</a:t>
          </a:r>
          <a:r>
            <a:rPr lang="en-US" dirty="0">
              <a:cs typeface="Arial"/>
            </a:rPr>
            <a:t> </a:t>
          </a:r>
          <a:r>
            <a:rPr lang="en-US" b="1" dirty="0">
              <a:cs typeface="Arial"/>
            </a:rPr>
            <a:t>Remote-Containers: Reopen Folder in Container </a:t>
          </a:r>
          <a:r>
            <a:rPr lang="en-US" dirty="0">
              <a:cs typeface="Arial"/>
            </a:rPr>
            <a:t>para </a:t>
          </a:r>
          <a:r>
            <a:rPr lang="en-US" dirty="0" err="1">
              <a:cs typeface="Arial"/>
            </a:rPr>
            <a:t>comenzar</a:t>
          </a:r>
          <a:r>
            <a:rPr lang="en-US" dirty="0">
              <a:cs typeface="Arial"/>
            </a:rPr>
            <a:t> a utilizer la </a:t>
          </a:r>
          <a:r>
            <a:rPr lang="en-US" dirty="0" err="1">
              <a:cs typeface="Arial"/>
            </a:rPr>
            <a:t>definición</a:t>
          </a:r>
          <a:r>
            <a:rPr lang="en-US" dirty="0">
              <a:cs typeface="Arial"/>
            </a:rPr>
            <a:t>.</a:t>
          </a:r>
        </a:p>
      </dgm:t>
    </dgm:pt>
    <dgm:pt modelId="{E2534029-34E2-4519-93DA-81BBB485A53B}" type="parTrans" cxnId="{07B944AD-9FBC-44C8-8519-3309D2CA6075}">
      <dgm:prSet/>
      <dgm:spPr/>
      <dgm:t>
        <a:bodyPr/>
        <a:lstStyle/>
        <a:p>
          <a:endParaRPr lang="en-US"/>
        </a:p>
      </dgm:t>
    </dgm:pt>
    <dgm:pt modelId="{064F03D8-309C-4C3A-A770-C12770F7BB92}" type="sibTrans" cxnId="{07B944AD-9FBC-44C8-8519-3309D2CA6075}">
      <dgm:prSet/>
      <dgm:spPr/>
      <dgm:t>
        <a:bodyPr/>
        <a:lstStyle/>
        <a:p>
          <a:endParaRPr lang="en-US"/>
        </a:p>
      </dgm:t>
    </dgm:pt>
    <dgm:pt modelId="{9DC971FF-982B-43E0-B3D8-472F50AEB02E}" type="pres">
      <dgm:prSet presAssocID="{4210B16F-3D61-49F6-9214-50920F5CA217}" presName="Name0" presStyleCnt="0">
        <dgm:presLayoutVars>
          <dgm:dir/>
          <dgm:animLvl val="lvl"/>
          <dgm:resizeHandles val="exact"/>
        </dgm:presLayoutVars>
      </dgm:prSet>
      <dgm:spPr/>
    </dgm:pt>
    <dgm:pt modelId="{F066CB5A-124D-4768-9309-79779561CBF2}" type="pres">
      <dgm:prSet presAssocID="{47697C74-427F-468B-8575-D1A9513ECA34}" presName="boxAndChildren" presStyleCnt="0"/>
      <dgm:spPr/>
    </dgm:pt>
    <dgm:pt modelId="{6ADB13F5-03DA-4366-BE87-D564C2BE231D}" type="pres">
      <dgm:prSet presAssocID="{47697C74-427F-468B-8575-D1A9513ECA34}" presName="parentTextBox" presStyleLbl="alignNode1" presStyleIdx="0" presStyleCnt="5"/>
      <dgm:spPr/>
    </dgm:pt>
    <dgm:pt modelId="{82A3E44F-9D80-4B18-8DD9-F4B5BBD27897}" type="pres">
      <dgm:prSet presAssocID="{47697C74-427F-468B-8575-D1A9513ECA34}" presName="descendantBox" presStyleLbl="bgAccFollowNode1" presStyleIdx="0" presStyleCnt="5"/>
      <dgm:spPr/>
    </dgm:pt>
    <dgm:pt modelId="{9263D86E-1838-4F67-8AD1-730E22576BBE}" type="pres">
      <dgm:prSet presAssocID="{EBA6DC76-00AD-45BB-9720-6E2429F70465}" presName="sp" presStyleCnt="0"/>
      <dgm:spPr/>
    </dgm:pt>
    <dgm:pt modelId="{14F8981A-00F6-4E41-BE3B-1B79E7E07262}" type="pres">
      <dgm:prSet presAssocID="{336642E0-EE73-4269-B7BE-5073F2C43912}" presName="arrowAndChildren" presStyleCnt="0"/>
      <dgm:spPr/>
    </dgm:pt>
    <dgm:pt modelId="{11D9CDA2-8BD8-4CFF-882E-8ABCB4B04887}" type="pres">
      <dgm:prSet presAssocID="{336642E0-EE73-4269-B7BE-5073F2C43912}" presName="parentTextArrow" presStyleLbl="node1" presStyleIdx="0" presStyleCnt="0"/>
      <dgm:spPr/>
    </dgm:pt>
    <dgm:pt modelId="{A0ABF52D-E2B6-46D3-AD8F-E57B8025C577}" type="pres">
      <dgm:prSet presAssocID="{336642E0-EE73-4269-B7BE-5073F2C43912}" presName="arrow" presStyleLbl="alignNode1" presStyleIdx="1" presStyleCnt="5"/>
      <dgm:spPr/>
    </dgm:pt>
    <dgm:pt modelId="{1ECBE941-D50C-4DB2-B0FF-187F3E67A24E}" type="pres">
      <dgm:prSet presAssocID="{336642E0-EE73-4269-B7BE-5073F2C43912}" presName="descendantArrow" presStyleLbl="bgAccFollowNode1" presStyleIdx="1" presStyleCnt="5"/>
      <dgm:spPr/>
    </dgm:pt>
    <dgm:pt modelId="{ACCEF7A4-881D-4B9C-A3E2-23CD488ED90E}" type="pres">
      <dgm:prSet presAssocID="{F27A5A6E-2D36-467D-84A2-5135D642E8D7}" presName="sp" presStyleCnt="0"/>
      <dgm:spPr/>
    </dgm:pt>
    <dgm:pt modelId="{1F02F557-4945-4C5E-BEC0-6342F184F370}" type="pres">
      <dgm:prSet presAssocID="{665C2882-9776-4255-B071-850B3F757D83}" presName="arrowAndChildren" presStyleCnt="0"/>
      <dgm:spPr/>
    </dgm:pt>
    <dgm:pt modelId="{05C340E3-2978-4DDB-9F43-DDF0F71730EC}" type="pres">
      <dgm:prSet presAssocID="{665C2882-9776-4255-B071-850B3F757D83}" presName="parentTextArrow" presStyleLbl="node1" presStyleIdx="0" presStyleCnt="0"/>
      <dgm:spPr/>
    </dgm:pt>
    <dgm:pt modelId="{665CDFBF-BA20-4D29-AF10-AAB0FFECF289}" type="pres">
      <dgm:prSet presAssocID="{665C2882-9776-4255-B071-850B3F757D83}" presName="arrow" presStyleLbl="alignNode1" presStyleIdx="2" presStyleCnt="5"/>
      <dgm:spPr/>
    </dgm:pt>
    <dgm:pt modelId="{337C3D06-0AEA-4CC9-9DA8-A50D4098A607}" type="pres">
      <dgm:prSet presAssocID="{665C2882-9776-4255-B071-850B3F757D83}" presName="descendantArrow" presStyleLbl="bgAccFollowNode1" presStyleIdx="2" presStyleCnt="5"/>
      <dgm:spPr/>
    </dgm:pt>
    <dgm:pt modelId="{8866D609-BCD0-4133-AEBE-580A8217DFD0}" type="pres">
      <dgm:prSet presAssocID="{26149987-FD64-4882-A7C2-A37D71902181}" presName="sp" presStyleCnt="0"/>
      <dgm:spPr/>
    </dgm:pt>
    <dgm:pt modelId="{5F29E985-BC3C-44D1-8D95-AEE18A50363F}" type="pres">
      <dgm:prSet presAssocID="{82D05AC2-8D86-4F05-96D7-73DB3DD3D3A0}" presName="arrowAndChildren" presStyleCnt="0"/>
      <dgm:spPr/>
    </dgm:pt>
    <dgm:pt modelId="{9C17BFC2-A362-40F4-BC6D-C30D31B525CB}" type="pres">
      <dgm:prSet presAssocID="{82D05AC2-8D86-4F05-96D7-73DB3DD3D3A0}" presName="parentTextArrow" presStyleLbl="node1" presStyleIdx="0" presStyleCnt="0"/>
      <dgm:spPr/>
    </dgm:pt>
    <dgm:pt modelId="{78C7B7A0-96FD-4069-8829-4299E0FC226C}" type="pres">
      <dgm:prSet presAssocID="{82D05AC2-8D86-4F05-96D7-73DB3DD3D3A0}" presName="arrow" presStyleLbl="alignNode1" presStyleIdx="3" presStyleCnt="5"/>
      <dgm:spPr/>
    </dgm:pt>
    <dgm:pt modelId="{8A537E27-89A2-47D3-98A0-BBB4EDFEA05C}" type="pres">
      <dgm:prSet presAssocID="{82D05AC2-8D86-4F05-96D7-73DB3DD3D3A0}" presName="descendantArrow" presStyleLbl="bgAccFollowNode1" presStyleIdx="3" presStyleCnt="5"/>
      <dgm:spPr/>
    </dgm:pt>
    <dgm:pt modelId="{961A89B8-8D7C-4B90-B869-FF653E046E59}" type="pres">
      <dgm:prSet presAssocID="{13C18905-3432-4CB3-9AF8-DF6FFC25B84C}" presName="sp" presStyleCnt="0"/>
      <dgm:spPr/>
    </dgm:pt>
    <dgm:pt modelId="{559D84C6-511F-4571-B005-4E0B132C082B}" type="pres">
      <dgm:prSet presAssocID="{FA9D278E-0B06-4956-AC3C-4627B39B4C1E}" presName="arrowAndChildren" presStyleCnt="0"/>
      <dgm:spPr/>
    </dgm:pt>
    <dgm:pt modelId="{D8ED5E41-7686-41F6-BE58-EB7A9DDFD4D9}" type="pres">
      <dgm:prSet presAssocID="{FA9D278E-0B06-4956-AC3C-4627B39B4C1E}" presName="parentTextArrow" presStyleLbl="node1" presStyleIdx="0" presStyleCnt="0"/>
      <dgm:spPr/>
    </dgm:pt>
    <dgm:pt modelId="{BD9204BC-D51F-4F13-86BD-6E1D296B7D7E}" type="pres">
      <dgm:prSet presAssocID="{FA9D278E-0B06-4956-AC3C-4627B39B4C1E}" presName="arrow" presStyleLbl="alignNode1" presStyleIdx="4" presStyleCnt="5"/>
      <dgm:spPr/>
    </dgm:pt>
    <dgm:pt modelId="{365959DD-8313-4B6F-92EA-3F7D648351E6}" type="pres">
      <dgm:prSet presAssocID="{FA9D278E-0B06-4956-AC3C-4627B39B4C1E}" presName="descendantArrow" presStyleLbl="bgAccFollowNode1" presStyleIdx="4" presStyleCnt="5"/>
      <dgm:spPr/>
    </dgm:pt>
  </dgm:ptLst>
  <dgm:cxnLst>
    <dgm:cxn modelId="{1C5D9106-EF17-4E1B-95ED-734792580CDE}" srcId="{4210B16F-3D61-49F6-9214-50920F5CA217}" destId="{336642E0-EE73-4269-B7BE-5073F2C43912}" srcOrd="3" destOrd="0" parTransId="{A81D7813-BC36-4A30-B7A7-61E6A00923E4}" sibTransId="{EBA6DC76-00AD-45BB-9720-6E2429F70465}"/>
    <dgm:cxn modelId="{53415D08-F190-4D38-9906-724BC34AF3FE}" type="presOf" srcId="{82D05AC2-8D86-4F05-96D7-73DB3DD3D3A0}" destId="{9C17BFC2-A362-40F4-BC6D-C30D31B525CB}" srcOrd="0" destOrd="0" presId="urn:microsoft.com/office/officeart/2016/7/layout/VerticalDownArrowProcess"/>
    <dgm:cxn modelId="{B488900D-225B-488C-B012-FBDE412CABBB}" srcId="{82D05AC2-8D86-4F05-96D7-73DB3DD3D3A0}" destId="{D828C484-3176-4F32-B6DB-DD5EF407E7EA}" srcOrd="0" destOrd="0" parTransId="{29FD1D50-4559-40C6-9FEB-DC063389A612}" sibTransId="{E3E5FF8D-B454-491A-8D59-D0C598DD2055}"/>
    <dgm:cxn modelId="{0EA9A90E-7AE2-40EE-8A5B-F491167868F7}" srcId="{FA9D278E-0B06-4956-AC3C-4627B39B4C1E}" destId="{51050DDD-92B3-42E6-BA14-117BEFBC887C}" srcOrd="0" destOrd="0" parTransId="{E8F395C8-8580-4600-A9AF-73D49B94B983}" sibTransId="{A4C4F594-CE5A-4BFF-BB17-DFC54CDFC0E3}"/>
    <dgm:cxn modelId="{15816322-7F8E-4E48-A75D-0F6E19402B4D}" type="presOf" srcId="{D828C484-3176-4F32-B6DB-DD5EF407E7EA}" destId="{8A537E27-89A2-47D3-98A0-BBB4EDFEA05C}" srcOrd="0" destOrd="0" presId="urn:microsoft.com/office/officeart/2016/7/layout/VerticalDownArrowProcess"/>
    <dgm:cxn modelId="{DC77B726-1B38-4057-AEF3-1EE504B0B4D5}" srcId="{4210B16F-3D61-49F6-9214-50920F5CA217}" destId="{FA9D278E-0B06-4956-AC3C-4627B39B4C1E}" srcOrd="0" destOrd="0" parTransId="{E6C7AAB7-CE14-4850-97C5-F2E6D8879C5B}" sibTransId="{13C18905-3432-4CB3-9AF8-DF6FFC25B84C}"/>
    <dgm:cxn modelId="{1E9CBD5C-DD6C-4243-8467-45524FCDFE70}" srcId="{4210B16F-3D61-49F6-9214-50920F5CA217}" destId="{665C2882-9776-4255-B071-850B3F757D83}" srcOrd="2" destOrd="0" parTransId="{A66EAF30-F594-4D6C-AC28-6F640944C88C}" sibTransId="{F27A5A6E-2D36-467D-84A2-5135D642E8D7}"/>
    <dgm:cxn modelId="{2CDB1163-E629-4B20-8DDA-EBD5911E42D9}" type="presOf" srcId="{AB6CD98A-6774-4105-B7C7-C2BD581DF853}" destId="{337C3D06-0AEA-4CC9-9DA8-A50D4098A607}" srcOrd="0" destOrd="0" presId="urn:microsoft.com/office/officeart/2016/7/layout/VerticalDownArrowProcess"/>
    <dgm:cxn modelId="{C6604C45-58C9-4712-B567-3B79A8BF65C7}" type="presOf" srcId="{4210B16F-3D61-49F6-9214-50920F5CA217}" destId="{9DC971FF-982B-43E0-B3D8-472F50AEB02E}" srcOrd="0" destOrd="0" presId="urn:microsoft.com/office/officeart/2016/7/layout/VerticalDownArrowProcess"/>
    <dgm:cxn modelId="{6D50B86A-0E3D-4C95-B505-AB551407AE90}" type="presOf" srcId="{DBBC40D0-7F93-4274-AB74-02DB7157F796}" destId="{82A3E44F-9D80-4B18-8DD9-F4B5BBD27897}" srcOrd="0" destOrd="0" presId="urn:microsoft.com/office/officeart/2016/7/layout/VerticalDownArrowProcess"/>
    <dgm:cxn modelId="{21FCE14C-78BC-4D81-A613-7A7318DB451C}" srcId="{336642E0-EE73-4269-B7BE-5073F2C43912}" destId="{B5D7B49D-7E47-41C3-B583-4F4F4B1ACC5C}" srcOrd="0" destOrd="0" parTransId="{3AA2A009-C42E-42F0-AA74-E8456E0E3CFF}" sibTransId="{302EEB58-8744-4AF3-A03F-29E17760338F}"/>
    <dgm:cxn modelId="{C18B7370-113E-4A57-9927-69CFFBB77D7C}" srcId="{4210B16F-3D61-49F6-9214-50920F5CA217}" destId="{47697C74-427F-468B-8575-D1A9513ECA34}" srcOrd="4" destOrd="0" parTransId="{985E2800-D5A9-4D12-A338-136554465CDE}" sibTransId="{89532263-4D10-4FBF-BDEC-C1A78495E1AC}"/>
    <dgm:cxn modelId="{722A8F54-F0B8-4932-8D47-EBE97A60D3D4}" srcId="{4210B16F-3D61-49F6-9214-50920F5CA217}" destId="{82D05AC2-8D86-4F05-96D7-73DB3DD3D3A0}" srcOrd="1" destOrd="0" parTransId="{41B627BC-B572-481A-920D-23FB406E2CE8}" sibTransId="{26149987-FD64-4882-A7C2-A37D71902181}"/>
    <dgm:cxn modelId="{C668C674-5F40-4E94-B473-943D3CCC1652}" type="presOf" srcId="{47697C74-427F-468B-8575-D1A9513ECA34}" destId="{6ADB13F5-03DA-4366-BE87-D564C2BE231D}" srcOrd="0" destOrd="0" presId="urn:microsoft.com/office/officeart/2016/7/layout/VerticalDownArrowProcess"/>
    <dgm:cxn modelId="{0FBE037A-95A8-49E3-9B84-9DB10AF1AD3C}" type="presOf" srcId="{82D05AC2-8D86-4F05-96D7-73DB3DD3D3A0}" destId="{78C7B7A0-96FD-4069-8829-4299E0FC226C}" srcOrd="1" destOrd="0" presId="urn:microsoft.com/office/officeart/2016/7/layout/VerticalDownArrowProcess"/>
    <dgm:cxn modelId="{F73DC385-FC3D-4F14-B54B-D927FC9E04D4}" type="presOf" srcId="{B5D7B49D-7E47-41C3-B583-4F4F4B1ACC5C}" destId="{1ECBE941-D50C-4DB2-B0FF-187F3E67A24E}" srcOrd="0" destOrd="0" presId="urn:microsoft.com/office/officeart/2016/7/layout/VerticalDownArrowProcess"/>
    <dgm:cxn modelId="{08EDF89C-5A97-45EE-9031-EC99004CD126}" type="presOf" srcId="{FA9D278E-0B06-4956-AC3C-4627B39B4C1E}" destId="{D8ED5E41-7686-41F6-BE58-EB7A9DDFD4D9}" srcOrd="0" destOrd="0" presId="urn:microsoft.com/office/officeart/2016/7/layout/VerticalDownArrowProcess"/>
    <dgm:cxn modelId="{81488D9E-23FB-4200-A5BB-30BF2A1CF141}" type="presOf" srcId="{665C2882-9776-4255-B071-850B3F757D83}" destId="{665CDFBF-BA20-4D29-AF10-AAB0FFECF289}" srcOrd="1" destOrd="0" presId="urn:microsoft.com/office/officeart/2016/7/layout/VerticalDownArrowProcess"/>
    <dgm:cxn modelId="{07B944AD-9FBC-44C8-8519-3309D2CA6075}" srcId="{47697C74-427F-468B-8575-D1A9513ECA34}" destId="{DBBC40D0-7F93-4274-AB74-02DB7157F796}" srcOrd="0" destOrd="0" parTransId="{E2534029-34E2-4519-93DA-81BBB485A53B}" sibTransId="{064F03D8-309C-4C3A-A770-C12770F7BB92}"/>
    <dgm:cxn modelId="{2B3855B7-3107-4CC4-BC87-02997207DD46}" type="presOf" srcId="{336642E0-EE73-4269-B7BE-5073F2C43912}" destId="{11D9CDA2-8BD8-4CFF-882E-8ABCB4B04887}" srcOrd="0" destOrd="0" presId="urn:microsoft.com/office/officeart/2016/7/layout/VerticalDownArrowProcess"/>
    <dgm:cxn modelId="{8CAC94B7-8864-45D7-AA66-677AAAE7DC8F}" type="presOf" srcId="{51050DDD-92B3-42E6-BA14-117BEFBC887C}" destId="{365959DD-8313-4B6F-92EA-3F7D648351E6}" srcOrd="0" destOrd="0" presId="urn:microsoft.com/office/officeart/2016/7/layout/VerticalDownArrowProcess"/>
    <dgm:cxn modelId="{D75E2FDB-F5CD-46B6-98FA-94A565495EA9}" type="presOf" srcId="{336642E0-EE73-4269-B7BE-5073F2C43912}" destId="{A0ABF52D-E2B6-46D3-AD8F-E57B8025C577}" srcOrd="1" destOrd="0" presId="urn:microsoft.com/office/officeart/2016/7/layout/VerticalDownArrowProcess"/>
    <dgm:cxn modelId="{750CBBE2-3987-48BF-87EC-FC602D49E134}" srcId="{665C2882-9776-4255-B071-850B3F757D83}" destId="{AB6CD98A-6774-4105-B7C7-C2BD581DF853}" srcOrd="0" destOrd="0" parTransId="{C53B631A-2F7B-4569-982E-69F2D98CBFCD}" sibTransId="{807494D4-D509-44C8-A3D0-FE3A7AE534D6}"/>
    <dgm:cxn modelId="{81868BFD-9F84-4C83-9A59-6AB1172EBA6E}" type="presOf" srcId="{665C2882-9776-4255-B071-850B3F757D83}" destId="{05C340E3-2978-4DDB-9F43-DDF0F71730EC}" srcOrd="0" destOrd="0" presId="urn:microsoft.com/office/officeart/2016/7/layout/VerticalDownArrowProcess"/>
    <dgm:cxn modelId="{4C1D9AFF-C028-4147-AA45-97E6241C5C67}" type="presOf" srcId="{FA9D278E-0B06-4956-AC3C-4627B39B4C1E}" destId="{BD9204BC-D51F-4F13-86BD-6E1D296B7D7E}" srcOrd="1" destOrd="0" presId="urn:microsoft.com/office/officeart/2016/7/layout/VerticalDownArrowProcess"/>
    <dgm:cxn modelId="{15AC87E1-FEE8-466B-8581-159B0A54D6E0}" type="presParOf" srcId="{9DC971FF-982B-43E0-B3D8-472F50AEB02E}" destId="{F066CB5A-124D-4768-9309-79779561CBF2}" srcOrd="0" destOrd="0" presId="urn:microsoft.com/office/officeart/2016/7/layout/VerticalDownArrowProcess"/>
    <dgm:cxn modelId="{4D6950F5-29FA-4FAB-87A9-434DA5E63006}" type="presParOf" srcId="{F066CB5A-124D-4768-9309-79779561CBF2}" destId="{6ADB13F5-03DA-4366-BE87-D564C2BE231D}" srcOrd="0" destOrd="0" presId="urn:microsoft.com/office/officeart/2016/7/layout/VerticalDownArrowProcess"/>
    <dgm:cxn modelId="{8F2E886B-0431-45A7-B6D2-088DC9A529CE}" type="presParOf" srcId="{F066CB5A-124D-4768-9309-79779561CBF2}" destId="{82A3E44F-9D80-4B18-8DD9-F4B5BBD27897}" srcOrd="1" destOrd="0" presId="urn:microsoft.com/office/officeart/2016/7/layout/VerticalDownArrowProcess"/>
    <dgm:cxn modelId="{FC190F34-131E-44C5-AA51-946565672E65}" type="presParOf" srcId="{9DC971FF-982B-43E0-B3D8-472F50AEB02E}" destId="{9263D86E-1838-4F67-8AD1-730E22576BBE}" srcOrd="1" destOrd="0" presId="urn:microsoft.com/office/officeart/2016/7/layout/VerticalDownArrowProcess"/>
    <dgm:cxn modelId="{78C22AD6-1CAE-4C27-8006-3986D84803FC}" type="presParOf" srcId="{9DC971FF-982B-43E0-B3D8-472F50AEB02E}" destId="{14F8981A-00F6-4E41-BE3B-1B79E7E07262}" srcOrd="2" destOrd="0" presId="urn:microsoft.com/office/officeart/2016/7/layout/VerticalDownArrowProcess"/>
    <dgm:cxn modelId="{7B8DD740-7BF1-4299-8DE0-62CD26D15AD6}" type="presParOf" srcId="{14F8981A-00F6-4E41-BE3B-1B79E7E07262}" destId="{11D9CDA2-8BD8-4CFF-882E-8ABCB4B04887}" srcOrd="0" destOrd="0" presId="urn:microsoft.com/office/officeart/2016/7/layout/VerticalDownArrowProcess"/>
    <dgm:cxn modelId="{59AA2B49-6071-48D0-BE3A-A31928CD8F9D}" type="presParOf" srcId="{14F8981A-00F6-4E41-BE3B-1B79E7E07262}" destId="{A0ABF52D-E2B6-46D3-AD8F-E57B8025C577}" srcOrd="1" destOrd="0" presId="urn:microsoft.com/office/officeart/2016/7/layout/VerticalDownArrowProcess"/>
    <dgm:cxn modelId="{F1315AE3-2485-4CBA-B9F3-744C092B7CE2}" type="presParOf" srcId="{14F8981A-00F6-4E41-BE3B-1B79E7E07262}" destId="{1ECBE941-D50C-4DB2-B0FF-187F3E67A24E}" srcOrd="2" destOrd="0" presId="urn:microsoft.com/office/officeart/2016/7/layout/VerticalDownArrowProcess"/>
    <dgm:cxn modelId="{231A0226-5B15-46F1-BFF2-654CD26B4436}" type="presParOf" srcId="{9DC971FF-982B-43E0-B3D8-472F50AEB02E}" destId="{ACCEF7A4-881D-4B9C-A3E2-23CD488ED90E}" srcOrd="3" destOrd="0" presId="urn:microsoft.com/office/officeart/2016/7/layout/VerticalDownArrowProcess"/>
    <dgm:cxn modelId="{7BCC5E42-50CA-4CB2-A627-0178CA8344B8}" type="presParOf" srcId="{9DC971FF-982B-43E0-B3D8-472F50AEB02E}" destId="{1F02F557-4945-4C5E-BEC0-6342F184F370}" srcOrd="4" destOrd="0" presId="urn:microsoft.com/office/officeart/2016/7/layout/VerticalDownArrowProcess"/>
    <dgm:cxn modelId="{99B24344-8513-4B43-BA2D-2509859164E1}" type="presParOf" srcId="{1F02F557-4945-4C5E-BEC0-6342F184F370}" destId="{05C340E3-2978-4DDB-9F43-DDF0F71730EC}" srcOrd="0" destOrd="0" presId="urn:microsoft.com/office/officeart/2016/7/layout/VerticalDownArrowProcess"/>
    <dgm:cxn modelId="{9992B0F5-8975-4B23-953C-8D090A3CEA21}" type="presParOf" srcId="{1F02F557-4945-4C5E-BEC0-6342F184F370}" destId="{665CDFBF-BA20-4D29-AF10-AAB0FFECF289}" srcOrd="1" destOrd="0" presId="urn:microsoft.com/office/officeart/2016/7/layout/VerticalDownArrowProcess"/>
    <dgm:cxn modelId="{77697E06-8134-4483-884B-A71D2BE552EB}" type="presParOf" srcId="{1F02F557-4945-4C5E-BEC0-6342F184F370}" destId="{337C3D06-0AEA-4CC9-9DA8-A50D4098A607}" srcOrd="2" destOrd="0" presId="urn:microsoft.com/office/officeart/2016/7/layout/VerticalDownArrowProcess"/>
    <dgm:cxn modelId="{C05707B1-5B8E-4D84-8399-FFB3AEA17AE7}" type="presParOf" srcId="{9DC971FF-982B-43E0-B3D8-472F50AEB02E}" destId="{8866D609-BCD0-4133-AEBE-580A8217DFD0}" srcOrd="5" destOrd="0" presId="urn:microsoft.com/office/officeart/2016/7/layout/VerticalDownArrowProcess"/>
    <dgm:cxn modelId="{852C8846-567E-42E1-95B0-14E8E081D41C}" type="presParOf" srcId="{9DC971FF-982B-43E0-B3D8-472F50AEB02E}" destId="{5F29E985-BC3C-44D1-8D95-AEE18A50363F}" srcOrd="6" destOrd="0" presId="urn:microsoft.com/office/officeart/2016/7/layout/VerticalDownArrowProcess"/>
    <dgm:cxn modelId="{7CB961EE-F764-4E2B-862E-24347A9B5685}" type="presParOf" srcId="{5F29E985-BC3C-44D1-8D95-AEE18A50363F}" destId="{9C17BFC2-A362-40F4-BC6D-C30D31B525CB}" srcOrd="0" destOrd="0" presId="urn:microsoft.com/office/officeart/2016/7/layout/VerticalDownArrowProcess"/>
    <dgm:cxn modelId="{B3399622-16FE-4E8C-AA42-7E7EE337E7B6}" type="presParOf" srcId="{5F29E985-BC3C-44D1-8D95-AEE18A50363F}" destId="{78C7B7A0-96FD-4069-8829-4299E0FC226C}" srcOrd="1" destOrd="0" presId="urn:microsoft.com/office/officeart/2016/7/layout/VerticalDownArrowProcess"/>
    <dgm:cxn modelId="{9C583665-0311-4D39-AF50-532F964C4C39}" type="presParOf" srcId="{5F29E985-BC3C-44D1-8D95-AEE18A50363F}" destId="{8A537E27-89A2-47D3-98A0-BBB4EDFEA05C}" srcOrd="2" destOrd="0" presId="urn:microsoft.com/office/officeart/2016/7/layout/VerticalDownArrowProcess"/>
    <dgm:cxn modelId="{CE185EAC-AF03-42DD-BB53-C3522B297562}" type="presParOf" srcId="{9DC971FF-982B-43E0-B3D8-472F50AEB02E}" destId="{961A89B8-8D7C-4B90-B869-FF653E046E59}" srcOrd="7" destOrd="0" presId="urn:microsoft.com/office/officeart/2016/7/layout/VerticalDownArrowProcess"/>
    <dgm:cxn modelId="{AFAB0F25-AB45-4D58-914D-54D43307638B}" type="presParOf" srcId="{9DC971FF-982B-43E0-B3D8-472F50AEB02E}" destId="{559D84C6-511F-4571-B005-4E0B132C082B}" srcOrd="8" destOrd="0" presId="urn:microsoft.com/office/officeart/2016/7/layout/VerticalDownArrowProcess"/>
    <dgm:cxn modelId="{A6CED80E-5915-4EF5-97FC-1EB505170FF1}" type="presParOf" srcId="{559D84C6-511F-4571-B005-4E0B132C082B}" destId="{D8ED5E41-7686-41F6-BE58-EB7A9DDFD4D9}" srcOrd="0" destOrd="0" presId="urn:microsoft.com/office/officeart/2016/7/layout/VerticalDownArrowProcess"/>
    <dgm:cxn modelId="{61D287C7-8A02-45B2-9BED-86B668DC2C68}" type="presParOf" srcId="{559D84C6-511F-4571-B005-4E0B132C082B}" destId="{BD9204BC-D51F-4F13-86BD-6E1D296B7D7E}" srcOrd="1" destOrd="0" presId="urn:microsoft.com/office/officeart/2016/7/layout/VerticalDownArrowProcess"/>
    <dgm:cxn modelId="{92EFB039-F167-476A-8D8A-A374DD5CF284}" type="presParOf" srcId="{559D84C6-511F-4571-B005-4E0B132C082B}" destId="{365959DD-8313-4B6F-92EA-3F7D648351E6}"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DB13F5-03DA-4366-BE87-D564C2BE231D}">
      <dsp:nvSpPr>
        <dsp:cNvPr id="0" name=""/>
        <dsp:cNvSpPr/>
      </dsp:nvSpPr>
      <dsp:spPr>
        <a:xfrm>
          <a:off x="0" y="4150674"/>
          <a:ext cx="1304925" cy="680952"/>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806" tIns="92456" rIns="92806" bIns="92456" numCol="1" spcCol="1270" anchor="ctr" anchorCtr="0">
          <a:noAutofit/>
        </a:bodyPr>
        <a:lstStyle/>
        <a:p>
          <a:pPr marL="0" lvl="0" indent="0" algn="ctr" defTabSz="577850" rtl="0">
            <a:lnSpc>
              <a:spcPct val="100000"/>
            </a:lnSpc>
            <a:spcBef>
              <a:spcPct val="0"/>
            </a:spcBef>
            <a:spcAft>
              <a:spcPct val="35000"/>
            </a:spcAft>
            <a:buNone/>
          </a:pPr>
          <a:r>
            <a:rPr lang="en-US" sz="1300" kern="1200" dirty="0" err="1">
              <a:latin typeface="Segoe UI Semibold"/>
              <a:cs typeface="Arial"/>
            </a:rPr>
            <a:t>Abra</a:t>
          </a:r>
          <a:r>
            <a:rPr lang="en-US" sz="1300" kern="1200" dirty="0">
              <a:latin typeface="Segoe UI Semibold"/>
              <a:cs typeface="Arial"/>
            </a:rPr>
            <a:t> la </a:t>
          </a:r>
          <a:r>
            <a:rPr lang="en-US" sz="1300" kern="1200" dirty="0" err="1">
              <a:latin typeface="Segoe UI Semibold"/>
              <a:cs typeface="Arial"/>
            </a:rPr>
            <a:t>carpeta</a:t>
          </a:r>
          <a:r>
            <a:rPr lang="en-US" sz="1300" kern="1200" dirty="0">
              <a:latin typeface="Segoe UI Semibold"/>
              <a:cs typeface="Arial"/>
            </a:rPr>
            <a:t> </a:t>
          </a:r>
          <a:r>
            <a:rPr lang="en-US" sz="1300" kern="1200" dirty="0" err="1">
              <a:latin typeface="Segoe UI Semibold"/>
              <a:cs typeface="Arial"/>
            </a:rPr>
            <a:t>en</a:t>
          </a:r>
          <a:r>
            <a:rPr lang="en-US" sz="1300" kern="1200" dirty="0">
              <a:latin typeface="Segoe UI Semibold"/>
              <a:cs typeface="Arial"/>
            </a:rPr>
            <a:t> un </a:t>
          </a:r>
          <a:r>
            <a:rPr lang="en-US" sz="1300" kern="1200" dirty="0" err="1">
              <a:latin typeface="Segoe UI Semibold"/>
              <a:cs typeface="Arial"/>
            </a:rPr>
            <a:t>contenedor</a:t>
          </a:r>
          <a:endParaRPr lang="en-US" sz="1300" kern="1200" dirty="0">
            <a:cs typeface="Arial"/>
          </a:endParaRPr>
        </a:p>
      </dsp:txBody>
      <dsp:txXfrm>
        <a:off x="0" y="4150674"/>
        <a:ext cx="1304925" cy="680952"/>
      </dsp:txXfrm>
    </dsp:sp>
    <dsp:sp modelId="{82A3E44F-9D80-4B18-8DD9-F4B5BBD27897}">
      <dsp:nvSpPr>
        <dsp:cNvPr id="0" name=""/>
        <dsp:cNvSpPr/>
      </dsp:nvSpPr>
      <dsp:spPr>
        <a:xfrm>
          <a:off x="1304925" y="4150674"/>
          <a:ext cx="3914775" cy="680952"/>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10" tIns="139700" rIns="79410" bIns="139700" numCol="1" spcCol="1270" anchor="ctr" anchorCtr="0">
          <a:noAutofit/>
        </a:bodyPr>
        <a:lstStyle/>
        <a:p>
          <a:pPr marL="0" lvl="0" indent="0" algn="l" defTabSz="488950">
            <a:lnSpc>
              <a:spcPct val="100000"/>
            </a:lnSpc>
            <a:spcBef>
              <a:spcPct val="0"/>
            </a:spcBef>
            <a:spcAft>
              <a:spcPct val="35000"/>
            </a:spcAft>
            <a:buNone/>
          </a:pPr>
          <a:r>
            <a:rPr lang="en-US" sz="1100" kern="1200" dirty="0" err="1">
              <a:cs typeface="Arial"/>
            </a:rPr>
            <a:t>Finalmente</a:t>
          </a:r>
          <a:r>
            <a:rPr lang="en-US" sz="1100" kern="1200" dirty="0">
              <a:cs typeface="Arial"/>
            </a:rPr>
            <a:t>, </a:t>
          </a:r>
          <a:r>
            <a:rPr lang="en-US" sz="1100" kern="1200" dirty="0" err="1">
              <a:cs typeface="Arial"/>
            </a:rPr>
            <a:t>presione</a:t>
          </a:r>
          <a:r>
            <a:rPr lang="en-US" sz="1100" kern="1200" dirty="0">
              <a:cs typeface="Arial"/>
            </a:rPr>
            <a:t> </a:t>
          </a:r>
          <a:r>
            <a:rPr lang="en-US" sz="1100" b="1" kern="1200" dirty="0">
              <a:cs typeface="Arial"/>
            </a:rPr>
            <a:t>F1</a:t>
          </a:r>
          <a:r>
            <a:rPr lang="en-US" sz="1100" kern="1200" dirty="0">
              <a:cs typeface="Arial"/>
            </a:rPr>
            <a:t> y </a:t>
          </a:r>
          <a:r>
            <a:rPr lang="en-US" sz="1100" kern="1200" dirty="0" err="1">
              <a:cs typeface="Arial"/>
            </a:rPr>
            <a:t>ejecute</a:t>
          </a:r>
          <a:r>
            <a:rPr lang="en-US" sz="1100" kern="1200" dirty="0">
              <a:cs typeface="Arial"/>
            </a:rPr>
            <a:t> </a:t>
          </a:r>
          <a:r>
            <a:rPr lang="en-US" sz="1100" b="1" kern="1200" dirty="0">
              <a:cs typeface="Arial"/>
            </a:rPr>
            <a:t>Remote-Containers: Reopen Folder in Container </a:t>
          </a:r>
          <a:r>
            <a:rPr lang="en-US" sz="1100" kern="1200" dirty="0">
              <a:cs typeface="Arial"/>
            </a:rPr>
            <a:t>para </a:t>
          </a:r>
          <a:r>
            <a:rPr lang="en-US" sz="1100" kern="1200" dirty="0" err="1">
              <a:cs typeface="Arial"/>
            </a:rPr>
            <a:t>comenzar</a:t>
          </a:r>
          <a:r>
            <a:rPr lang="en-US" sz="1100" kern="1200" dirty="0">
              <a:cs typeface="Arial"/>
            </a:rPr>
            <a:t> a utilizer la </a:t>
          </a:r>
          <a:r>
            <a:rPr lang="en-US" sz="1100" kern="1200" dirty="0" err="1">
              <a:cs typeface="Arial"/>
            </a:rPr>
            <a:t>definición</a:t>
          </a:r>
          <a:r>
            <a:rPr lang="en-US" sz="1100" kern="1200" dirty="0">
              <a:cs typeface="Arial"/>
            </a:rPr>
            <a:t>.</a:t>
          </a:r>
        </a:p>
      </dsp:txBody>
      <dsp:txXfrm>
        <a:off x="1304925" y="4150674"/>
        <a:ext cx="3914775" cy="680952"/>
      </dsp:txXfrm>
    </dsp:sp>
    <dsp:sp modelId="{A0ABF52D-E2B6-46D3-AD8F-E57B8025C577}">
      <dsp:nvSpPr>
        <dsp:cNvPr id="0" name=""/>
        <dsp:cNvSpPr/>
      </dsp:nvSpPr>
      <dsp:spPr>
        <a:xfrm rot="10800000">
          <a:off x="0" y="3113583"/>
          <a:ext cx="1304925" cy="104730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806" tIns="92456" rIns="92806" bIns="92456" numCol="1" spcCol="1270" anchor="ctr" anchorCtr="0">
          <a:noAutofit/>
        </a:bodyPr>
        <a:lstStyle/>
        <a:p>
          <a:pPr marL="0" lvl="0" indent="0" algn="ctr" defTabSz="577850" rtl="0">
            <a:lnSpc>
              <a:spcPct val="100000"/>
            </a:lnSpc>
            <a:spcBef>
              <a:spcPct val="0"/>
            </a:spcBef>
            <a:spcAft>
              <a:spcPct val="35000"/>
            </a:spcAft>
            <a:buNone/>
          </a:pPr>
          <a:r>
            <a:rPr lang="en-US" sz="1300" kern="1200" dirty="0" err="1">
              <a:cs typeface="Arial"/>
            </a:rPr>
            <a:t>Seleccione</a:t>
          </a:r>
          <a:r>
            <a:rPr lang="en-US" sz="1300" kern="1200" dirty="0">
              <a:cs typeface="Arial"/>
            </a:rPr>
            <a:t> la </a:t>
          </a:r>
          <a:r>
            <a:rPr lang="en-US" sz="1300" b="1" kern="1200" dirty="0" err="1">
              <a:cs typeface="Arial"/>
            </a:rPr>
            <a:t>definición</a:t>
          </a:r>
          <a:endParaRPr lang="en-US" sz="1300" b="1" kern="1200" dirty="0">
            <a:cs typeface="Arial"/>
          </a:endParaRPr>
        </a:p>
      </dsp:txBody>
      <dsp:txXfrm rot="-10800000">
        <a:off x="0" y="3113583"/>
        <a:ext cx="1304925" cy="680748"/>
      </dsp:txXfrm>
    </dsp:sp>
    <dsp:sp modelId="{1ECBE941-D50C-4DB2-B0FF-187F3E67A24E}">
      <dsp:nvSpPr>
        <dsp:cNvPr id="0" name=""/>
        <dsp:cNvSpPr/>
      </dsp:nvSpPr>
      <dsp:spPr>
        <a:xfrm>
          <a:off x="1304925" y="3113583"/>
          <a:ext cx="3914775" cy="680748"/>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10" tIns="139700" rIns="79410" bIns="139700" numCol="1" spcCol="1270" anchor="ctr" anchorCtr="0">
          <a:noAutofit/>
        </a:bodyPr>
        <a:lstStyle/>
        <a:p>
          <a:pPr marL="0" lvl="0" indent="0" algn="l" defTabSz="488950">
            <a:lnSpc>
              <a:spcPct val="100000"/>
            </a:lnSpc>
            <a:spcBef>
              <a:spcPct val="0"/>
            </a:spcBef>
            <a:spcAft>
              <a:spcPct val="35000"/>
            </a:spcAft>
            <a:buNone/>
          </a:pPr>
          <a:r>
            <a:rPr lang="en-US" sz="1100" kern="1200" dirty="0" err="1">
              <a:cs typeface="Arial"/>
            </a:rPr>
            <a:t>Seleccione</a:t>
          </a:r>
          <a:r>
            <a:rPr lang="en-US" sz="1100" kern="1200" dirty="0">
              <a:cs typeface="Arial"/>
            </a:rPr>
            <a:t> la </a:t>
          </a:r>
          <a:r>
            <a:rPr lang="en-US" sz="1100" kern="1200" dirty="0" err="1">
              <a:cs typeface="Arial"/>
            </a:rPr>
            <a:t>definición</a:t>
          </a:r>
          <a:r>
            <a:rPr lang="en-US" sz="1100" kern="1200" dirty="0">
              <a:cs typeface="Arial"/>
            </a:rPr>
            <a:t>. Es possible que </a:t>
          </a:r>
          <a:r>
            <a:rPr lang="en-US" sz="1100" kern="1200" dirty="0" err="1">
              <a:cs typeface="Arial"/>
            </a:rPr>
            <a:t>deba</a:t>
          </a:r>
          <a:r>
            <a:rPr lang="en-US" sz="1100" kern="1200" dirty="0">
              <a:cs typeface="Arial"/>
            </a:rPr>
            <a:t> </a:t>
          </a:r>
          <a:r>
            <a:rPr lang="en-US" sz="1100" kern="1200" dirty="0" err="1">
              <a:cs typeface="Arial"/>
            </a:rPr>
            <a:t>seleccionar</a:t>
          </a:r>
          <a:r>
            <a:rPr lang="en-US" sz="1100" b="1" kern="1200" dirty="0">
              <a:cs typeface="Arial"/>
            </a:rPr>
            <a:t> Show All Definitions...</a:t>
          </a:r>
          <a:r>
            <a:rPr lang="en-US" sz="1100" kern="1200" dirty="0">
              <a:cs typeface="Arial"/>
            </a:rPr>
            <a:t> para </a:t>
          </a:r>
          <a:r>
            <a:rPr lang="en-US" sz="1100" kern="1200" dirty="0" err="1">
              <a:cs typeface="Arial"/>
            </a:rPr>
            <a:t>ver</a:t>
          </a:r>
          <a:r>
            <a:rPr lang="en-US" sz="1100" kern="1200" dirty="0">
              <a:cs typeface="Arial"/>
            </a:rPr>
            <a:t> la </a:t>
          </a:r>
          <a:r>
            <a:rPr lang="en-US" sz="1100" kern="1200" dirty="0" err="1">
              <a:cs typeface="Arial"/>
            </a:rPr>
            <a:t>definición</a:t>
          </a:r>
          <a:r>
            <a:rPr lang="en-US" sz="1100" kern="1200" dirty="0">
              <a:cs typeface="Arial"/>
            </a:rPr>
            <a:t>.</a:t>
          </a:r>
        </a:p>
      </dsp:txBody>
      <dsp:txXfrm>
        <a:off x="1304925" y="3113583"/>
        <a:ext cx="3914775" cy="680748"/>
      </dsp:txXfrm>
    </dsp:sp>
    <dsp:sp modelId="{665CDFBF-BA20-4D29-AF10-AAB0FFECF289}">
      <dsp:nvSpPr>
        <dsp:cNvPr id="0" name=""/>
        <dsp:cNvSpPr/>
      </dsp:nvSpPr>
      <dsp:spPr>
        <a:xfrm rot="10800000">
          <a:off x="0" y="2076492"/>
          <a:ext cx="1304925" cy="104730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806" tIns="92456" rIns="92806" bIns="92456" numCol="1" spcCol="1270" anchor="ctr" anchorCtr="0">
          <a:noAutofit/>
        </a:bodyPr>
        <a:lstStyle/>
        <a:p>
          <a:pPr marL="0" lvl="0" indent="0" algn="ctr" defTabSz="577850" rtl="0">
            <a:lnSpc>
              <a:spcPct val="100000"/>
            </a:lnSpc>
            <a:spcBef>
              <a:spcPct val="0"/>
            </a:spcBef>
            <a:spcAft>
              <a:spcPct val="35000"/>
            </a:spcAft>
            <a:buNone/>
          </a:pPr>
          <a:r>
            <a:rPr lang="en-US" sz="1300" kern="1200" dirty="0" err="1">
              <a:latin typeface="Segoe UI Semibold"/>
              <a:cs typeface="Arial"/>
            </a:rPr>
            <a:t>Agrega</a:t>
          </a:r>
          <a:r>
            <a:rPr lang="en-US" sz="1300" kern="1200" dirty="0">
              <a:latin typeface="Segoe UI Semibold"/>
              <a:cs typeface="Arial"/>
            </a:rPr>
            <a:t> </a:t>
          </a:r>
          <a:r>
            <a:rPr lang="en-US" sz="1300" kern="1200" dirty="0" err="1">
              <a:latin typeface="Segoe UI Semibold"/>
              <a:cs typeface="Arial"/>
            </a:rPr>
            <a:t>los</a:t>
          </a:r>
          <a:r>
            <a:rPr lang="en-US" sz="1300" kern="1200" dirty="0">
              <a:latin typeface="Segoe UI Semibold"/>
              <a:cs typeface="Arial"/>
            </a:rPr>
            <a:t> </a:t>
          </a:r>
          <a:r>
            <a:rPr lang="en-US" sz="1300" kern="1200" dirty="0" err="1">
              <a:latin typeface="Segoe UI Semibold"/>
              <a:cs typeface="Arial"/>
            </a:rPr>
            <a:t>archivos</a:t>
          </a:r>
          <a:r>
            <a:rPr lang="en-US" sz="1300" kern="1200" dirty="0">
              <a:latin typeface="Segoe UI Semibold"/>
              <a:cs typeface="Arial"/>
            </a:rPr>
            <a:t> de </a:t>
          </a:r>
          <a:r>
            <a:rPr lang="en-US" sz="1300" kern="1200" dirty="0" err="1">
              <a:latin typeface="Segoe UI Semibold"/>
              <a:cs typeface="Arial"/>
            </a:rPr>
            <a:t>configuración</a:t>
          </a:r>
          <a:endParaRPr lang="en-US" sz="1300" kern="1200" dirty="0">
            <a:cs typeface="Arial"/>
          </a:endParaRPr>
        </a:p>
      </dsp:txBody>
      <dsp:txXfrm rot="-10800000">
        <a:off x="0" y="2076492"/>
        <a:ext cx="1304925" cy="680748"/>
      </dsp:txXfrm>
    </dsp:sp>
    <dsp:sp modelId="{337C3D06-0AEA-4CC9-9DA8-A50D4098A607}">
      <dsp:nvSpPr>
        <dsp:cNvPr id="0" name=""/>
        <dsp:cNvSpPr/>
      </dsp:nvSpPr>
      <dsp:spPr>
        <a:xfrm>
          <a:off x="1304925" y="2076492"/>
          <a:ext cx="3914775" cy="680748"/>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10" tIns="139700" rIns="79410" bIns="139700" numCol="1" spcCol="1270" anchor="ctr" anchorCtr="0">
          <a:noAutofit/>
        </a:bodyPr>
        <a:lstStyle/>
        <a:p>
          <a:pPr marL="0" lvl="0" indent="0" algn="l" defTabSz="488950">
            <a:lnSpc>
              <a:spcPct val="100000"/>
            </a:lnSpc>
            <a:spcBef>
              <a:spcPct val="0"/>
            </a:spcBef>
            <a:spcAft>
              <a:spcPct val="35000"/>
            </a:spcAft>
            <a:buNone/>
          </a:pPr>
          <a:r>
            <a:rPr lang="en-US" sz="1100" kern="1200" dirty="0" err="1">
              <a:cs typeface="Arial"/>
            </a:rPr>
            <a:t>Presione</a:t>
          </a:r>
          <a:r>
            <a:rPr lang="en-US" sz="1100" b="1" kern="1200" dirty="0">
              <a:cs typeface="Arial"/>
            </a:rPr>
            <a:t> F1 </a:t>
          </a:r>
          <a:r>
            <a:rPr lang="en-US" sz="1100" b="0" kern="1200" dirty="0">
              <a:cs typeface="Arial"/>
            </a:rPr>
            <a:t>y </a:t>
          </a:r>
          <a:r>
            <a:rPr lang="en-US" sz="1100" b="0" kern="1200" dirty="0" err="1">
              <a:cs typeface="Arial"/>
            </a:rPr>
            <a:t>seleccione</a:t>
          </a:r>
          <a:r>
            <a:rPr lang="en-US" sz="1100" b="0" kern="1200" dirty="0">
              <a:cs typeface="Arial"/>
            </a:rPr>
            <a:t> </a:t>
          </a:r>
          <a:r>
            <a:rPr lang="en-US" sz="1100" b="0" kern="1200" dirty="0" err="1">
              <a:cs typeface="Arial"/>
            </a:rPr>
            <a:t>el</a:t>
          </a:r>
          <a:r>
            <a:rPr lang="en-US" sz="1100" b="0" kern="1200" dirty="0">
              <a:cs typeface="Arial"/>
            </a:rPr>
            <a:t> </a:t>
          </a:r>
          <a:r>
            <a:rPr lang="en-US" sz="1100" b="0" kern="1200" dirty="0" err="1">
              <a:cs typeface="Arial"/>
            </a:rPr>
            <a:t>comando</a:t>
          </a:r>
          <a:r>
            <a:rPr lang="en-US" sz="1100" kern="1200" dirty="0">
              <a:cs typeface="Arial"/>
            </a:rPr>
            <a:t> </a:t>
          </a:r>
          <a:r>
            <a:rPr lang="en-US" sz="1100" b="1" kern="1200" dirty="0">
              <a:cs typeface="Arial"/>
            </a:rPr>
            <a:t>Add Development Container Configuration Files...</a:t>
          </a:r>
          <a:r>
            <a:rPr lang="en-US" sz="1100" kern="1200" dirty="0">
              <a:cs typeface="Arial"/>
            </a:rPr>
            <a:t> para </a:t>
          </a:r>
          <a:r>
            <a:rPr lang="en-US" sz="1100" b="1" kern="1200" dirty="0">
              <a:cs typeface="Arial"/>
            </a:rPr>
            <a:t>Remote-Containers</a:t>
          </a:r>
          <a:r>
            <a:rPr lang="en-US" sz="1100" kern="1200" dirty="0">
              <a:cs typeface="Arial"/>
            </a:rPr>
            <a:t> o </a:t>
          </a:r>
          <a:r>
            <a:rPr lang="en-US" sz="1100" b="1" kern="1200" dirty="0" err="1">
              <a:cs typeface="Arial"/>
            </a:rPr>
            <a:t>Codespaces</a:t>
          </a:r>
          <a:r>
            <a:rPr lang="en-US" sz="1100" kern="1200" dirty="0">
              <a:cs typeface="Arial"/>
            </a:rPr>
            <a:t>.</a:t>
          </a:r>
        </a:p>
      </dsp:txBody>
      <dsp:txXfrm>
        <a:off x="1304925" y="2076492"/>
        <a:ext cx="3914775" cy="680748"/>
      </dsp:txXfrm>
    </dsp:sp>
    <dsp:sp modelId="{78C7B7A0-96FD-4069-8829-4299E0FC226C}">
      <dsp:nvSpPr>
        <dsp:cNvPr id="0" name=""/>
        <dsp:cNvSpPr/>
      </dsp:nvSpPr>
      <dsp:spPr>
        <a:xfrm rot="10800000">
          <a:off x="0" y="1039401"/>
          <a:ext cx="1304925" cy="104730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806" tIns="92456" rIns="92806" bIns="92456" numCol="1" spcCol="1270" anchor="ctr" anchorCtr="0">
          <a:noAutofit/>
        </a:bodyPr>
        <a:lstStyle/>
        <a:p>
          <a:pPr marL="0" lvl="0" indent="0" algn="ctr" defTabSz="577850" rtl="0">
            <a:lnSpc>
              <a:spcPct val="100000"/>
            </a:lnSpc>
            <a:spcBef>
              <a:spcPct val="0"/>
            </a:spcBef>
            <a:spcAft>
              <a:spcPct val="35000"/>
            </a:spcAft>
            <a:buNone/>
          </a:pPr>
          <a:r>
            <a:rPr lang="en-US" sz="1300" kern="1200">
              <a:latin typeface="Segoe UI Semibold"/>
              <a:cs typeface="Arial"/>
            </a:rPr>
            <a:t>VS Code</a:t>
          </a:r>
          <a:endParaRPr lang="en-US" sz="1300" kern="1200">
            <a:cs typeface="Arial"/>
          </a:endParaRPr>
        </a:p>
      </dsp:txBody>
      <dsp:txXfrm rot="-10800000">
        <a:off x="0" y="1039401"/>
        <a:ext cx="1304925" cy="680748"/>
      </dsp:txXfrm>
    </dsp:sp>
    <dsp:sp modelId="{8A537E27-89A2-47D3-98A0-BBB4EDFEA05C}">
      <dsp:nvSpPr>
        <dsp:cNvPr id="0" name=""/>
        <dsp:cNvSpPr/>
      </dsp:nvSpPr>
      <dsp:spPr>
        <a:xfrm>
          <a:off x="1304925" y="1039401"/>
          <a:ext cx="3914775" cy="680748"/>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10" tIns="139700" rIns="79410" bIns="139700" numCol="1" spcCol="1270" anchor="ctr" anchorCtr="0">
          <a:noAutofit/>
        </a:bodyPr>
        <a:lstStyle/>
        <a:p>
          <a:pPr marL="0" lvl="0" indent="0" algn="l" defTabSz="488950">
            <a:lnSpc>
              <a:spcPct val="100000"/>
            </a:lnSpc>
            <a:spcBef>
              <a:spcPct val="0"/>
            </a:spcBef>
            <a:spcAft>
              <a:spcPct val="35000"/>
            </a:spcAft>
            <a:buNone/>
          </a:pPr>
          <a:r>
            <a:rPr lang="en-US" sz="1100" kern="1200" dirty="0" err="1">
              <a:cs typeface="Arial"/>
            </a:rPr>
            <a:t>Instale</a:t>
          </a:r>
          <a:r>
            <a:rPr lang="en-US" sz="1100" kern="1200" dirty="0">
              <a:cs typeface="Arial"/>
            </a:rPr>
            <a:t> </a:t>
          </a:r>
          <a:r>
            <a:rPr lang="en-US" sz="1100" kern="1200" dirty="0">
              <a:cs typeface="Arial"/>
              <a:hlinkClick xmlns:r="http://schemas.openxmlformats.org/officeDocument/2006/relationships" r:id="rId1"/>
            </a:rPr>
            <a:t>VS Code </a:t>
          </a:r>
          <a:r>
            <a:rPr lang="en-US" sz="1100" kern="1200" dirty="0">
              <a:cs typeface="Arial"/>
            </a:rPr>
            <a:t>y </a:t>
          </a:r>
          <a:r>
            <a:rPr lang="en-US" sz="1100" kern="1200" dirty="0">
              <a:cs typeface="Arial"/>
              <a:hlinkClick xmlns:r="http://schemas.openxmlformats.org/officeDocument/2006/relationships" r:id="rId2"/>
            </a:rPr>
            <a:t>Remote Development extension </a:t>
          </a:r>
          <a:endParaRPr lang="en-US" sz="1100" kern="1200" dirty="0">
            <a:cs typeface="Arial"/>
          </a:endParaRPr>
        </a:p>
      </dsp:txBody>
      <dsp:txXfrm>
        <a:off x="1304925" y="1039401"/>
        <a:ext cx="3914775" cy="680748"/>
      </dsp:txXfrm>
    </dsp:sp>
    <dsp:sp modelId="{BD9204BC-D51F-4F13-86BD-6E1D296B7D7E}">
      <dsp:nvSpPr>
        <dsp:cNvPr id="0" name=""/>
        <dsp:cNvSpPr/>
      </dsp:nvSpPr>
      <dsp:spPr>
        <a:xfrm rot="10800000">
          <a:off x="0" y="2310"/>
          <a:ext cx="1304925" cy="104730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2806" tIns="92456" rIns="92806" bIns="92456" numCol="1" spcCol="1270" anchor="ctr" anchorCtr="0">
          <a:noAutofit/>
        </a:bodyPr>
        <a:lstStyle/>
        <a:p>
          <a:pPr marL="0" lvl="0" indent="0" algn="ctr" defTabSz="577850">
            <a:lnSpc>
              <a:spcPct val="100000"/>
            </a:lnSpc>
            <a:spcBef>
              <a:spcPct val="0"/>
            </a:spcBef>
            <a:spcAft>
              <a:spcPct val="35000"/>
            </a:spcAft>
            <a:buNone/>
          </a:pPr>
          <a:r>
            <a:rPr lang="en-US" sz="1300" kern="1200">
              <a:latin typeface="Segoe UI Semibold"/>
              <a:cs typeface="Arial"/>
            </a:rPr>
            <a:t>Docker</a:t>
          </a:r>
          <a:endParaRPr lang="en-US" sz="1300" kern="1200">
            <a:cs typeface="Arial"/>
          </a:endParaRPr>
        </a:p>
      </dsp:txBody>
      <dsp:txXfrm rot="-10800000">
        <a:off x="0" y="2310"/>
        <a:ext cx="1304925" cy="680748"/>
      </dsp:txXfrm>
    </dsp:sp>
    <dsp:sp modelId="{365959DD-8313-4B6F-92EA-3F7D648351E6}">
      <dsp:nvSpPr>
        <dsp:cNvPr id="0" name=""/>
        <dsp:cNvSpPr/>
      </dsp:nvSpPr>
      <dsp:spPr>
        <a:xfrm>
          <a:off x="1304925" y="2310"/>
          <a:ext cx="3914775" cy="680748"/>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10" tIns="139700" rIns="79410" bIns="139700" numCol="1" spcCol="1270" anchor="ctr" anchorCtr="0">
          <a:noAutofit/>
        </a:bodyPr>
        <a:lstStyle/>
        <a:p>
          <a:pPr marL="0" lvl="0" indent="0" algn="l" defTabSz="488950">
            <a:lnSpc>
              <a:spcPct val="100000"/>
            </a:lnSpc>
            <a:spcBef>
              <a:spcPct val="0"/>
            </a:spcBef>
            <a:spcAft>
              <a:spcPct val="35000"/>
            </a:spcAft>
            <a:buNone/>
          </a:pPr>
          <a:r>
            <a:rPr lang="es-MX" sz="1100" kern="1200" noProof="0" dirty="0">
              <a:cs typeface="Arial"/>
            </a:rPr>
            <a:t>Instale y configure </a:t>
          </a:r>
          <a:r>
            <a:rPr lang="es-MX" sz="1100" kern="1200" noProof="0" dirty="0">
              <a:cs typeface="Arial"/>
              <a:hlinkClick xmlns:r="http://schemas.openxmlformats.org/officeDocument/2006/relationships" r:id="rId3"/>
            </a:rPr>
            <a:t>Docker</a:t>
          </a:r>
          <a:r>
            <a:rPr lang="es-MX" sz="1100" kern="1200" noProof="0" dirty="0">
              <a:cs typeface="Arial"/>
            </a:rPr>
            <a:t> para su Sistema operativo</a:t>
          </a:r>
        </a:p>
      </dsp:txBody>
      <dsp:txXfrm>
        <a:off x="1304925" y="2310"/>
        <a:ext cx="3914775" cy="680748"/>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F4E01-D1CE-4C3D-B266-CD3B9C701DC2}" type="datetimeFigureOut">
              <a:t>12/12/2022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F4DF7-B9F5-4ED3-B312-344871CE3AF1}" type="slidenum">
              <a:rPr smtClean="0"/>
              <a:t>‹Nº›</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review.docs.microsoft.com/es-mx/learn/modules/explore-analyze-data-with-r/?branch=NEW-ml-explore-data"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s-MX" dirty="0"/>
              <a:t>Enlace al módulo en </a:t>
            </a:r>
            <a:r>
              <a:rPr lang="es-MX" dirty="0" err="1"/>
              <a:t>Learn</a:t>
            </a:r>
            <a:r>
              <a:rPr lang="es-MX" dirty="0"/>
              <a:t>: </a:t>
            </a:r>
            <a:r>
              <a:rPr lang="es-MX" dirty="0">
                <a:hlinkClick r:id="rId3"/>
              </a:rPr>
              <a:t>Exploración y análisis de datos con R - </a:t>
            </a:r>
            <a:r>
              <a:rPr lang="es-MX" dirty="0" err="1">
                <a:hlinkClick r:id="rId3"/>
              </a:rPr>
              <a:t>Learn</a:t>
            </a:r>
            <a:r>
              <a:rPr lang="es-MX" dirty="0">
                <a:hlinkClick r:id="rId3"/>
              </a:rPr>
              <a:t> | Documentos de Microsoft</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s-MX" dirty="0"/>
              <a:t>Los modelos simples con conjuntos de datos pequeños a menudo se pueden ajustar en un solo paso, mientras que los conjuntos de datos más grandes y los modelos más complejos se deben ajustar usando repetidamente el modelo con datos de entrenamiento y comparando el resultado con la etiqueta esperada. Si la predicción es lo suficientemente precisa, consideramos que el modelo está entrenado. Si no, ajustamos el modelo ligeramente y volvemos a repetir.</a:t>
            </a:r>
          </a:p>
          <a:p>
            <a:pPr>
              <a:spcBef>
                <a:spcPct val="43750"/>
              </a:spcBef>
              <a:spcAft>
                <a:spcPct val="43750"/>
              </a:spcAft>
            </a:pPr>
            <a:endParaRPr lang="es-MX" dirty="0"/>
          </a:p>
          <a:p>
            <a:pPr>
              <a:spcBef>
                <a:spcPct val="43750"/>
              </a:spcBef>
              <a:spcAft>
                <a:spcPct val="43750"/>
              </a:spcAft>
            </a:pPr>
            <a:r>
              <a:rPr lang="es-MX" dirty="0"/>
              <a:t>Los </a:t>
            </a:r>
            <a:r>
              <a:rPr lang="es-MX" dirty="0" err="1"/>
              <a:t>hiperparámetros</a:t>
            </a:r>
            <a:r>
              <a:rPr lang="es-MX" dirty="0"/>
              <a:t> son valores que cambian la forma en que se ajusta el modelo durante estos bucles. La tasa de aprendizaje, por ejemplo, es un </a:t>
            </a:r>
            <a:r>
              <a:rPr lang="es-MX" dirty="0" err="1"/>
              <a:t>hiperparámetro</a:t>
            </a:r>
            <a:r>
              <a:rPr lang="es-MX" dirty="0"/>
              <a:t> que establece cuánto se ajusta un modelo durante cada ciclo de entrenamiento. Una tasa de aprendizaje alta significa que un modelo se puede entrenar más rápido, pero si es demasiado alta, los ajustes pueden ser tan grandes que el modelo nunca está "ajustado con precisión" y no es óptimo.</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87500" lnSpcReduction="20000"/>
          </a:bodyPr>
          <a:lstStyle/>
          <a:p>
            <a:pPr>
              <a:spcBef>
                <a:spcPct val="43750"/>
              </a:spcBef>
              <a:spcAft>
                <a:spcPct val="43750"/>
              </a:spcAft>
            </a:pPr>
            <a:r>
              <a:rPr lang="es-MX" dirty="0"/>
              <a:t>Los modelos de regresión a menudo se eligen porque funcionan con muestras de datos pequeñas, son robustos, fáciles de interpretar y existe una variedad.</a:t>
            </a:r>
          </a:p>
          <a:p>
            <a:pPr>
              <a:spcBef>
                <a:spcPct val="43750"/>
              </a:spcBef>
              <a:spcAft>
                <a:spcPct val="43750"/>
              </a:spcAft>
            </a:pPr>
            <a:endParaRPr lang="es-MX" dirty="0"/>
          </a:p>
          <a:p>
            <a:pPr>
              <a:spcBef>
                <a:spcPct val="43750"/>
              </a:spcBef>
              <a:spcAft>
                <a:spcPct val="43750"/>
              </a:spcAft>
            </a:pPr>
            <a:r>
              <a:rPr lang="es-MX" dirty="0"/>
              <a:t>La regresión lineal es la forma más simple de regresión, sin límite en el número de características utilizadas. La regresión lineal se presenta de muchas formas, a menudo nombradas por la cantidad de funciones utilizadas y la forma de la curva que se ajusta.</a:t>
            </a:r>
          </a:p>
          <a:p>
            <a:pPr>
              <a:spcBef>
                <a:spcPct val="43750"/>
              </a:spcBef>
              <a:spcAft>
                <a:spcPct val="43750"/>
              </a:spcAft>
            </a:pPr>
            <a:endParaRPr lang="es-MX" dirty="0"/>
          </a:p>
          <a:p>
            <a:pPr>
              <a:spcBef>
                <a:spcPct val="43750"/>
              </a:spcBef>
              <a:spcAft>
                <a:spcPct val="43750"/>
              </a:spcAft>
            </a:pPr>
            <a:r>
              <a:rPr lang="es-MX" dirty="0"/>
              <a:t>Los árboles de decisión toman un enfoque paso a paso para predecir una variable. Si pensamos en nuestro ejemplo de bicicleta, el árbol de decisiones puede dividirse primero en ejemplos que son durante primavera/verano y otoño/invierno, haga una predicción basada en el día de la semana. Los lunes de primavera/verano pueden tener una cantidad de alquiler de bicicletas de 100 por día, mientras que los lunes de otoño/invierno pueden tener una cantidad de alquiler de 20 por día.</a:t>
            </a:r>
          </a:p>
          <a:p>
            <a:pPr>
              <a:spcBef>
                <a:spcPct val="43750"/>
              </a:spcBef>
              <a:spcAft>
                <a:spcPct val="43750"/>
              </a:spcAft>
            </a:pPr>
            <a:endParaRPr lang="es-MX" dirty="0"/>
          </a:p>
          <a:p>
            <a:pPr>
              <a:spcBef>
                <a:spcPct val="43750"/>
              </a:spcBef>
              <a:spcAft>
                <a:spcPct val="43750"/>
              </a:spcAft>
            </a:pPr>
            <a:r>
              <a:rPr lang="es-MX" dirty="0"/>
              <a:t>Los algoritmos de conjunto construyen no solo un árbol de decisión, sino una gran cantidad de árboles, lo que permite mejores predicciones en datos más complejos. Los algoritmos de conjunto, como </a:t>
            </a:r>
            <a:r>
              <a:rPr lang="es-MX" dirty="0" err="1"/>
              <a:t>Random</a:t>
            </a:r>
            <a:r>
              <a:rPr lang="es-MX" dirty="0"/>
              <a:t> Forest, se usan ampliamente en el aprendizaje automático y la ciencia debido a sus fuertes capacidades de predicción.</a:t>
            </a:r>
          </a:p>
          <a:p>
            <a:pPr>
              <a:spcBef>
                <a:spcPct val="43750"/>
              </a:spcBef>
              <a:spcAft>
                <a:spcPct val="43750"/>
              </a:spcAft>
            </a:pPr>
            <a:endParaRPr lang="es-MX" dirty="0"/>
          </a:p>
          <a:p>
            <a:pPr>
              <a:spcBef>
                <a:spcPct val="43750"/>
              </a:spcBef>
              <a:spcAft>
                <a:spcPct val="43750"/>
              </a:spcAft>
            </a:pPr>
            <a:r>
              <a:rPr lang="es-MX" dirty="0"/>
              <a:t>Los científicos de datos a menudo experimentan con el uso de diferentes modelos. En el siguiente ejercicio, experimentaremos con diferentes tipos de modelos para comparar su rendimiento con los mismos datos.</a:t>
            </a: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extLst>
      <p:ext uri="{BB962C8B-B14F-4D97-AF65-F5344CB8AC3E}">
        <p14:creationId xmlns:p14="http://schemas.microsoft.com/office/powerpoint/2010/main" val="2032001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extLst>
      <p:ext uri="{BB962C8B-B14F-4D97-AF65-F5344CB8AC3E}">
        <p14:creationId xmlns:p14="http://schemas.microsoft.com/office/powerpoint/2010/main" val="3657573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s-MX" dirty="0"/>
              <a:t>Explicación: Eso es correcto. Una forma común de entrenar y evaluar modelos es guardar un conjunto de datos de evaluación durante el entrenamiento.</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s-MX" dirty="0"/>
              <a:t>Explicación: Eso es correcto. Una forma común de entrenar y evaluar modelos es guardar un conjunto de datos de evaluación durante el entrenamiento.</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extLst>
      <p:ext uri="{BB962C8B-B14F-4D97-AF65-F5344CB8AC3E}">
        <p14:creationId xmlns:p14="http://schemas.microsoft.com/office/powerpoint/2010/main" val="3757921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s-MX" dirty="0"/>
              <a:t>Explicación: Eso es correcto. Una vez que se ha realizado la especificación del modelo, el entrenamiento del modelo se puede realizar con la función </a:t>
            </a:r>
            <a:r>
              <a:rPr lang="es-MX" dirty="0" err="1"/>
              <a:t>fit</a:t>
            </a:r>
            <a:r>
              <a:rPr lang="es-MX" dirty="0"/>
              <a:t>() o la función </a:t>
            </a:r>
            <a:r>
              <a:rPr lang="es-MX" dirty="0" err="1"/>
              <a:t>fit_xy</a:t>
            </a:r>
            <a:r>
              <a:rPr lang="es-MX" dirty="0"/>
              <a:t>().</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s-MX" dirty="0"/>
              <a:t>Explicación: Eso es correcto. Una vez que se ha realizado la especificación del modelo, el entrenamiento del modelo se puede realizar con la función </a:t>
            </a:r>
            <a:r>
              <a:rPr lang="es-MX" dirty="0" err="1"/>
              <a:t>fit</a:t>
            </a:r>
            <a:r>
              <a:rPr lang="es-MX" dirty="0"/>
              <a:t>() o la función </a:t>
            </a:r>
            <a:r>
              <a:rPr lang="es-MX" dirty="0" err="1"/>
              <a:t>fit_xy</a:t>
            </a:r>
            <a:r>
              <a:rPr lang="es-MX" dirty="0"/>
              <a:t>().</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extLst>
      <p:ext uri="{BB962C8B-B14F-4D97-AF65-F5344CB8AC3E}">
        <p14:creationId xmlns:p14="http://schemas.microsoft.com/office/powerpoint/2010/main" val="2360358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s-MX" dirty="0"/>
              <a:t>Explicación: Eso es correcto. La métrica R-cuadrada es una medida de cuánto de la varianza puede ser explicada por el modelo.</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s-MX" dirty="0"/>
              <a:t>Explicación: Eso es correcto. La métrica R-cuadrada es una medida de cuánto de la varianza puede ser explicada por el modelo.</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extLst>
      <p:ext uri="{BB962C8B-B14F-4D97-AF65-F5344CB8AC3E}">
        <p14:creationId xmlns:p14="http://schemas.microsoft.com/office/powerpoint/2010/main" val="3938971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extLst>
      <p:ext uri="{BB962C8B-B14F-4D97-AF65-F5344CB8AC3E}">
        <p14:creationId xmlns:p14="http://schemas.microsoft.com/office/powerpoint/2010/main" val="1711333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80000" lnSpcReduction="10000"/>
          </a:bodyPr>
          <a:lstStyle/>
          <a:p>
            <a:pPr>
              <a:spcBef>
                <a:spcPct val="43750"/>
              </a:spcBef>
              <a:spcAft>
                <a:spcPct val="43750"/>
              </a:spcAft>
            </a:pPr>
            <a:r>
              <a:rPr lang="es-MX" dirty="0"/>
              <a:t>La regresión es donde los modelos predicen un número.</a:t>
            </a:r>
          </a:p>
          <a:p>
            <a:pPr>
              <a:spcBef>
                <a:spcPct val="43750"/>
              </a:spcBef>
              <a:spcAft>
                <a:spcPct val="43750"/>
              </a:spcAft>
            </a:pPr>
            <a:endParaRPr lang="es-MX" dirty="0"/>
          </a:p>
          <a:p>
            <a:pPr>
              <a:spcBef>
                <a:spcPct val="43750"/>
              </a:spcBef>
              <a:spcAft>
                <a:spcPct val="43750"/>
              </a:spcAft>
            </a:pPr>
            <a:r>
              <a:rPr lang="es-MX" dirty="0"/>
              <a:t>En el aprendizaje automático, el objetivo de la regresión es crear un modelo que pueda predecir un valor numérico cuantificable, como un precio, una cantidad, un tamaño u otro número escalar.</a:t>
            </a:r>
          </a:p>
          <a:p>
            <a:pPr>
              <a:spcBef>
                <a:spcPct val="43750"/>
              </a:spcBef>
              <a:spcAft>
                <a:spcPct val="43750"/>
              </a:spcAft>
            </a:pPr>
            <a:endParaRPr lang="es-MX" dirty="0"/>
          </a:p>
          <a:p>
            <a:pPr>
              <a:spcBef>
                <a:spcPct val="43750"/>
              </a:spcBef>
              <a:spcAft>
                <a:spcPct val="43750"/>
              </a:spcAft>
            </a:pPr>
            <a:r>
              <a:rPr lang="es-MX" dirty="0"/>
              <a:t>La regresión es una técnica estadística de fundamental importancia para la ciencia por su facilidad de interpretación, robustez y rapidez en los cálculos. Los modelos de regresión proporcionan una base excelente para comprender cómo funcionan las técnicas de aprendizaje automático más complejas.</a:t>
            </a:r>
          </a:p>
          <a:p>
            <a:pPr>
              <a:spcBef>
                <a:spcPct val="43750"/>
              </a:spcBef>
              <a:spcAft>
                <a:spcPct val="43750"/>
              </a:spcAft>
            </a:pPr>
            <a:endParaRPr lang="es-MX" dirty="0"/>
          </a:p>
          <a:p>
            <a:pPr>
              <a:spcBef>
                <a:spcPct val="43750"/>
              </a:spcBef>
              <a:spcAft>
                <a:spcPct val="43750"/>
              </a:spcAft>
            </a:pPr>
            <a:r>
              <a:rPr lang="es-MX" dirty="0"/>
              <a:t>En situaciones del mundo real, particularmente cuando hay pocos datos disponibles, los modelos de regresión son muy útiles para hacer predicciones. Por ejemplo, si una empresa que alquila bicicletas quiere predecir el número esperado de alquileres en un día determinado en el futuro, un modelo de regresión puede predecir este número. Se podría crear un modelo utilizando datos existentes, como la cantidad de bicicletas que se alquilaron en días en los que también se registró la temporada, el día de la semana, etc.</a:t>
            </a:r>
          </a:p>
          <a:p>
            <a:pPr>
              <a:spcBef>
                <a:spcPct val="43750"/>
              </a:spcBef>
              <a:spcAft>
                <a:spcPct val="43750"/>
              </a:spcAft>
            </a:pPr>
            <a:endParaRPr lang="es-MX" dirty="0"/>
          </a:p>
          <a:p>
            <a:pPr>
              <a:spcBef>
                <a:spcPct val="43750"/>
              </a:spcBef>
              <a:spcAft>
                <a:spcPct val="43750"/>
              </a:spcAft>
            </a:pPr>
            <a:r>
              <a:rPr lang="es-MX" dirty="0"/>
              <a:t>La regresión funciona al establecer una relación entre las variables en los datos que representan las características de lo que se observa, conocidas como “características”, y la variable que intentamos predecir, conocida como “etiqueta”. Recuerda nuestra empresa que alquila bicicletas y quiere predecir el número esperado de alquileres en un día determinado. En este caso, las características incluyen cosas como el día de la semana, el mes, etc., mientras que la etiqueta es el número de alquileres de bicicletas.</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extLst>
      <p:ext uri="{BB962C8B-B14F-4D97-AF65-F5344CB8AC3E}">
        <p14:creationId xmlns:p14="http://schemas.microsoft.com/office/powerpoint/2010/main" val="3472244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extLst>
      <p:ext uri="{BB962C8B-B14F-4D97-AF65-F5344CB8AC3E}">
        <p14:creationId xmlns:p14="http://schemas.microsoft.com/office/powerpoint/2010/main" val="3430275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5000"/>
          </a:bodyPr>
          <a:lstStyle/>
          <a:p>
            <a:pPr>
              <a:spcBef>
                <a:spcPct val="43750"/>
              </a:spcBef>
              <a:spcAft>
                <a:spcPct val="43750"/>
              </a:spcAft>
            </a:pPr>
            <a:r>
              <a:rPr lang="es-MX" dirty="0"/>
              <a:t>Para entrenar el modelo, comenzamos con una muestra de datos que contiene las características, así como valores conocidos para la etiqueta, por lo que en este caso necesitamos datos históricos que incluyan fechas, condiciones climáticas y la cantidad de bicicletas alquiladas.</a:t>
            </a:r>
          </a:p>
          <a:p>
            <a:pPr>
              <a:spcBef>
                <a:spcPct val="43750"/>
              </a:spcBef>
              <a:spcAft>
                <a:spcPct val="43750"/>
              </a:spcAft>
            </a:pPr>
            <a:endParaRPr lang="es-MX" dirty="0"/>
          </a:p>
          <a:p>
            <a:pPr>
              <a:spcBef>
                <a:spcPct val="43750"/>
              </a:spcBef>
              <a:spcAft>
                <a:spcPct val="43750"/>
              </a:spcAft>
            </a:pPr>
            <a:r>
              <a:rPr lang="es-MX" dirty="0"/>
              <a:t>Luego dividiremos esta muestra de datos en dos subconjuntos:</a:t>
            </a:r>
          </a:p>
          <a:p>
            <a:pPr>
              <a:spcBef>
                <a:spcPct val="43750"/>
              </a:spcBef>
              <a:spcAft>
                <a:spcPct val="43750"/>
              </a:spcAft>
            </a:pPr>
            <a:endParaRPr lang="es-MX" dirty="0"/>
          </a:p>
          <a:p>
            <a:pPr>
              <a:spcBef>
                <a:spcPct val="43750"/>
              </a:spcBef>
              <a:spcAft>
                <a:spcPct val="43750"/>
              </a:spcAft>
            </a:pPr>
            <a:r>
              <a:rPr lang="es-MX" dirty="0"/>
              <a:t>Un conjunto de datos de entrenamiento al que aplicaremos un algoritmo que determina una función que encapsula la relación entre los valores de las </a:t>
            </a:r>
            <a:r>
              <a:rPr lang="es-MX" i="1" dirty="0"/>
              <a:t>características</a:t>
            </a:r>
            <a:r>
              <a:rPr lang="es-MX" dirty="0"/>
              <a:t> y los valores conocidos de las </a:t>
            </a:r>
            <a:r>
              <a:rPr lang="es-MX" i="1" dirty="0"/>
              <a:t>etiquetas</a:t>
            </a:r>
            <a:r>
              <a:rPr lang="es-MX" dirty="0"/>
              <a:t> conocidas.</a:t>
            </a:r>
          </a:p>
          <a:p>
            <a:pPr>
              <a:spcBef>
                <a:spcPct val="43750"/>
              </a:spcBef>
              <a:spcAft>
                <a:spcPct val="43750"/>
              </a:spcAft>
            </a:pPr>
            <a:endParaRPr lang="es-MX" dirty="0"/>
          </a:p>
          <a:p>
            <a:pPr>
              <a:spcBef>
                <a:spcPct val="43750"/>
              </a:spcBef>
              <a:spcAft>
                <a:spcPct val="43750"/>
              </a:spcAft>
            </a:pPr>
            <a:r>
              <a:rPr lang="es-MX" dirty="0"/>
              <a:t>Un conjunto de datos de validación o prueba que podemos usar para evaluar el modelo utilizándolo para generar predicciones para la </a:t>
            </a:r>
            <a:r>
              <a:rPr lang="es-MX" i="1" dirty="0"/>
              <a:t>etiqueta</a:t>
            </a:r>
            <a:r>
              <a:rPr lang="es-MX" dirty="0"/>
              <a:t> y comparándolas con los valores conocidos de </a:t>
            </a:r>
            <a:r>
              <a:rPr lang="es-MX" i="1" dirty="0"/>
              <a:t>etiqueta</a:t>
            </a:r>
            <a:r>
              <a:rPr lang="es-MX" dirty="0"/>
              <a:t>.</a:t>
            </a:r>
          </a:p>
          <a:p>
            <a:pPr>
              <a:spcBef>
                <a:spcPct val="43750"/>
              </a:spcBef>
              <a:spcAft>
                <a:spcPct val="43750"/>
              </a:spcAft>
            </a:pPr>
            <a:endParaRPr lang="es-MX" dirty="0"/>
          </a:p>
          <a:p>
            <a:pPr>
              <a:spcBef>
                <a:spcPct val="43750"/>
              </a:spcBef>
              <a:spcAft>
                <a:spcPct val="43750"/>
              </a:spcAft>
            </a:pPr>
            <a:r>
              <a:rPr lang="es-MX" dirty="0"/>
              <a:t>El uso de datos históricos con valores de etiqueta conocidos para entrenar un modelo hace que la regresión sea un ejemplo de </a:t>
            </a:r>
            <a:r>
              <a:rPr lang="es-MX" i="1" dirty="0"/>
              <a:t>aprendizaje automático supervisado</a:t>
            </a:r>
            <a:r>
              <a:rPr lang="es-MX" dirty="0"/>
              <a:t>.</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extLst>
      <p:ext uri="{BB962C8B-B14F-4D97-AF65-F5344CB8AC3E}">
        <p14:creationId xmlns:p14="http://schemas.microsoft.com/office/powerpoint/2010/main" val="3983415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27500" lnSpcReduction="20000"/>
          </a:bodyPr>
          <a:lstStyle/>
          <a:p>
            <a:pPr>
              <a:spcBef>
                <a:spcPct val="43750"/>
              </a:spcBef>
              <a:spcAft>
                <a:spcPct val="43750"/>
              </a:spcAft>
            </a:pPr>
            <a:r>
              <a:rPr lang="es-MX" dirty="0"/>
              <a:t>Tomemos un ejemplo simple para ver cómo funciona en principio el proceso de capacitación y evaluación. Supongamos que simplificamos el escenario para que usemos una sola característica, la temperatura diaria promedio, para predecir la etiqueta de alquiler de bicicletas.</a:t>
            </a:r>
          </a:p>
          <a:p>
            <a:pPr>
              <a:spcBef>
                <a:spcPct val="43750"/>
              </a:spcBef>
              <a:spcAft>
                <a:spcPct val="43750"/>
              </a:spcAft>
            </a:pPr>
            <a:endParaRPr lang="es-MX" dirty="0"/>
          </a:p>
          <a:p>
            <a:pPr>
              <a:spcBef>
                <a:spcPct val="43750"/>
              </a:spcBef>
              <a:spcAft>
                <a:spcPct val="43750"/>
              </a:spcAft>
            </a:pPr>
            <a:r>
              <a:rPr lang="es-MX" dirty="0"/>
              <a:t>Comenzamos con algunos datos que incluyen valores conocidos para la función de temperatura diaria promedio y la etiqueta de alquiler de bicicletas.</a:t>
            </a:r>
          </a:p>
          <a:p>
            <a:pPr>
              <a:spcBef>
                <a:spcPct val="43750"/>
              </a:spcBef>
              <a:spcAft>
                <a:spcPct val="43750"/>
              </a:spcAft>
            </a:pPr>
            <a:endParaRPr lang="es-MX" dirty="0"/>
          </a:p>
          <a:p>
            <a:pPr>
              <a:spcBef>
                <a:spcPct val="43750"/>
              </a:spcBef>
              <a:spcAft>
                <a:spcPct val="43750"/>
              </a:spcAft>
            </a:pPr>
            <a:r>
              <a:rPr lang="es-MX" i="1" dirty="0"/>
              <a:t>[Tabla]</a:t>
            </a:r>
          </a:p>
          <a:p>
            <a:pPr>
              <a:spcBef>
                <a:spcPct val="43750"/>
              </a:spcBef>
              <a:spcAft>
                <a:spcPct val="43750"/>
              </a:spcAft>
            </a:pPr>
            <a:endParaRPr lang="es-MX" dirty="0"/>
          </a:p>
          <a:p>
            <a:pPr>
              <a:spcBef>
                <a:spcPct val="43750"/>
              </a:spcBef>
              <a:spcAft>
                <a:spcPct val="43750"/>
              </a:spcAft>
            </a:pPr>
            <a:r>
              <a:rPr lang="es-MX" dirty="0"/>
              <a:t>Ahora seleccionaremos al azar cinco de estas observaciones y las usaremos para entrenar un modelo de regresión. Cuando hablamos de "entrenar un modelo", lo que queremos decir es encontrar una función (una ecuación matemática; llamémosla </a:t>
            </a:r>
            <a:r>
              <a:rPr lang="es-MX" b="1" i="1" dirty="0"/>
              <a:t>f</a:t>
            </a:r>
            <a:r>
              <a:rPr lang="es-MX" dirty="0"/>
              <a:t>) que pueda usar la función de temperatura (que llamaremos </a:t>
            </a:r>
            <a:r>
              <a:rPr lang="es-MX" b="1" i="1" dirty="0"/>
              <a:t>x</a:t>
            </a:r>
            <a:r>
              <a:rPr lang="es-MX" dirty="0"/>
              <a:t>) para calcular el número de alquileres (que llamaremos </a:t>
            </a:r>
            <a:r>
              <a:rPr lang="es-MX" b="1" i="1" dirty="0"/>
              <a:t>y</a:t>
            </a:r>
            <a:r>
              <a:rPr lang="es-MX" dirty="0"/>
              <a:t>). En otras palabras, necesitamos definir la siguiente función: </a:t>
            </a:r>
            <a:r>
              <a:rPr lang="es-MX" b="1" i="1" dirty="0"/>
              <a:t>f(x) = y</a:t>
            </a:r>
            <a:r>
              <a:rPr lang="es-MX" dirty="0"/>
              <a:t>.</a:t>
            </a:r>
          </a:p>
          <a:p>
            <a:pPr>
              <a:spcBef>
                <a:spcPct val="43750"/>
              </a:spcBef>
              <a:spcAft>
                <a:spcPct val="43750"/>
              </a:spcAft>
            </a:pPr>
            <a:endParaRPr lang="es-MX" dirty="0"/>
          </a:p>
          <a:p>
            <a:pPr>
              <a:spcBef>
                <a:spcPct val="43750"/>
              </a:spcBef>
              <a:spcAft>
                <a:spcPct val="43750"/>
              </a:spcAft>
            </a:pPr>
            <a:r>
              <a:rPr lang="es-MX" dirty="0"/>
              <a:t>Nuestro conjunto de datos de entrenamiento se ve así:</a:t>
            </a:r>
          </a:p>
          <a:p>
            <a:pPr>
              <a:spcBef>
                <a:spcPct val="43750"/>
              </a:spcBef>
              <a:spcAft>
                <a:spcPct val="43750"/>
              </a:spcAft>
            </a:pPr>
            <a:endParaRPr lang="es-MX" dirty="0"/>
          </a:p>
          <a:p>
            <a:pPr>
              <a:spcBef>
                <a:spcPct val="43750"/>
              </a:spcBef>
              <a:spcAft>
                <a:spcPct val="43750"/>
              </a:spcAft>
            </a:pPr>
            <a:r>
              <a:rPr lang="es-MX" i="1" dirty="0"/>
              <a:t>[Tabla]</a:t>
            </a:r>
          </a:p>
          <a:p>
            <a:pPr>
              <a:spcBef>
                <a:spcPct val="43750"/>
              </a:spcBef>
              <a:spcAft>
                <a:spcPct val="43750"/>
              </a:spcAft>
            </a:pPr>
            <a:endParaRPr i="1" dirty="0"/>
          </a:p>
          <a:p>
            <a:pPr>
              <a:spcBef>
                <a:spcPct val="43750"/>
              </a:spcBef>
              <a:spcAft>
                <a:spcPct val="43750"/>
              </a:spcAft>
            </a:pPr>
            <a:r>
              <a:rPr lang="es-MX" dirty="0"/>
              <a:t>Empecemos trazando los valores de entrenamiento para </a:t>
            </a:r>
            <a:r>
              <a:rPr lang="es-MX" b="1" i="1" dirty="0"/>
              <a:t>x</a:t>
            </a:r>
            <a:r>
              <a:rPr lang="es-MX" dirty="0"/>
              <a:t> e </a:t>
            </a:r>
            <a:r>
              <a:rPr lang="es-MX" b="1" i="1" dirty="0"/>
              <a:t>y</a:t>
            </a:r>
            <a:r>
              <a:rPr lang="es-MX" dirty="0"/>
              <a:t> en un gráfico:</a:t>
            </a:r>
          </a:p>
          <a:p>
            <a:pPr>
              <a:spcBef>
                <a:spcPct val="43750"/>
              </a:spcBef>
              <a:spcAft>
                <a:spcPct val="43750"/>
              </a:spcAft>
            </a:pPr>
            <a:endParaRPr lang="es-MX" dirty="0"/>
          </a:p>
          <a:p>
            <a:pPr>
              <a:spcBef>
                <a:spcPct val="43750"/>
              </a:spcBef>
              <a:spcAft>
                <a:spcPct val="43750"/>
              </a:spcAft>
            </a:pPr>
            <a:r>
              <a:rPr lang="es-MX" dirty="0"/>
              <a:t>Ahora necesitamos ajustar estos valores a una función, permitiendo alguna variación aleatoria. Probablemente pueda ver que los puntos trazados forman una línea diagonal casi recta; en otras palabras, hay una relación lineal aparente entre </a:t>
            </a:r>
            <a:r>
              <a:rPr lang="es-MX" b="1" i="1" dirty="0"/>
              <a:t>x</a:t>
            </a:r>
            <a:r>
              <a:rPr lang="es-MX" dirty="0"/>
              <a:t> e </a:t>
            </a:r>
            <a:r>
              <a:rPr lang="es-MX" b="1" i="1" dirty="0"/>
              <a:t>y</a:t>
            </a:r>
            <a:r>
              <a:rPr lang="es-MX" dirty="0"/>
              <a:t>, por lo que necesitamos encontrar una función lineal que se ajuste mejor a la muestra de datos. Hay varios algoritmos que podemos usar para determinar esta función, que finalmente encontrará una línea recta con una variación general mínima de los puntos trazados; como esto:</a:t>
            </a:r>
          </a:p>
          <a:p>
            <a:pPr>
              <a:spcBef>
                <a:spcPct val="43750"/>
              </a:spcBef>
              <a:spcAft>
                <a:spcPct val="43750"/>
              </a:spcAft>
            </a:pPr>
            <a:endParaRPr lang="es-MX" dirty="0"/>
          </a:p>
          <a:p>
            <a:pPr>
              <a:spcBef>
                <a:spcPct val="43750"/>
              </a:spcBef>
              <a:spcAft>
                <a:spcPct val="43750"/>
              </a:spcAft>
            </a:pPr>
            <a:r>
              <a:rPr lang="es-MX" dirty="0"/>
              <a:t>La línea representa una función lineal que se puede usar con cualquier valor de </a:t>
            </a:r>
            <a:r>
              <a:rPr lang="es-MX" b="1" i="1" dirty="0"/>
              <a:t>x</a:t>
            </a:r>
            <a:r>
              <a:rPr lang="es-MX" dirty="0"/>
              <a:t> para aplicar la pendiente de la línea y su intersección (donde la línea cruza el eje </a:t>
            </a:r>
            <a:r>
              <a:rPr lang="es-MX" b="1" i="1" dirty="0"/>
              <a:t>y</a:t>
            </a:r>
            <a:r>
              <a:rPr lang="es-MX" dirty="0"/>
              <a:t> cuando </a:t>
            </a:r>
            <a:r>
              <a:rPr lang="es-MX" b="1" i="1" dirty="0"/>
              <a:t>x</a:t>
            </a:r>
            <a:r>
              <a:rPr lang="es-MX" dirty="0"/>
              <a:t> es 0) para calcular </a:t>
            </a:r>
            <a:r>
              <a:rPr lang="es-MX" b="1" i="1" dirty="0"/>
              <a:t>y</a:t>
            </a:r>
            <a:r>
              <a:rPr lang="es-MX" dirty="0"/>
              <a:t>. En este caso, si extendiéramos la línea hacia la izquierda, encontraríamos que cuando </a:t>
            </a:r>
            <a:r>
              <a:rPr lang="es-MX" b="1" i="1" dirty="0"/>
              <a:t>x</a:t>
            </a:r>
            <a:r>
              <a:rPr lang="es-MX" dirty="0"/>
              <a:t> es 0, </a:t>
            </a:r>
            <a:r>
              <a:rPr lang="es-MX" b="1" i="1" dirty="0"/>
              <a:t>y</a:t>
            </a:r>
            <a:r>
              <a:rPr lang="es-MX" dirty="0"/>
              <a:t> es aproximadamente 20, y la pendiente de la línea es tal que por cada unidad de </a:t>
            </a:r>
            <a:r>
              <a:rPr lang="es-MX" b="1" i="1" dirty="0"/>
              <a:t>x</a:t>
            </a:r>
            <a:r>
              <a:rPr lang="es-MX" dirty="0"/>
              <a:t> que se mueve hacia la derecha, </a:t>
            </a:r>
            <a:r>
              <a:rPr lang="es-MX" b="1" i="1" dirty="0"/>
              <a:t>y</a:t>
            </a:r>
            <a:r>
              <a:rPr lang="es-MX" dirty="0"/>
              <a:t> aumenta aproximadamente a 1,7. Por lo tanto, nuestra función </a:t>
            </a:r>
            <a:r>
              <a:rPr lang="es-MX" b="1" i="1" dirty="0"/>
              <a:t>f</a:t>
            </a:r>
            <a:r>
              <a:rPr lang="es-MX" dirty="0"/>
              <a:t> se puede calcular como 20 + 1,7 </a:t>
            </a:r>
            <a:r>
              <a:rPr lang="es-MX" b="1" i="1" dirty="0"/>
              <a:t>x</a:t>
            </a:r>
            <a:r>
              <a:rPr lang="es-MX" dirty="0"/>
              <a:t>.</a:t>
            </a:r>
          </a:p>
          <a:p>
            <a:pPr>
              <a:spcBef>
                <a:spcPct val="43750"/>
              </a:spcBef>
              <a:spcAft>
                <a:spcPct val="43750"/>
              </a:spcAft>
            </a:pPr>
            <a:endParaRPr lang="es-MX" dirty="0"/>
          </a:p>
          <a:p>
            <a:pPr>
              <a:spcBef>
                <a:spcPct val="43750"/>
              </a:spcBef>
              <a:spcAft>
                <a:spcPct val="43750"/>
              </a:spcAft>
            </a:pPr>
            <a:r>
              <a:rPr lang="es-MX" dirty="0"/>
              <a:t>Ahora que hemos definido nuestra función predictiva, podemos usarla para predecir etiquetas para los datos de validación que retuvimos y comparar los valores predichos (que normalmente indicamos con el símbolo </a:t>
            </a:r>
            <a:r>
              <a:rPr lang="es-MX" b="1" i="1" dirty="0"/>
              <a:t>ŷ</a:t>
            </a:r>
            <a:r>
              <a:rPr lang="es-MX" dirty="0"/>
              <a:t>, o "sombrero y") con los valores conocidos de </a:t>
            </a:r>
            <a:r>
              <a:rPr lang="es-MX" b="1" i="1" dirty="0"/>
              <a:t>y</a:t>
            </a:r>
            <a:r>
              <a:rPr lang="es-MX" dirty="0"/>
              <a:t>.</a:t>
            </a:r>
          </a:p>
          <a:p>
            <a:endParaRPr dirty="0"/>
          </a:p>
          <a:p>
            <a:r>
              <a:rPr i="1" dirty="0"/>
              <a:t>[Tab</a:t>
            </a:r>
            <a:r>
              <a:rPr lang="es-MX" i="1" dirty="0"/>
              <a:t>la</a:t>
            </a:r>
            <a:r>
              <a:rPr i="1" dirty="0"/>
              <a:t>]</a:t>
            </a:r>
          </a:p>
          <a:p>
            <a:endParaRPr lang="es-MX" i="1" dirty="0"/>
          </a:p>
          <a:p>
            <a:r>
              <a:rPr lang="es-MX" i="0" dirty="0"/>
              <a:t>Veamos cómo se comparan los valores de </a:t>
            </a:r>
            <a:r>
              <a:rPr lang="es-MX" b="1" i="1" dirty="0"/>
              <a:t>y</a:t>
            </a:r>
            <a:r>
              <a:rPr lang="es-MX" i="0" dirty="0"/>
              <a:t> </a:t>
            </a:r>
            <a:r>
              <a:rPr lang="es-MX" i="0" dirty="0" err="1"/>
              <a:t>y</a:t>
            </a:r>
            <a:r>
              <a:rPr lang="es-MX" i="0" dirty="0"/>
              <a:t> </a:t>
            </a:r>
            <a:r>
              <a:rPr lang="es-MX" b="1" i="1" dirty="0"/>
              <a:t>ŷ</a:t>
            </a:r>
            <a:r>
              <a:rPr lang="es-MX" i="0" dirty="0"/>
              <a:t> en una gráfica:</a:t>
            </a:r>
          </a:p>
          <a:p>
            <a:endParaRPr lang="es-MX" i="0" dirty="0"/>
          </a:p>
          <a:p>
            <a:r>
              <a:rPr lang="es-MX" i="0" dirty="0"/>
              <a:t>Los puntos graficados que están en la línea de función son los valores </a:t>
            </a:r>
            <a:r>
              <a:rPr lang="es-MX" b="1" i="1" dirty="0"/>
              <a:t>ŷ</a:t>
            </a:r>
            <a:r>
              <a:rPr lang="es-MX" i="0" dirty="0"/>
              <a:t> predichos calculados por la función, y los otros puntos graficados son los valores conocidos de </a:t>
            </a:r>
            <a:r>
              <a:rPr lang="es-MX" b="1" i="1" dirty="0"/>
              <a:t>y</a:t>
            </a:r>
            <a:r>
              <a:rPr lang="es-MX" i="0" dirty="0"/>
              <a:t>.</a:t>
            </a:r>
          </a:p>
          <a:p>
            <a:endParaRPr lang="es-MX" i="0" dirty="0"/>
          </a:p>
          <a:p>
            <a:r>
              <a:rPr lang="es-MX" i="0" dirty="0"/>
              <a:t>Hay varias formas en que podemos medir la variación entre los valores predichos y conocidos, y podemos usar estas métricas para evaluar qué tan bien predice el modelo.</a:t>
            </a:r>
          </a:p>
          <a:p>
            <a:endParaRPr dirty="0"/>
          </a:p>
          <a:p>
            <a:pPr>
              <a:spcBef>
                <a:spcPct val="43750"/>
              </a:spcBef>
              <a:spcAft>
                <a:spcPct val="43750"/>
              </a:spcAft>
            </a:pPr>
            <a:r>
              <a:rPr lang="es-MX" b="1" dirty="0"/>
              <a:t>[NOTA]</a:t>
            </a:r>
            <a:r>
              <a:rPr lang="es-MX" dirty="0"/>
              <a:t> El aprendizaje automático se basa en estadísticas y matemáticas, y es importante conocer los términos específicos que usan los estadísticos y matemáticos (y, por lo tanto, los científicos de datos). Puedes pensar en la diferencia entre un valor de etiqueta predicho y el valor de etiqueta conocido como una medida de error. Sin embargo, en la práctica, los valores "conocidos" se basan en observaciones de muestra (que a su vez pueden estar sujetas a alguna variación aleatoria). Para dejar claro que estamos comparando un valor pronosticado (</a:t>
            </a:r>
            <a:r>
              <a:rPr lang="es-MX" b="1" i="1" dirty="0"/>
              <a:t>ŷ</a:t>
            </a:r>
            <a:r>
              <a:rPr lang="es-MX" dirty="0"/>
              <a:t>) con un valor observado (</a:t>
            </a:r>
            <a:r>
              <a:rPr lang="es-MX" b="1" i="1" dirty="0"/>
              <a:t>y</a:t>
            </a:r>
            <a:r>
              <a:rPr lang="es-MX" dirty="0"/>
              <a:t>), nos referimos a la diferencia entre ellos como residuos. Podemos resumir los residuos de todas las predicciones de datos de validación para calcular la pérdida general en el modelo como una medida de su desempeño predictivo.</a:t>
            </a:r>
            <a:endParaRPr lang="en-US" dirty="0"/>
          </a:p>
          <a:p>
            <a:endParaRPr lang="en-US" dirty="0"/>
          </a:p>
          <a:p>
            <a:pPr>
              <a:spcBef>
                <a:spcPct val="43750"/>
              </a:spcBef>
              <a:spcAft>
                <a:spcPct val="43750"/>
              </a:spcAft>
            </a:pPr>
            <a:r>
              <a:rPr lang="es-MX" dirty="0"/>
              <a:t>Una de las formas más comunes de medir la pérdida es elevar al cuadrado los residuos individuales, sumar los cuadrados y calcular la media. Elevar al cuadrado los residuos tiene el efecto de basar el cálculo en valores absolutos (ignorando si la diferencia es negativa o positiva) y dando más peso a las diferencias más grandes. Esta métrica se llama Error cuadrático medio.</a:t>
            </a:r>
          </a:p>
          <a:p>
            <a:pPr>
              <a:spcBef>
                <a:spcPct val="43750"/>
              </a:spcBef>
              <a:spcAft>
                <a:spcPct val="43750"/>
              </a:spcAft>
            </a:pPr>
            <a:endParaRPr lang="es-MX" dirty="0"/>
          </a:p>
          <a:p>
            <a:pPr>
              <a:spcBef>
                <a:spcPct val="43750"/>
              </a:spcBef>
              <a:spcAft>
                <a:spcPct val="43750"/>
              </a:spcAft>
            </a:pPr>
            <a:r>
              <a:rPr lang="es-MX" dirty="0"/>
              <a:t>Para nuestros datos de validación, el cálculo se ve así:</a:t>
            </a:r>
          </a:p>
          <a:p>
            <a:pPr>
              <a:spcBef>
                <a:spcPct val="43750"/>
              </a:spcBef>
              <a:spcAft>
                <a:spcPct val="43750"/>
              </a:spcAft>
            </a:pPr>
            <a:endParaRPr dirty="0"/>
          </a:p>
          <a:p>
            <a:r>
              <a:rPr i="1" dirty="0"/>
              <a:t>[</a:t>
            </a:r>
            <a:r>
              <a:rPr i="1" dirty="0" err="1"/>
              <a:t>Tabl</a:t>
            </a:r>
            <a:r>
              <a:rPr lang="es-MX" i="1" dirty="0"/>
              <a:t>a</a:t>
            </a:r>
            <a:r>
              <a:rPr i="1" dirty="0"/>
              <a:t>]</a:t>
            </a:r>
          </a:p>
          <a:p>
            <a:endParaRPr i="1" dirty="0"/>
          </a:p>
          <a:p>
            <a:pPr>
              <a:spcBef>
                <a:spcPct val="43750"/>
              </a:spcBef>
              <a:spcAft>
                <a:spcPct val="43750"/>
              </a:spcAft>
            </a:pPr>
            <a:r>
              <a:rPr lang="es-MX" dirty="0"/>
              <a:t>Entonces, la pérdida para nuestro modelo basado en la métrica MSE es 9.79.</a:t>
            </a:r>
          </a:p>
          <a:p>
            <a:pPr>
              <a:spcBef>
                <a:spcPct val="43750"/>
              </a:spcBef>
              <a:spcAft>
                <a:spcPct val="43750"/>
              </a:spcAft>
            </a:pPr>
            <a:endParaRPr lang="es-MX" dirty="0"/>
          </a:p>
          <a:p>
            <a:pPr>
              <a:spcBef>
                <a:spcPct val="43750"/>
              </a:spcBef>
              <a:spcAft>
                <a:spcPct val="43750"/>
              </a:spcAft>
            </a:pPr>
            <a:r>
              <a:rPr lang="es-MX" dirty="0"/>
              <a:t>¿Es eso bueno? Es difícil saberlo porque el valor de MSE no se expresa en una unidad de medida significativa. Sabemos que cuanto más bajo es el valor, menos pérdida hay en el modelo; y por lo tanto, mejor está prediciendo. Esto lo convierte en una métrica útil para comparar dos modelos y encontrar el que funciona mejor.</a:t>
            </a:r>
          </a:p>
          <a:p>
            <a:pPr>
              <a:spcBef>
                <a:spcPct val="43750"/>
              </a:spcBef>
              <a:spcAft>
                <a:spcPct val="43750"/>
              </a:spcAft>
            </a:pPr>
            <a:endParaRPr lang="es-MX" dirty="0"/>
          </a:p>
          <a:p>
            <a:pPr>
              <a:spcBef>
                <a:spcPct val="43750"/>
              </a:spcBef>
              <a:spcAft>
                <a:spcPct val="43750"/>
              </a:spcAft>
            </a:pPr>
            <a:r>
              <a:rPr lang="es-MX" dirty="0"/>
              <a:t>A veces, es más útil expresar la pérdida en la misma unidad de medida que el valor de la etiqueta prevista, en este caso, el número de alquileres. Es posible hacer esto calculando la raíz cuadrada del MSE, que produce una métrica conocida, como era de esperar, como Raíz del Error Cuadrático Medio (RMSE, por sus siglas en inglés).</a:t>
            </a:r>
          </a:p>
          <a:p>
            <a:pPr>
              <a:spcBef>
                <a:spcPct val="43750"/>
              </a:spcBef>
              <a:spcAft>
                <a:spcPct val="43750"/>
              </a:spcAft>
            </a:pPr>
            <a:endParaRPr dirty="0"/>
          </a:p>
          <a:p>
            <a:pPr>
              <a:spcBef>
                <a:spcPct val="43750"/>
              </a:spcBef>
              <a:spcAft>
                <a:spcPct val="43750"/>
              </a:spcAft>
            </a:pPr>
            <a:r>
              <a:rPr dirty="0"/>
              <a:t>√9.79 = </a:t>
            </a:r>
            <a:r>
              <a:rPr b="1" dirty="0"/>
              <a:t>3.13</a:t>
            </a:r>
          </a:p>
          <a:p>
            <a:pPr>
              <a:spcBef>
                <a:spcPct val="43750"/>
              </a:spcBef>
              <a:spcAft>
                <a:spcPct val="43750"/>
              </a:spcAft>
            </a:pPr>
            <a:endParaRPr lang="es-MX" dirty="0"/>
          </a:p>
          <a:p>
            <a:pPr>
              <a:spcBef>
                <a:spcPct val="43750"/>
              </a:spcBef>
              <a:spcAft>
                <a:spcPct val="43750"/>
              </a:spcAft>
            </a:pPr>
            <a:r>
              <a:rPr lang="es-MX" dirty="0"/>
              <a:t>Entonces, el RMSE de nuestro modelo indica que la pérdida es un poco más de 3, lo que puede interpretarse vagamente como que significa que, en promedio, las predicciones incorrectas son incorrectas en alrededor de 3 alquileres.</a:t>
            </a:r>
          </a:p>
          <a:p>
            <a:pPr>
              <a:spcBef>
                <a:spcPct val="43750"/>
              </a:spcBef>
              <a:spcAft>
                <a:spcPct val="43750"/>
              </a:spcAft>
            </a:pPr>
            <a:endParaRPr lang="es-MX" dirty="0"/>
          </a:p>
          <a:p>
            <a:pPr>
              <a:spcBef>
                <a:spcPct val="43750"/>
              </a:spcBef>
              <a:spcAft>
                <a:spcPct val="43750"/>
              </a:spcAft>
            </a:pPr>
            <a:r>
              <a:rPr lang="es-MX" dirty="0"/>
              <a:t>Hay muchas otras métricas que se pueden usar para medir la pérdida en una regresión. Por ejemplo, </a:t>
            </a:r>
            <a:r>
              <a:rPr lang="es-MX" b="1" i="1" dirty="0"/>
              <a:t>R</a:t>
            </a:r>
            <a:r>
              <a:rPr lang="es-MX" b="1" i="1" baseline="30000" dirty="0"/>
              <a:t>2</a:t>
            </a:r>
            <a:r>
              <a:rPr lang="es-MX" dirty="0"/>
              <a:t> (R-</a:t>
            </a:r>
            <a:r>
              <a:rPr lang="es-MX" dirty="0" err="1"/>
              <a:t>Cuardrada</a:t>
            </a:r>
            <a:r>
              <a:rPr lang="es-MX" dirty="0"/>
              <a:t>) (a veces conocido como </a:t>
            </a:r>
            <a:r>
              <a:rPr lang="es-MX" i="1" dirty="0"/>
              <a:t>coeficiente de determinación</a:t>
            </a:r>
            <a:r>
              <a:rPr lang="es-MX" dirty="0"/>
              <a:t>) es la correlación entre </a:t>
            </a:r>
            <a:r>
              <a:rPr lang="es-MX" b="1" i="1" dirty="0"/>
              <a:t>x</a:t>
            </a:r>
            <a:r>
              <a:rPr lang="es-MX" dirty="0"/>
              <a:t> e </a:t>
            </a:r>
            <a:r>
              <a:rPr lang="es-MX" b="1" i="1" dirty="0"/>
              <a:t>y</a:t>
            </a:r>
            <a:r>
              <a:rPr lang="es-MX" dirty="0"/>
              <a:t> al cuadrado. Esto produce un valor entre 0 y 1 que mide la cantidad de varianza que puede explicar el modelo. En general, cuanto más se acerque este valor a 1, mejor será la predicción del modelo.</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87500" lnSpcReduction="20000"/>
          </a:bodyPr>
          <a:lstStyle/>
          <a:p>
            <a:pPr>
              <a:spcBef>
                <a:spcPct val="43750"/>
              </a:spcBef>
              <a:spcAft>
                <a:spcPct val="43750"/>
              </a:spcAft>
            </a:pPr>
            <a:r>
              <a:rPr lang="es-MX" dirty="0"/>
              <a:t>Los modelos de regresión a menudo se eligen porque funcionan con muestras de datos pequeñas, son robustos, fáciles de interpretar y existe una variedad.</a:t>
            </a:r>
          </a:p>
          <a:p>
            <a:pPr>
              <a:spcBef>
                <a:spcPct val="43750"/>
              </a:spcBef>
              <a:spcAft>
                <a:spcPct val="43750"/>
              </a:spcAft>
            </a:pPr>
            <a:endParaRPr lang="es-MX" dirty="0"/>
          </a:p>
          <a:p>
            <a:pPr>
              <a:spcBef>
                <a:spcPct val="43750"/>
              </a:spcBef>
              <a:spcAft>
                <a:spcPct val="43750"/>
              </a:spcAft>
            </a:pPr>
            <a:r>
              <a:rPr lang="es-MX" dirty="0"/>
              <a:t>La regresión lineal es la forma más simple de regresión, sin límite en el número de características utilizadas. La regresión lineal se presenta de muchas formas, a menudo nombradas por la cantidad de funciones utilizadas y la forma de la curva que se ajusta.</a:t>
            </a:r>
          </a:p>
          <a:p>
            <a:pPr>
              <a:spcBef>
                <a:spcPct val="43750"/>
              </a:spcBef>
              <a:spcAft>
                <a:spcPct val="43750"/>
              </a:spcAft>
            </a:pPr>
            <a:endParaRPr lang="es-MX" dirty="0"/>
          </a:p>
          <a:p>
            <a:pPr>
              <a:spcBef>
                <a:spcPct val="43750"/>
              </a:spcBef>
              <a:spcAft>
                <a:spcPct val="43750"/>
              </a:spcAft>
            </a:pPr>
            <a:r>
              <a:rPr lang="es-MX" dirty="0"/>
              <a:t>Los árboles de decisión toman un enfoque paso a paso para predecir una variable. Si pensamos en nuestro ejemplo de bicicleta, el árbol de decisiones puede dividirse primero en ejemplos que son durante primavera/verano y otoño/invierno, haga una predicción basada en el día de la semana. Los lunes de primavera/verano pueden tener una cantidad de alquiler de bicicletas de 100 por día, mientras que los lunes de otoño/invierno pueden tener una cantidad de alquiler de 20 por día.</a:t>
            </a:r>
          </a:p>
          <a:p>
            <a:pPr>
              <a:spcBef>
                <a:spcPct val="43750"/>
              </a:spcBef>
              <a:spcAft>
                <a:spcPct val="43750"/>
              </a:spcAft>
            </a:pPr>
            <a:endParaRPr lang="es-MX" dirty="0"/>
          </a:p>
          <a:p>
            <a:pPr>
              <a:spcBef>
                <a:spcPct val="43750"/>
              </a:spcBef>
              <a:spcAft>
                <a:spcPct val="43750"/>
              </a:spcAft>
            </a:pPr>
            <a:r>
              <a:rPr lang="es-MX" dirty="0"/>
              <a:t>Los algoritmos de conjunto construyen no solo un árbol de decisión, sino una gran cantidad de árboles, lo que permite mejores predicciones en datos más complejos. Los algoritmos de conjunto, como </a:t>
            </a:r>
            <a:r>
              <a:rPr lang="es-MX" dirty="0" err="1"/>
              <a:t>Random</a:t>
            </a:r>
            <a:r>
              <a:rPr lang="es-MX" dirty="0"/>
              <a:t> Forest, se usan ampliamente en el aprendizaje automático y la ciencia debido a sus fuertes capacidades de predicción.</a:t>
            </a:r>
          </a:p>
          <a:p>
            <a:pPr>
              <a:spcBef>
                <a:spcPct val="43750"/>
              </a:spcBef>
              <a:spcAft>
                <a:spcPct val="43750"/>
              </a:spcAft>
            </a:pPr>
            <a:endParaRPr lang="es-MX" dirty="0"/>
          </a:p>
          <a:p>
            <a:pPr>
              <a:spcBef>
                <a:spcPct val="43750"/>
              </a:spcBef>
              <a:spcAft>
                <a:spcPct val="43750"/>
              </a:spcAft>
            </a:pPr>
            <a:r>
              <a:rPr lang="es-MX" dirty="0"/>
              <a:t>Los científicos de datos a menudo experimentan con el uso de diferentes modelos. En el siguiente ejercicio, experimentaremos con diferentes tipos de modelos para comparar su rendimiento con los mismos datos.</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 Id="rId4" Type="http://schemas.openxmlformats.org/officeDocument/2006/relationships/image" Target="../media/image8.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8.emf"/></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8.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AC45FF95-688E-4193-8C7D-2E244FC3F1A8}" type="datetimeFigureOut">
              <a:rPr lang="en-US" smtClean="0"/>
              <a:t>12/12/2022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B7F30AF3-ED71-47EF-BF96-F28E5A6EA56C}" type="datetimeFigureOut">
              <a:rPr lang="en-US" smtClean="0"/>
              <a:t>12/12/2022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232B0DC0-F5E6-4833-8710-8ECAB08ACBEF}" type="datetimeFigureOut">
              <a:rPr lang="en-US" smtClean="0"/>
              <a:t>12/12/2022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15D47D5C-8A50-42DC-8CFE-9953F85D02D8}" type="datetimeFigureOut">
              <a:rPr lang="en-US" smtClean="0"/>
              <a:t>12/12/2022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13952F97-324A-4178-B320-2C7DB7CF00DD}" type="datetimeFigureOut">
              <a:rPr lang="en-US" smtClean="0"/>
              <a:t>12/12/2022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779697E2-A9BF-4853-8F42-EA06E730352F}" type="datetimeFigureOut">
              <a:rPr lang="en-US" smtClean="0"/>
              <a:t>12/12/2022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A193FFA6-F653-44CC-8B74-49C1C79DBA23}" type="datetimeFigureOut">
              <a:rPr lang="en-US" smtClean="0"/>
              <a:t>12/12/2022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FDA54B31-7DEC-4CB4-BCE2-246D63CA3092}" type="datetimeFigureOut">
              <a:rPr lang="en-US" smtClean="0"/>
              <a:t>12/12/2022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4759EFD4-FACF-4E21-ADBE-1B5FDC8BC93C}" type="datetimeFigureOut">
              <a:rPr lang="en-US" smtClean="0"/>
              <a:t>12/12/2022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364685D-4C7F-4490-97E8-8238A8E205FE}" type="datetimeFigureOut">
              <a:rPr lang="en-US" smtClean="0"/>
              <a:t>12/12/2022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C57BD266-54C1-4706-8BA2-872886237559}" type="datetimeFigureOut">
              <a:rPr lang="en-US" smtClean="0"/>
              <a:t>12/12/2022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12/12/2022</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5142" r:id="rId1"/>
    <p:sldLayoutId id="2147483660" r:id="rId2"/>
    <p:sldLayoutId id="2147484996" r:id="rId3"/>
    <p:sldLayoutId id="2147484997"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228"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2.xml"/><Relationship Id="rId4" Type="http://schemas.openxmlformats.org/officeDocument/2006/relationships/hyperlink" Target="https://github.com/allisonhors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1.xml"/><Relationship Id="rId1" Type="http://schemas.openxmlformats.org/officeDocument/2006/relationships/slideLayout" Target="../slideLayouts/slideLayout22.xml"/><Relationship Id="rId4" Type="http://schemas.openxmlformats.org/officeDocument/2006/relationships/hyperlink" Target="https://anunlimitedamountofmoney.com/wholesaling-real-estate-how-to-get-started/"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mybinder.org/v2/gh/carlotta94c/workshop-library/introToRegressionR%26Tidymodels?labpath=full%2Fintro-regression-R-tidymodels%2Fsolution%2FChallenge-regression.ipynb"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hyperlink" Target="https://aka.ms/learn-regression-with-R"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0.xml"/><Relationship Id="rId4" Type="http://schemas.openxmlformats.org/officeDocument/2006/relationships/hyperlink" Target="https://github.com/allisonhors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0.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Experimentando</a:t>
            </a:r>
            <a:r>
              <a:rPr lang="en-US" dirty="0"/>
              <a:t> con </a:t>
            </a:r>
            <a:r>
              <a:rPr lang="en-US" dirty="0" err="1"/>
              <a:t>modelos</a:t>
            </a:r>
            <a:endParaRPr lang="en-US" dirty="0"/>
          </a:p>
        </p:txBody>
      </p:sp>
      <p:sp>
        <p:nvSpPr>
          <p:cNvPr id="3" name="Subtitle"/>
          <p:cNvSpPr>
            <a:spLocks noGrp="1"/>
          </p:cNvSpPr>
          <p:nvPr>
            <p:ph sz="quarter" idx="10"/>
          </p:nvPr>
        </p:nvSpPr>
        <p:spPr>
          <a:xfrm>
            <a:off x="584200" y="1435100"/>
            <a:ext cx="11018838" cy="365638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Los modelos de regresión a menudo se utilizan porque funcionan con muestras de datos pequeñas, son robustos, fáciles de interpretar y tienen variedad.</a:t>
            </a:r>
          </a:p>
          <a:p>
            <a:endParaRPr lang="it-IT" dirty="0"/>
          </a:p>
          <a:p>
            <a:pPr marL="635000" indent="-365760" defTabSz="914400">
              <a:spcAft>
                <a:spcPct val="20000"/>
              </a:spcAft>
              <a:buFont typeface="Arial" panose="020B0604020202020204" pitchFamily="34" charset="0"/>
              <a:buChar char="•"/>
            </a:pPr>
            <a:r>
              <a:rPr lang="es-MX" sz="2000" b="1" dirty="0">
                <a:solidFill>
                  <a:srgbClr val="000000"/>
                </a:solidFill>
                <a:cs typeface="+mn-cs"/>
              </a:rPr>
              <a:t>Regresión lineal:</a:t>
            </a:r>
            <a:r>
              <a:rPr lang="es-MX" sz="2000" dirty="0">
                <a:solidFill>
                  <a:srgbClr val="000000"/>
                </a:solidFill>
                <a:cs typeface="+mn-cs"/>
              </a:rPr>
              <a:t> es la forma más simple de regresión.</a:t>
            </a:r>
          </a:p>
          <a:p>
            <a:pPr marL="635000" indent="-365760" defTabSz="914400">
              <a:spcAft>
                <a:spcPct val="20000"/>
              </a:spcAft>
              <a:buFont typeface="Arial" panose="020B0604020202020204" pitchFamily="34" charset="0"/>
              <a:buChar char="•"/>
            </a:pPr>
            <a:r>
              <a:rPr lang="es-MX" sz="2000" b="1" dirty="0">
                <a:solidFill>
                  <a:srgbClr val="000000"/>
                </a:solidFill>
                <a:cs typeface="+mn-cs"/>
              </a:rPr>
              <a:t>Árboles de decisión:</a:t>
            </a:r>
            <a:r>
              <a:rPr lang="es-MX" sz="2000" dirty="0">
                <a:solidFill>
                  <a:srgbClr val="000000"/>
                </a:solidFill>
                <a:cs typeface="+mn-cs"/>
              </a:rPr>
              <a:t> algoritmos que construyen un árbol de decisión para llegar a una predicción.</a:t>
            </a:r>
          </a:p>
          <a:p>
            <a:pPr marL="635000" indent="-365760" defTabSz="914400">
              <a:spcAft>
                <a:spcPct val="20000"/>
              </a:spcAft>
              <a:buFont typeface="Arial" panose="020B0604020202020204" pitchFamily="34" charset="0"/>
              <a:buChar char="•"/>
            </a:pPr>
            <a:r>
              <a:rPr lang="es-MX" sz="2000" b="1" dirty="0">
                <a:solidFill>
                  <a:srgbClr val="000000"/>
                </a:solidFill>
                <a:cs typeface="+mn-cs"/>
              </a:rPr>
              <a:t>Métodos de conjunto:</a:t>
            </a:r>
            <a:r>
              <a:rPr lang="es-MX" sz="2000" dirty="0">
                <a:solidFill>
                  <a:srgbClr val="000000"/>
                </a:solidFill>
                <a:cs typeface="+mn-cs"/>
              </a:rPr>
              <a:t> Algoritmos que combinan los resultados de varios algoritmos básicos para mejorar la generalización.</a:t>
            </a:r>
            <a:endParaRPr lang="it-IT" sz="2000" dirty="0">
              <a:solidFill>
                <a:srgbClr val="000000"/>
              </a:solidFill>
              <a:cs typeface="+mn-cs"/>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wrap="square" anchor="t">
            <a:normAutofit/>
          </a:bodyPr>
          <a:lstStyle>
            <a:lvl1pPr>
              <a:defRPr>
                <a:solidFill>
                  <a:schemeClr val="tx1"/>
                </a:solidFill>
              </a:defRPr>
            </a:lvl1pPr>
          </a:lstStyle>
          <a:p>
            <a:r>
              <a:rPr lang="en-US" dirty="0" err="1"/>
              <a:t>Mejora</a:t>
            </a:r>
            <a:r>
              <a:rPr lang="en-US" dirty="0"/>
              <a:t> </a:t>
            </a:r>
            <a:r>
              <a:rPr lang="en-US" dirty="0" err="1"/>
              <a:t>los</a:t>
            </a:r>
            <a:r>
              <a:rPr lang="en-US" dirty="0"/>
              <a:t> </a:t>
            </a:r>
            <a:r>
              <a:rPr lang="en-US" dirty="0" err="1"/>
              <a:t>modelos</a:t>
            </a:r>
            <a:r>
              <a:rPr lang="en-US" dirty="0"/>
              <a:t> con </a:t>
            </a:r>
            <a:r>
              <a:rPr lang="en-US" dirty="0" err="1"/>
              <a:t>hiperparámetros</a:t>
            </a:r>
            <a:endParaRPr lang="en-US" dirty="0"/>
          </a:p>
        </p:txBody>
      </p:sp>
      <p:sp>
        <p:nvSpPr>
          <p:cNvPr id="3" name="Subtitle"/>
          <p:cNvSpPr>
            <a:spLocks noGrp="1"/>
          </p:cNvSpPr>
          <p:nvPr>
            <p:ph sz="quarter" idx="12"/>
          </p:nvPr>
        </p:nvSpPr>
        <p:spPr>
          <a:xfrm>
            <a:off x="584200" y="1435100"/>
            <a:ext cx="11200432" cy="1993900"/>
          </a:xfrm>
        </p:spPr>
        <p:txBody>
          <a:bodyPr wrap="square">
            <a:normAutofit lnSpcReduction="10000"/>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Los modelos simples con bases de datos pequeñas a menudo se pueden ajustar en un solo paso, mientras que los conjuntos de datos más grandes y los modelos más complejos se deben ajustar usando repetidamente el modelo con datos de entrenamiento y comparando el resultado con la etiqueta esperada.</a:t>
            </a:r>
            <a:endParaRPr lang="it-IT" dirty="0"/>
          </a:p>
        </p:txBody>
      </p:sp>
      <p:pic>
        <p:nvPicPr>
          <p:cNvPr id="2050" name="Picture 2">
            <a:extLst>
              <a:ext uri="{FF2B5EF4-FFF2-40B4-BE49-F238E27FC236}">
                <a16:creationId xmlns:a16="http://schemas.microsoft.com/office/drawing/2014/main" id="{80A9B145-9F57-D46C-3583-70F5C36FF0F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657" t="17737" b="9344"/>
          <a:stretch/>
        </p:blipFill>
        <p:spPr bwMode="auto">
          <a:xfrm>
            <a:off x="6744072" y="3789041"/>
            <a:ext cx="4715644" cy="2664296"/>
          </a:xfrm>
          <a:prstGeom prst="rect">
            <a:avLst/>
          </a:prstGeom>
          <a:solidFill>
            <a:srgbClr val="FFFFFF"/>
          </a:solidFill>
        </p:spPr>
      </p:pic>
      <p:sp>
        <p:nvSpPr>
          <p:cNvPr id="4" name="TextBox 3">
            <a:extLst>
              <a:ext uri="{FF2B5EF4-FFF2-40B4-BE49-F238E27FC236}">
                <a16:creationId xmlns:a16="http://schemas.microsoft.com/office/drawing/2014/main" id="{F10C5603-7AC8-557D-18BC-AD5711CF3C5E}"/>
              </a:ext>
            </a:extLst>
          </p:cNvPr>
          <p:cNvSpPr txBox="1"/>
          <p:nvPr/>
        </p:nvSpPr>
        <p:spPr>
          <a:xfrm>
            <a:off x="584200" y="4099396"/>
            <a:ext cx="6303888" cy="1969770"/>
          </a:xfrm>
          <a:prstGeom prst="rect">
            <a:avLst/>
          </a:prstGeom>
          <a:noFill/>
        </p:spPr>
        <p:txBody>
          <a:bodyPr wrap="square" lIns="0" tIns="0" rIns="0" bIns="0" rtlCol="0">
            <a:spAutoFit/>
          </a:bodyPr>
          <a:lstStyle/>
          <a:p>
            <a:r>
              <a:rPr lang="es-MX" sz="3200" i="0" dirty="0">
                <a:effectLst/>
              </a:rPr>
              <a:t>Los </a:t>
            </a:r>
            <a:r>
              <a:rPr lang="es-MX" sz="3200" b="1" i="0" dirty="0" err="1">
                <a:effectLst/>
              </a:rPr>
              <a:t>hiperparámetros</a:t>
            </a:r>
            <a:r>
              <a:rPr lang="es-MX" sz="3200" i="0" dirty="0">
                <a:effectLst/>
              </a:rPr>
              <a:t> son valores ajustables que permiten controlar el proceso de entrenamiento de un modelo.</a:t>
            </a:r>
            <a:endParaRPr lang="it-IT" sz="2000" dirty="0" err="1"/>
          </a:p>
        </p:txBody>
      </p:sp>
      <p:sp>
        <p:nvSpPr>
          <p:cNvPr id="5" name="TextBox 4">
            <a:extLst>
              <a:ext uri="{FF2B5EF4-FFF2-40B4-BE49-F238E27FC236}">
                <a16:creationId xmlns:a16="http://schemas.microsoft.com/office/drawing/2014/main" id="{12E09A87-2385-453D-EC0D-72D19BE8DFD5}"/>
              </a:ext>
            </a:extLst>
          </p:cNvPr>
          <p:cNvSpPr txBox="1"/>
          <p:nvPr/>
        </p:nvSpPr>
        <p:spPr>
          <a:xfrm>
            <a:off x="9552384" y="6534947"/>
            <a:ext cx="2552184" cy="246221"/>
          </a:xfrm>
          <a:prstGeom prst="rect">
            <a:avLst/>
          </a:prstGeom>
          <a:noFill/>
        </p:spPr>
        <p:txBody>
          <a:bodyPr wrap="square" lIns="0" tIns="0" rIns="0" bIns="0" rtlCol="0">
            <a:spAutoFit/>
          </a:bodyPr>
          <a:lstStyle/>
          <a:p>
            <a:pPr algn="l"/>
            <a:r>
              <a:rPr lang="it-IT" sz="1600" dirty="0"/>
              <a:t>Images: </a:t>
            </a:r>
            <a:r>
              <a:rPr lang="it-IT" sz="1600" dirty="0">
                <a:hlinkClick r:id="rId4"/>
              </a:rPr>
              <a:t>allisonhorst</a:t>
            </a:r>
            <a:endParaRPr lang="it-IT" sz="1600"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wrap="square" anchor="t">
            <a:normAutofit/>
          </a:bodyPr>
          <a:lstStyle>
            <a:lvl1pPr>
              <a:defRPr>
                <a:solidFill>
                  <a:schemeClr val="tx1"/>
                </a:solidFill>
              </a:defRPr>
            </a:lvl1pPr>
          </a:lstStyle>
          <a:p>
            <a:pPr>
              <a:lnSpc>
                <a:spcPct val="90000"/>
              </a:lnSpc>
            </a:pPr>
            <a:r>
              <a:rPr lang="es-MX" sz="2800" dirty="0"/>
              <a:t>Desafío: Entrenar y evaluar modelos de regresión usando </a:t>
            </a:r>
            <a:r>
              <a:rPr lang="es-MX" sz="2800" dirty="0" err="1"/>
              <a:t>Tidymodels</a:t>
            </a:r>
            <a:endParaRPr lang="en-US" sz="2800" dirty="0"/>
          </a:p>
        </p:txBody>
      </p:sp>
      <p:pic>
        <p:nvPicPr>
          <p:cNvPr id="5" name="Picture 4" descr="A brick house with a sign in front of it&#10;&#10;Description automatically generated with medium confidence">
            <a:extLst>
              <a:ext uri="{FF2B5EF4-FFF2-40B4-BE49-F238E27FC236}">
                <a16:creationId xmlns:a16="http://schemas.microsoft.com/office/drawing/2014/main" id="{C8B31F34-F2B6-BA4B-9099-C1CDD8BB7D2A}"/>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9449" r="18854" b="2"/>
          <a:stretch/>
        </p:blipFill>
        <p:spPr>
          <a:xfrm>
            <a:off x="584200" y="1435100"/>
            <a:ext cx="5211763" cy="4833938"/>
          </a:xfrm>
          <a:prstGeom prst="rect">
            <a:avLst/>
          </a:prstGeom>
          <a:noFill/>
        </p:spPr>
      </p:pic>
      <p:sp>
        <p:nvSpPr>
          <p:cNvPr id="3" name="Subtitle"/>
          <p:cNvSpPr>
            <a:spLocks noGrp="1"/>
          </p:cNvSpPr>
          <p:nvPr>
            <p:ph sz="quarter" idx="13"/>
          </p:nvPr>
        </p:nvSpPr>
        <p:spPr>
          <a:xfrm>
            <a:off x="6389688" y="1435100"/>
            <a:ext cx="5219700" cy="4833938"/>
          </a:xfrm>
        </p:spPr>
        <p:txBody>
          <a:bodyPr wrap="square">
            <a:norm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a:lnSpc>
                <a:spcPct val="90000"/>
              </a:lnSpc>
            </a:pPr>
            <a:r>
              <a:rPr lang="es-MX" sz="2200" b="0" i="0" dirty="0">
                <a:effectLst/>
              </a:rPr>
              <a:t>Imaginemos que somos un agente de bienes raíces y nos acaban de dar un par de casas nuevas en diferentes partes de la ciudad. No sabemos el precio de venta, y queremos obtener un estimado comparándolo con otras casas en el área.</a:t>
            </a:r>
          </a:p>
          <a:p>
            <a:pPr>
              <a:lnSpc>
                <a:spcPct val="90000"/>
              </a:lnSpc>
            </a:pPr>
            <a:endParaRPr lang="en-US" sz="2200" b="0" i="0" dirty="0">
              <a:effectLst/>
            </a:endParaRPr>
          </a:p>
          <a:p>
            <a:pPr>
              <a:lnSpc>
                <a:spcPct val="90000"/>
              </a:lnSpc>
            </a:pPr>
            <a:r>
              <a:rPr lang="es-MX" sz="2200" b="0" i="0" dirty="0">
                <a:effectLst/>
              </a:rPr>
              <a:t>En este desafío, utilizaremos una base de datos de </a:t>
            </a:r>
            <a:r>
              <a:rPr lang="es-MX" sz="2200" b="1" i="0" dirty="0">
                <a:effectLst/>
              </a:rPr>
              <a:t>transacciones de ventas de bienes raíces</a:t>
            </a:r>
            <a:r>
              <a:rPr lang="es-MX" sz="2200" b="0" i="0" dirty="0">
                <a:effectLst/>
              </a:rPr>
              <a:t> para predecir el precio unitario de una propiedad en función de características como la antigüedad de la propiedad, la disponibilidad de servicios locales y la ubicación.</a:t>
            </a:r>
            <a:endParaRPr lang="en-US" sz="2200" b="0" i="0" dirty="0">
              <a:effectLst/>
            </a:endParaRPr>
          </a:p>
        </p:txBody>
      </p:sp>
    </p:spTree>
    <p:extLst>
      <p:ext uri="{BB962C8B-B14F-4D97-AF65-F5344CB8AC3E}">
        <p14:creationId xmlns:p14="http://schemas.microsoft.com/office/powerpoint/2010/main" val="275869438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8263" y="457200"/>
            <a:ext cx="11018520" cy="553998"/>
          </a:xfrm>
        </p:spPr>
        <p:txBody>
          <a:bodyPr wrap="square" anchor="t">
            <a:normAutofit/>
          </a:bodyPr>
          <a:lstStyle>
            <a:lvl1pPr>
              <a:defRPr>
                <a:solidFill>
                  <a:schemeClr val="tx1"/>
                </a:solidFill>
              </a:defRPr>
            </a:lvl1pPr>
          </a:lstStyle>
          <a:p>
            <a:r>
              <a:rPr lang="en-US" dirty="0" err="1"/>
              <a:t>Prerequisitos</a:t>
            </a:r>
            <a:endParaRPr lang="en-US" dirty="0"/>
          </a:p>
        </p:txBody>
      </p:sp>
      <p:sp>
        <p:nvSpPr>
          <p:cNvPr id="9" name="Content Placeholder 2">
            <a:extLst>
              <a:ext uri="{FF2B5EF4-FFF2-40B4-BE49-F238E27FC236}">
                <a16:creationId xmlns:a16="http://schemas.microsoft.com/office/drawing/2014/main" id="{D5F092C3-D77E-4BC6-A4C1-31214AC47EB1}"/>
              </a:ext>
            </a:extLst>
          </p:cNvPr>
          <p:cNvSpPr>
            <a:spLocks noGrp="1"/>
          </p:cNvSpPr>
          <p:nvPr>
            <p:ph sz="quarter" idx="12"/>
          </p:nvPr>
        </p:nvSpPr>
        <p:spPr>
          <a:xfrm>
            <a:off x="584200" y="1435100"/>
            <a:ext cx="5211763" cy="2511457"/>
          </a:xfrm>
        </p:spPr>
        <p:txBody>
          <a:bodyPr vert="horz" wrap="square" lIns="0" tIns="0" rIns="0" bIns="0" rtlCol="0" anchor="t">
            <a:spAutoFit/>
          </a:bodyPr>
          <a:lstStyle/>
          <a:p>
            <a:pPr marL="0" indent="0">
              <a:buNone/>
            </a:pPr>
            <a:r>
              <a:rPr lang="es-MX" sz="2400" dirty="0">
                <a:cs typeface="Segoe UI"/>
              </a:rPr>
              <a:t>Antes de aceptar el desafío, asegúrese de tener su máquina lista para funcionar</a:t>
            </a:r>
            <a:r>
              <a:rPr lang="en-US" sz="2400" dirty="0">
                <a:cs typeface="Segoe UI"/>
              </a:rPr>
              <a:t>		</a:t>
            </a:r>
          </a:p>
          <a:p>
            <a:pPr marL="0" indent="0" algn="ctr">
              <a:buNone/>
            </a:pPr>
            <a:r>
              <a:rPr lang="en-US" sz="2400" b="1" dirty="0">
                <a:cs typeface="Segoe UI"/>
              </a:rPr>
              <a:t>O</a:t>
            </a:r>
          </a:p>
          <a:p>
            <a:pPr marL="0" indent="0" algn="ctr">
              <a:buNone/>
            </a:pPr>
            <a:endParaRPr lang="en-US" sz="2400" b="1" dirty="0">
              <a:cs typeface="Segoe UI"/>
            </a:endParaRPr>
          </a:p>
          <a:p>
            <a:pPr marL="0" indent="0">
              <a:buNone/>
            </a:pPr>
            <a:r>
              <a:rPr lang="es-MX" sz="2400" dirty="0">
                <a:cs typeface="Segoe UI"/>
              </a:rPr>
              <a:t>Abre el cuaderno en la nube</a:t>
            </a:r>
            <a:endParaRPr lang="en-US" sz="2400" dirty="0">
              <a:cs typeface="Segoe UI"/>
            </a:endParaRPr>
          </a:p>
        </p:txBody>
      </p:sp>
      <p:graphicFrame>
        <p:nvGraphicFramePr>
          <p:cNvPr id="5" name="Subtitle">
            <a:extLst>
              <a:ext uri="{FF2B5EF4-FFF2-40B4-BE49-F238E27FC236}">
                <a16:creationId xmlns:a16="http://schemas.microsoft.com/office/drawing/2014/main" id="{6023B02B-034D-4138-9B42-172D7513CDEC}"/>
              </a:ext>
            </a:extLst>
          </p:cNvPr>
          <p:cNvGraphicFramePr/>
          <p:nvPr>
            <p:extLst>
              <p:ext uri="{D42A27DB-BD31-4B8C-83A1-F6EECF244321}">
                <p14:modId xmlns:p14="http://schemas.microsoft.com/office/powerpoint/2010/main" val="1331327275"/>
              </p:ext>
            </p:extLst>
          </p:nvPr>
        </p:nvGraphicFramePr>
        <p:xfrm>
          <a:off x="6389688" y="1435100"/>
          <a:ext cx="5219700"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C97432A2-BB46-100E-F6A3-3DD49E2F0179}"/>
              </a:ext>
            </a:extLst>
          </p:cNvPr>
          <p:cNvSpPr txBox="1"/>
          <p:nvPr/>
        </p:nvSpPr>
        <p:spPr>
          <a:xfrm>
            <a:off x="584200" y="4005064"/>
            <a:ext cx="4575696" cy="307777"/>
          </a:xfrm>
          <a:prstGeom prst="rect">
            <a:avLst/>
          </a:prstGeom>
          <a:noFill/>
        </p:spPr>
        <p:txBody>
          <a:bodyPr wrap="square" lIns="0" tIns="0" rIns="0" bIns="0" rtlCol="0">
            <a:spAutoFit/>
          </a:bodyPr>
          <a:lstStyle/>
          <a:p>
            <a:pPr algn="ctr"/>
            <a:r>
              <a:rPr lang="it-IT" sz="2000" dirty="0">
                <a:hlinkClick r:id="rId8"/>
              </a:rPr>
              <a:t>Launch in Binder</a:t>
            </a:r>
            <a:endParaRPr lang="it-IT" sz="2000" dirty="0"/>
          </a:p>
        </p:txBody>
      </p:sp>
    </p:spTree>
    <p:extLst>
      <p:ext uri="{BB962C8B-B14F-4D97-AF65-F5344CB8AC3E}">
        <p14:creationId xmlns:p14="http://schemas.microsoft.com/office/powerpoint/2010/main" val="136181783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err="1"/>
              <a:t>Prueba</a:t>
            </a:r>
            <a:r>
              <a:rPr lang="en-US" dirty="0"/>
              <a:t> de </a:t>
            </a:r>
            <a:r>
              <a:rPr lang="en-US" dirty="0" err="1"/>
              <a:t>conocimientos</a:t>
            </a:r>
            <a:endParaRPr 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Pregunta</a:t>
            </a:r>
            <a:r>
              <a:rPr lang="en-US" dirty="0"/>
              <a:t> 1</a:t>
            </a:r>
          </a:p>
        </p:txBody>
      </p:sp>
      <p:sp>
        <p:nvSpPr>
          <p:cNvPr id="3" name="Subtitle"/>
          <p:cNvSpPr>
            <a:spLocks noGrp="1"/>
          </p:cNvSpPr>
          <p:nvPr>
            <p:ph sz="quarter" idx="10"/>
          </p:nvPr>
        </p:nvSpPr>
        <p:spPr>
          <a:xfrm>
            <a:off x="584200" y="1435100"/>
            <a:ext cx="11018838" cy="17235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Está utilizando el </a:t>
            </a:r>
            <a:r>
              <a:rPr lang="es-MX" dirty="0" err="1"/>
              <a:t>framework</a:t>
            </a:r>
            <a:r>
              <a:rPr lang="es-MX" dirty="0"/>
              <a:t> </a:t>
            </a:r>
            <a:r>
              <a:rPr lang="es-MX" dirty="0" err="1"/>
              <a:t>Tidymodels</a:t>
            </a:r>
            <a:r>
              <a:rPr lang="es-MX" dirty="0"/>
              <a:t> en R para entrenar un modelo de regresión a partir de un conjunto de datos de ventas. Desea poder evaluar el modelo para asegurarse de que funcionará adecuadamente con nuevos datos. ¿Qué debes hacer?</a:t>
            </a:r>
            <a:endParaRPr dirty="0"/>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dirty="0">
                <a:solidFill>
                  <a:srgbClr val="000000"/>
                </a:solidFill>
              </a:rPr>
              <a:t>Divide los datos al azar en dos subconjuntos. Utilice un subconjunto para entrenar el modelo y el otro para probarlo.</a:t>
            </a:r>
          </a:p>
          <a:p>
            <a:pPr lvl="1" indent="-457200">
              <a:spcAft>
                <a:spcPct val="15000"/>
              </a:spcAft>
              <a:buAutoNum type="alphaUcPeriod"/>
            </a:pPr>
            <a:r>
              <a:rPr lang="es-MX" sz="2500" dirty="0">
                <a:solidFill>
                  <a:srgbClr val="000000"/>
                </a:solidFill>
              </a:rPr>
              <a:t>Utilice todos los datos para entrenar el modelo. Luego usa todos los datos para evaluarlo.</a:t>
            </a:r>
          </a:p>
          <a:p>
            <a:pPr lvl="1" indent="-457200">
              <a:spcAft>
                <a:spcPct val="15000"/>
              </a:spcAft>
              <a:buAutoNum type="alphaUcPeriod"/>
            </a:pPr>
            <a:r>
              <a:rPr lang="es-MX" sz="2500" dirty="0">
                <a:solidFill>
                  <a:srgbClr val="000000"/>
                </a:solidFill>
              </a:rPr>
              <a:t>Entrene el modelo usando solo las columnas de características y luego pruébelo usando solo la columna de etiquetas.</a:t>
            </a:r>
            <a:endParaRPr sz="2500" dirty="0">
              <a:solidFill>
                <a:srgbClr val="000000"/>
              </a:solidFill>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Pregunta</a:t>
            </a:r>
            <a:r>
              <a:rPr lang="en-US" dirty="0"/>
              <a:t> 1</a:t>
            </a:r>
          </a:p>
        </p:txBody>
      </p:sp>
      <p:sp>
        <p:nvSpPr>
          <p:cNvPr id="3" name="Subtitle"/>
          <p:cNvSpPr>
            <a:spLocks noGrp="1"/>
          </p:cNvSpPr>
          <p:nvPr>
            <p:ph sz="quarter" idx="10"/>
          </p:nvPr>
        </p:nvSpPr>
        <p:spPr>
          <a:xfrm>
            <a:off x="584200" y="1435100"/>
            <a:ext cx="11018838" cy="17235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Está utilizando el </a:t>
            </a:r>
            <a:r>
              <a:rPr lang="es-MX" dirty="0" err="1"/>
              <a:t>framework</a:t>
            </a:r>
            <a:r>
              <a:rPr lang="es-MX" dirty="0"/>
              <a:t> </a:t>
            </a:r>
            <a:r>
              <a:rPr lang="es-MX" dirty="0" err="1"/>
              <a:t>Tidymodels</a:t>
            </a:r>
            <a:r>
              <a:rPr lang="es-MX" dirty="0"/>
              <a:t> en R para entrenar un modelo de regresión a partir de un conjunto de datos de ventas. Desea poder evaluar el modelo para asegurarse de que funcionará adecuadamente con nuevos datos. ¿Qué debes hacer?</a:t>
            </a:r>
            <a:endParaRPr dirty="0"/>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b="1" dirty="0">
                <a:solidFill>
                  <a:srgbClr val="000000"/>
                </a:solidFill>
                <a:highlight>
                  <a:srgbClr val="00FF00"/>
                </a:highlight>
              </a:rPr>
              <a:t>Divide los datos al azar en dos subconjuntos. Utilice un subconjunto para entrenar el modelo y el otro para probarlo.</a:t>
            </a:r>
          </a:p>
          <a:p>
            <a:pPr lvl="1" indent="-457200">
              <a:spcAft>
                <a:spcPct val="15000"/>
              </a:spcAft>
              <a:buAutoNum type="alphaUcPeriod"/>
            </a:pPr>
            <a:r>
              <a:rPr lang="es-MX" sz="2500" dirty="0">
                <a:solidFill>
                  <a:srgbClr val="000000"/>
                </a:solidFill>
              </a:rPr>
              <a:t>Utilice todos los datos para entrenar el modelo. Luego usa todos los datos para evaluarlo.</a:t>
            </a:r>
          </a:p>
          <a:p>
            <a:pPr lvl="1" indent="-457200">
              <a:spcAft>
                <a:spcPct val="15000"/>
              </a:spcAft>
              <a:buAutoNum type="alphaUcPeriod"/>
            </a:pPr>
            <a:r>
              <a:rPr lang="es-MX" sz="2500" dirty="0">
                <a:solidFill>
                  <a:srgbClr val="000000"/>
                </a:solidFill>
              </a:rPr>
              <a:t>Entrene el modelo usando solo las columnas de características y luego pruébelo usando solo la columna de etiquetas.</a:t>
            </a:r>
            <a:endParaRPr sz="2500" dirty="0">
              <a:solidFill>
                <a:srgbClr val="000000"/>
              </a:solidFill>
            </a:endParaRPr>
          </a:p>
        </p:txBody>
      </p:sp>
    </p:spTree>
    <p:extLst>
      <p:ext uri="{BB962C8B-B14F-4D97-AF65-F5344CB8AC3E}">
        <p14:creationId xmlns:p14="http://schemas.microsoft.com/office/powerpoint/2010/main" val="314254838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Pregunta</a:t>
            </a:r>
            <a:r>
              <a:rPr lang="en-US" dirty="0"/>
              <a:t> 2</a:t>
            </a:r>
          </a:p>
        </p:txBody>
      </p:sp>
      <p:sp>
        <p:nvSpPr>
          <p:cNvPr id="3" name="Subtitle"/>
          <p:cNvSpPr>
            <a:spLocks noGrp="1"/>
          </p:cNvSpPr>
          <p:nvPr>
            <p:ph sz="quarter" idx="10"/>
          </p:nvPr>
        </p:nvSpPr>
        <p:spPr>
          <a:xfrm>
            <a:off x="584200" y="1435100"/>
            <a:ext cx="11018838" cy="129266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Ha creado una especificación de modelo de regresión usando la función </a:t>
            </a:r>
            <a:r>
              <a:rPr lang="es-MX" i="1" dirty="0" err="1"/>
              <a:t>linear_reg</a:t>
            </a:r>
            <a:r>
              <a:rPr lang="es-MX" i="1" dirty="0"/>
              <a:t>()</a:t>
            </a:r>
            <a:r>
              <a:rPr lang="es-MX" dirty="0"/>
              <a:t> de </a:t>
            </a:r>
            <a:r>
              <a:rPr lang="es-MX" dirty="0" err="1"/>
              <a:t>Tidymodel</a:t>
            </a:r>
            <a:r>
              <a:rPr lang="es-MX" dirty="0"/>
              <a:t>. ¿Qué debes hacer para entrenar al modelo?</a:t>
            </a:r>
          </a:p>
        </p:txBody>
      </p:sp>
      <p:sp>
        <p:nvSpPr>
          <p:cNvPr id="4" name="New shape"/>
          <p:cNvSpPr/>
          <p:nvPr/>
        </p:nvSpPr>
        <p:spPr>
          <a:xfrm>
            <a:off x="586581" y="3129534"/>
            <a:ext cx="11018838" cy="3314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dirty="0">
                <a:solidFill>
                  <a:srgbClr val="000000"/>
                </a:solidFill>
              </a:rPr>
              <a:t>Llama a la función </a:t>
            </a:r>
            <a:r>
              <a:rPr lang="es-MX" sz="2500" dirty="0" err="1">
                <a:solidFill>
                  <a:srgbClr val="000000"/>
                </a:solidFill>
              </a:rPr>
              <a:t>predict</a:t>
            </a:r>
            <a:r>
              <a:rPr lang="es-MX" sz="2500" dirty="0">
                <a:solidFill>
                  <a:srgbClr val="000000"/>
                </a:solidFill>
              </a:rPr>
              <a:t>(), con la especificación del modelo, la fórmula y los datos.</a:t>
            </a:r>
          </a:p>
          <a:p>
            <a:pPr lvl="1" indent="-457200">
              <a:spcAft>
                <a:spcPct val="15000"/>
              </a:spcAft>
              <a:buAutoNum type="alphaUcPeriod"/>
            </a:pPr>
            <a:r>
              <a:rPr lang="es-MX" sz="2500" dirty="0">
                <a:solidFill>
                  <a:srgbClr val="000000"/>
                </a:solidFill>
              </a:rPr>
              <a:t>Llama a la función de </a:t>
            </a:r>
            <a:r>
              <a:rPr lang="es-MX" sz="2500" dirty="0" err="1">
                <a:solidFill>
                  <a:srgbClr val="000000"/>
                </a:solidFill>
              </a:rPr>
              <a:t>recipe</a:t>
            </a:r>
            <a:r>
              <a:rPr lang="es-MX" sz="2500" dirty="0">
                <a:solidFill>
                  <a:srgbClr val="000000"/>
                </a:solidFill>
              </a:rPr>
              <a:t>(), con la especificación del modelo, la fórmula y los datos.</a:t>
            </a:r>
          </a:p>
          <a:p>
            <a:pPr lvl="1" indent="-457200">
              <a:spcAft>
                <a:spcPct val="15000"/>
              </a:spcAft>
              <a:buAutoNum type="alphaUcPeriod"/>
            </a:pPr>
            <a:r>
              <a:rPr lang="es-MX" sz="2500" dirty="0">
                <a:solidFill>
                  <a:srgbClr val="000000"/>
                </a:solidFill>
              </a:rPr>
              <a:t>Llama a la función </a:t>
            </a:r>
            <a:r>
              <a:rPr lang="es-MX" sz="2500" dirty="0" err="1">
                <a:solidFill>
                  <a:srgbClr val="000000"/>
                </a:solidFill>
              </a:rPr>
              <a:t>fit</a:t>
            </a:r>
            <a:r>
              <a:rPr lang="es-MX" sz="2500" dirty="0">
                <a:solidFill>
                  <a:srgbClr val="000000"/>
                </a:solidFill>
              </a:rPr>
              <a:t>(), con la especificación del modelo, la fórmula y los datos.</a:t>
            </a:r>
            <a:endParaRPr sz="2500" dirty="0">
              <a:solidFill>
                <a:srgbClr val="000000"/>
              </a:solidFill>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Pregunta</a:t>
            </a:r>
            <a:r>
              <a:rPr lang="en-US" dirty="0"/>
              <a:t> 2</a:t>
            </a:r>
          </a:p>
        </p:txBody>
      </p:sp>
      <p:sp>
        <p:nvSpPr>
          <p:cNvPr id="3" name="Subtitle"/>
          <p:cNvSpPr>
            <a:spLocks noGrp="1"/>
          </p:cNvSpPr>
          <p:nvPr>
            <p:ph sz="quarter" idx="10"/>
          </p:nvPr>
        </p:nvSpPr>
        <p:spPr>
          <a:xfrm>
            <a:off x="584200" y="1435100"/>
            <a:ext cx="11018838" cy="129266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Ha creado una especificación de modelo de regresión usando la función </a:t>
            </a:r>
            <a:r>
              <a:rPr lang="es-MX" i="1" dirty="0" err="1"/>
              <a:t>linear_reg</a:t>
            </a:r>
            <a:r>
              <a:rPr lang="es-MX" i="1" dirty="0"/>
              <a:t>()</a:t>
            </a:r>
            <a:r>
              <a:rPr lang="es-MX" dirty="0"/>
              <a:t> de </a:t>
            </a:r>
            <a:r>
              <a:rPr lang="es-MX" dirty="0" err="1"/>
              <a:t>Tidymodel</a:t>
            </a:r>
            <a:r>
              <a:rPr lang="es-MX" dirty="0"/>
              <a:t>. ¿Qué debes hacer para entrenar al modelo?</a:t>
            </a:r>
          </a:p>
        </p:txBody>
      </p:sp>
      <p:sp>
        <p:nvSpPr>
          <p:cNvPr id="4" name="New shape"/>
          <p:cNvSpPr/>
          <p:nvPr/>
        </p:nvSpPr>
        <p:spPr>
          <a:xfrm>
            <a:off x="586581" y="3129534"/>
            <a:ext cx="11018838" cy="3314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dirty="0">
                <a:solidFill>
                  <a:srgbClr val="000000"/>
                </a:solidFill>
              </a:rPr>
              <a:t>Llama a la función </a:t>
            </a:r>
            <a:r>
              <a:rPr lang="es-MX" sz="2500" dirty="0" err="1">
                <a:solidFill>
                  <a:srgbClr val="000000"/>
                </a:solidFill>
              </a:rPr>
              <a:t>predict</a:t>
            </a:r>
            <a:r>
              <a:rPr lang="es-MX" sz="2500" dirty="0">
                <a:solidFill>
                  <a:srgbClr val="000000"/>
                </a:solidFill>
              </a:rPr>
              <a:t>(), con la especificación del modelo, la fórmula y los datos.</a:t>
            </a:r>
          </a:p>
          <a:p>
            <a:pPr lvl="1" indent="-457200">
              <a:spcAft>
                <a:spcPct val="15000"/>
              </a:spcAft>
              <a:buAutoNum type="alphaUcPeriod"/>
            </a:pPr>
            <a:r>
              <a:rPr lang="es-MX" sz="2500" dirty="0">
                <a:solidFill>
                  <a:srgbClr val="000000"/>
                </a:solidFill>
              </a:rPr>
              <a:t>Llama a la función de </a:t>
            </a:r>
            <a:r>
              <a:rPr lang="es-MX" sz="2500" dirty="0" err="1">
                <a:solidFill>
                  <a:srgbClr val="000000"/>
                </a:solidFill>
              </a:rPr>
              <a:t>recipe</a:t>
            </a:r>
            <a:r>
              <a:rPr lang="es-MX" sz="2500" dirty="0">
                <a:solidFill>
                  <a:srgbClr val="000000"/>
                </a:solidFill>
              </a:rPr>
              <a:t>(), con la especificación del modelo, la fórmula y los datos.</a:t>
            </a:r>
          </a:p>
          <a:p>
            <a:pPr lvl="1" indent="-457200">
              <a:spcAft>
                <a:spcPct val="15000"/>
              </a:spcAft>
              <a:buAutoNum type="alphaUcPeriod"/>
            </a:pPr>
            <a:r>
              <a:rPr lang="es-MX" sz="2500" b="1" dirty="0">
                <a:solidFill>
                  <a:srgbClr val="000000"/>
                </a:solidFill>
                <a:highlight>
                  <a:srgbClr val="00FF00"/>
                </a:highlight>
              </a:rPr>
              <a:t>Llama a la función </a:t>
            </a:r>
            <a:r>
              <a:rPr lang="es-MX" sz="2500" b="1" dirty="0" err="1">
                <a:solidFill>
                  <a:srgbClr val="000000"/>
                </a:solidFill>
                <a:highlight>
                  <a:srgbClr val="00FF00"/>
                </a:highlight>
              </a:rPr>
              <a:t>fit</a:t>
            </a:r>
            <a:r>
              <a:rPr lang="es-MX" sz="2500" b="1" dirty="0">
                <a:solidFill>
                  <a:srgbClr val="000000"/>
                </a:solidFill>
                <a:highlight>
                  <a:srgbClr val="00FF00"/>
                </a:highlight>
              </a:rPr>
              <a:t>(), con la especificación del modelo, la fórmula y los datos.</a:t>
            </a:r>
            <a:endParaRPr sz="2500" b="1" dirty="0">
              <a:solidFill>
                <a:srgbClr val="000000"/>
              </a:solidFill>
              <a:highlight>
                <a:srgbClr val="00FF00"/>
              </a:highlight>
            </a:endParaRPr>
          </a:p>
        </p:txBody>
      </p:sp>
    </p:spTree>
    <p:extLst>
      <p:ext uri="{BB962C8B-B14F-4D97-AF65-F5344CB8AC3E}">
        <p14:creationId xmlns:p14="http://schemas.microsoft.com/office/powerpoint/2010/main" val="361716129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Pregunta</a:t>
            </a:r>
            <a:r>
              <a:rPr lang="en-US" dirty="0"/>
              <a:t> 3</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Entrenas un modelo de regresión utilizando </a:t>
            </a:r>
            <a:r>
              <a:rPr lang="es-MX" dirty="0" err="1"/>
              <a:t>Tidymodels</a:t>
            </a:r>
            <a:r>
              <a:rPr lang="es-MX" dirty="0"/>
              <a:t>. Cuando lo evalúa con datos de prueba, descubre que el modelo logra una métrica R cuadrada de 0,95. ¿Qué te dice esta métrica sobre el modelo?</a:t>
            </a:r>
            <a:endParaRPr dirty="0"/>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dirty="0">
                <a:solidFill>
                  <a:srgbClr val="000000"/>
                </a:solidFill>
              </a:rPr>
              <a:t>El modelo tiene una precisión del 95%.</a:t>
            </a:r>
          </a:p>
          <a:p>
            <a:pPr lvl="1" indent="-457200">
              <a:spcAft>
                <a:spcPct val="15000"/>
              </a:spcAft>
              <a:buAutoNum type="alphaUcPeriod"/>
            </a:pPr>
            <a:r>
              <a:rPr lang="es-MX" sz="2500" dirty="0">
                <a:solidFill>
                  <a:srgbClr val="000000"/>
                </a:solidFill>
              </a:rPr>
              <a:t>El modelo explica la mayor parte de la variación entre los valores previstos y reales.</a:t>
            </a:r>
          </a:p>
          <a:p>
            <a:pPr lvl="1" indent="-457200">
              <a:spcAft>
                <a:spcPct val="15000"/>
              </a:spcAft>
              <a:buAutoNum type="alphaUcPeriod"/>
            </a:pPr>
            <a:r>
              <a:rPr lang="es-MX" sz="2500" dirty="0">
                <a:solidFill>
                  <a:srgbClr val="000000"/>
                </a:solidFill>
              </a:rPr>
              <a:t>En promedio, las predicciones son 0,95 más altas que los valores reales.</a:t>
            </a:r>
            <a:endParaRPr sz="2500" dirty="0">
              <a:solidFill>
                <a:srgbClr val="000000"/>
              </a:solidFill>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16" hasCustomPrompt="1"/>
          </p:nvPr>
        </p:nvSpPr>
        <p:spPr/>
        <p:txBody>
          <a:bodyPr/>
          <a:lstStyle>
            <a:lvl1pPr marL="0" indent="0">
              <a:buNone/>
              <a:defRPr sz="1800"/>
            </a:lvl1pPr>
          </a:lstStyle>
          <a:p>
            <a:r>
              <a:rPr lang="en-US" sz="1800">
                <a:solidFill>
                  <a:schemeClr val="bg1"/>
                </a:solidFill>
              </a:rPr>
              <a:t>Title</a:t>
            </a:r>
          </a:p>
        </p:txBody>
      </p:sp>
      <p:sp>
        <p:nvSpPr>
          <p:cNvPr id="3" name="Speaker2Name"/>
          <p:cNvSpPr>
            <a:spLocks noGrp="1"/>
          </p:cNvSpPr>
          <p:nvPr>
            <p:ph type="body" sz="quarter" idx="14" hasCustomPrompt="1"/>
          </p:nvPr>
        </p:nvSpPr>
        <p:spPr/>
        <p:txBody>
          <a:bodyPr/>
          <a:lstStyle>
            <a:lvl1pPr marL="0" indent="0">
              <a:buNone/>
              <a:defRPr b="1">
                <a:solidFill>
                  <a:schemeClr val="bg1"/>
                </a:solidFill>
              </a:defRPr>
            </a:lvl1pPr>
          </a:lstStyle>
          <a:p>
            <a:pPr lvl="0"/>
            <a:r>
              <a:rPr lang="en-US"/>
              <a:t>Speaker Name</a:t>
            </a:r>
          </a:p>
        </p:txBody>
      </p:sp>
      <p:sp>
        <p:nvSpPr>
          <p:cNvPr id="4" name="Title"/>
          <p:cNvSpPr>
            <a:spLocks noGrp="1"/>
          </p:cNvSpPr>
          <p:nvPr>
            <p:ph type="title" hasCustomPrompt="1"/>
          </p:nvPr>
        </p:nvSpPr>
        <p:spPr>
          <a:xfrm>
            <a:off x="584200" y="1661143"/>
            <a:ext cx="6816725" cy="1661993"/>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s-MX" dirty="0"/>
              <a:t>Introducción a los modelos de regresión mediante R y </a:t>
            </a:r>
            <a:r>
              <a:rPr lang="es-MX" dirty="0" err="1"/>
              <a:t>tidymodels</a:t>
            </a:r>
            <a:endParaRPr lang="en-US" dirty="0"/>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dirty="0"/>
              <a:t>Speaker Name</a:t>
            </a:r>
          </a:p>
        </p:txBody>
      </p:sp>
      <p:sp>
        <p:nvSpPr>
          <p:cNvPr id="7" name="Text Placeholder 15"/>
          <p:cNvSpPr>
            <a:spLocks noGrp="1"/>
          </p:cNvSpPr>
          <p:nvPr>
            <p:ph type="body" sz="quarter" idx="15" hasCustomPrompt="1"/>
          </p:nvPr>
        </p:nvSpPr>
        <p:spPr/>
        <p:txBody>
          <a:bodyPr/>
          <a:lstStyle>
            <a:lvl1pPr marL="0" indent="0">
              <a:buNone/>
              <a:defRPr sz="1800"/>
            </a:lvl1pPr>
          </a:lstStyle>
          <a:p>
            <a:r>
              <a:rPr lang="en-US" sz="1800">
                <a:solidFill>
                  <a:schemeClr val="bg1"/>
                </a:solidFill>
              </a:rPr>
              <a:t>Title</a:t>
            </a:r>
          </a:p>
        </p:txBody>
      </p:sp>
      <p:sp>
        <p:nvSpPr>
          <p:cNvPr id="8" name="TextBox 7">
            <a:extLst>
              <a:ext uri="{FF2B5EF4-FFF2-40B4-BE49-F238E27FC236}">
                <a16:creationId xmlns:a16="http://schemas.microsoft.com/office/drawing/2014/main" id="{2CE034EF-3BA6-E149-B42A-72CCAF81490C}"/>
              </a:ext>
            </a:extLst>
          </p:cNvPr>
          <p:cNvSpPr txBox="1"/>
          <p:nvPr/>
        </p:nvSpPr>
        <p:spPr>
          <a:xfrm>
            <a:off x="1113183" y="6033052"/>
            <a:ext cx="65" cy="307777"/>
          </a:xfrm>
          <a:prstGeom prst="rect">
            <a:avLst/>
          </a:prstGeom>
          <a:noFill/>
        </p:spPr>
        <p:txBody>
          <a:bodyPr wrap="none" lIns="0" tIns="0" rIns="0" bIns="0" rtlCol="0">
            <a:spAutoFit/>
          </a:bodyPr>
          <a:lstStyle/>
          <a:p>
            <a:pPr algn="l"/>
            <a:endParaRPr lang="en-US" sz="2000" err="1"/>
          </a:p>
        </p:txBody>
      </p:sp>
      <p:sp>
        <p:nvSpPr>
          <p:cNvPr id="9" name="TextBox 8">
            <a:extLst>
              <a:ext uri="{FF2B5EF4-FFF2-40B4-BE49-F238E27FC236}">
                <a16:creationId xmlns:a16="http://schemas.microsoft.com/office/drawing/2014/main" id="{C2265E52-9494-4A42-A3AF-53C117B977D2}"/>
              </a:ext>
            </a:extLst>
          </p:cNvPr>
          <p:cNvSpPr txBox="1"/>
          <p:nvPr/>
        </p:nvSpPr>
        <p:spPr>
          <a:xfrm>
            <a:off x="4399005" y="6042454"/>
            <a:ext cx="65" cy="307777"/>
          </a:xfrm>
          <a:prstGeom prst="rect">
            <a:avLst/>
          </a:prstGeom>
          <a:noFill/>
        </p:spPr>
        <p:txBody>
          <a:bodyPr wrap="none" lIns="0" tIns="0" rIns="0" bIns="0" rtlCol="0">
            <a:spAutoFit/>
          </a:bodyPr>
          <a:lstStyle/>
          <a:p>
            <a:pPr algn="l"/>
            <a:endParaRPr lang="en-US" sz="2000" err="1"/>
          </a:p>
        </p:txBody>
      </p:sp>
      <p:sp>
        <p:nvSpPr>
          <p:cNvPr id="10" name="Rectangle 9">
            <a:extLst>
              <a:ext uri="{FF2B5EF4-FFF2-40B4-BE49-F238E27FC236}">
                <a16:creationId xmlns:a16="http://schemas.microsoft.com/office/drawing/2014/main" id="{47A71C28-F678-6045-B0CA-E7D274CD85EA}"/>
              </a:ext>
            </a:extLst>
          </p:cNvPr>
          <p:cNvSpPr/>
          <p:nvPr/>
        </p:nvSpPr>
        <p:spPr bwMode="auto">
          <a:xfrm>
            <a:off x="457200" y="5758913"/>
            <a:ext cx="5334000" cy="5913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TextBox 4">
            <a:extLst>
              <a:ext uri="{FF2B5EF4-FFF2-40B4-BE49-F238E27FC236}">
                <a16:creationId xmlns:a16="http://schemas.microsoft.com/office/drawing/2014/main" id="{B3CC6FE2-AC11-C30C-1F0B-753CD222EF77}"/>
              </a:ext>
            </a:extLst>
          </p:cNvPr>
          <p:cNvSpPr txBox="1"/>
          <p:nvPr/>
        </p:nvSpPr>
        <p:spPr>
          <a:xfrm>
            <a:off x="584199" y="4581128"/>
            <a:ext cx="4647639" cy="923330"/>
          </a:xfrm>
          <a:prstGeom prst="rect">
            <a:avLst/>
          </a:prstGeom>
          <a:noFill/>
        </p:spPr>
        <p:txBody>
          <a:bodyPr wrap="square" lIns="0" tIns="0" rIns="0" bIns="0" rtlCol="0">
            <a:spAutoFit/>
          </a:bodyPr>
          <a:lstStyle/>
          <a:p>
            <a:r>
              <a:rPr lang="en-US" sz="2000" b="0" i="0" kern="1200" spc="0" baseline="0" dirty="0" err="1">
                <a:ln>
                  <a:noFill/>
                </a:ln>
                <a:solidFill>
                  <a:srgbClr val="000000"/>
                </a:solidFill>
                <a:effectLst/>
                <a:latin typeface="Segoe UI" panose="020B0502040204020203" pitchFamily="34" charset="0"/>
                <a:ea typeface="Arial" panose="020B0604020202020204" pitchFamily="34" charset="0"/>
                <a:cs typeface="Segoe UI" panose="020B0502040204020203" pitchFamily="34" charset="0"/>
              </a:rPr>
              <a:t>Módulo</a:t>
            </a:r>
            <a:r>
              <a:rPr lang="en-US" sz="2000" b="0" i="0" kern="1200" spc="0" baseline="0" dirty="0">
                <a:ln>
                  <a:noFill/>
                </a:ln>
                <a:solidFill>
                  <a:srgbClr val="000000"/>
                </a:solidFill>
                <a:effectLst/>
                <a:latin typeface="Segoe UI" panose="020B0502040204020203" pitchFamily="34" charset="0"/>
                <a:ea typeface="Arial" panose="020B0604020202020204" pitchFamily="34" charset="0"/>
                <a:cs typeface="Segoe UI" panose="020B0502040204020203" pitchFamily="34" charset="0"/>
              </a:rPr>
              <a:t> de </a:t>
            </a:r>
            <a:r>
              <a:rPr lang="en-US" sz="2000" b="0" i="0" kern="1200" spc="0" baseline="0" dirty="0" err="1">
                <a:ln>
                  <a:noFill/>
                </a:ln>
                <a:solidFill>
                  <a:srgbClr val="000000"/>
                </a:solidFill>
                <a:effectLst/>
                <a:latin typeface="Segoe UI" panose="020B0502040204020203" pitchFamily="34" charset="0"/>
                <a:ea typeface="Arial" panose="020B0604020202020204" pitchFamily="34" charset="0"/>
                <a:cs typeface="Segoe UI" panose="020B0502040204020203" pitchFamily="34" charset="0"/>
              </a:rPr>
              <a:t>referencia</a:t>
            </a:r>
            <a:r>
              <a:rPr lang="en-US" sz="2000" b="0" i="0" kern="1200" spc="0" baseline="0" dirty="0">
                <a:ln>
                  <a:noFill/>
                </a:ln>
                <a:solidFill>
                  <a:srgbClr val="000000"/>
                </a:solidFill>
                <a:effectLst/>
                <a:latin typeface="Segoe UI" panose="020B0502040204020203" pitchFamily="34" charset="0"/>
                <a:ea typeface="Arial" panose="020B0604020202020204" pitchFamily="34" charset="0"/>
                <a:cs typeface="Segoe UI" panose="020B0502040204020203" pitchFamily="34" charset="0"/>
              </a:rPr>
              <a:t>:</a:t>
            </a:r>
          </a:p>
          <a:p>
            <a:r>
              <a:rPr lang="en-US" sz="2000" b="0" i="0" kern="1200" spc="0" baseline="0" dirty="0">
                <a:ln>
                  <a:noFill/>
                </a:ln>
                <a:solidFill>
                  <a:srgbClr val="000000"/>
                </a:solidFill>
                <a:effectLst/>
                <a:latin typeface="Segoe UI" panose="020B0502040204020203" pitchFamily="34" charset="0"/>
                <a:ea typeface="Arial" panose="020B0604020202020204" pitchFamily="34" charset="0"/>
                <a:cs typeface="Segoe UI" panose="020B0502040204020203" pitchFamily="34" charset="0"/>
              </a:rPr>
              <a:t> </a:t>
            </a:r>
            <a:r>
              <a:rPr lang="en-US" sz="2000" b="0" i="0" kern="1200" spc="0" baseline="0" dirty="0">
                <a:ln>
                  <a:noFill/>
                </a:ln>
                <a:solidFill>
                  <a:srgbClr val="0078D4"/>
                </a:solidFill>
                <a:effectLst/>
                <a:latin typeface="Segoe UI" panose="020B0502040204020203" pitchFamily="34" charset="0"/>
                <a:ea typeface="Arial" panose="020B0604020202020204" pitchFamily="34" charset="0"/>
                <a:cs typeface="Segoe UI" panose="020B0502040204020203" pitchFamily="34" charset="0"/>
                <a:hlinkClick r:id="rId3"/>
              </a:rPr>
              <a:t>https://aka.ms/</a:t>
            </a:r>
            <a:r>
              <a:rPr lang="it-IT" sz="2000" dirty="0">
                <a:solidFill>
                  <a:srgbClr val="0078D4"/>
                </a:solidFill>
                <a:latin typeface="Segoe UI" panose="020B0502040204020203" pitchFamily="34" charset="0"/>
                <a:cs typeface="Segoe UI" panose="020B0502040204020203" pitchFamily="34" charset="0"/>
                <a:hlinkClick r:id="rId3"/>
              </a:rPr>
              <a:t>learn-regression-with-R</a:t>
            </a:r>
            <a:endParaRPr lang="it-IT" sz="2000" dirty="0">
              <a:solidFill>
                <a:srgbClr val="0078D4"/>
              </a:solidFill>
              <a:latin typeface="Segoe UI" panose="020B0502040204020203" pitchFamily="34" charset="0"/>
              <a:cs typeface="Segoe UI" panose="020B0502040204020203" pitchFamily="34" charset="0"/>
            </a:endParaRPr>
          </a:p>
          <a:p>
            <a:pPr algn="l"/>
            <a:endParaRPr lang="it-IT" sz="2000" dirty="0" err="1"/>
          </a:p>
        </p:txBody>
      </p:sp>
    </p:spTree>
    <p:extLst>
      <p:ext uri="{BB962C8B-B14F-4D97-AF65-F5344CB8AC3E}">
        <p14:creationId xmlns:p14="http://schemas.microsoft.com/office/powerpoint/2010/main" val="120760763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Pregunta</a:t>
            </a:r>
            <a:r>
              <a:rPr lang="en-US" dirty="0"/>
              <a:t> 3</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t>Entrenas un modelo de regresión utilizando </a:t>
            </a:r>
            <a:r>
              <a:rPr lang="es-MX" dirty="0" err="1"/>
              <a:t>Tidymodels</a:t>
            </a:r>
            <a:r>
              <a:rPr lang="es-MX" dirty="0"/>
              <a:t>. Cuando lo evalúa con datos de prueba, descubre que el modelo logra una métrica R cuadrada de 0,95. ¿Qué te dice esta métrica sobre el modelo?</a:t>
            </a:r>
            <a:endParaRPr dirty="0"/>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dirty="0">
                <a:solidFill>
                  <a:srgbClr val="000000"/>
                </a:solidFill>
              </a:rPr>
              <a:t>El modelo tiene una precisión del 95%.</a:t>
            </a:r>
          </a:p>
          <a:p>
            <a:pPr lvl="1" indent="-457200">
              <a:spcAft>
                <a:spcPct val="15000"/>
              </a:spcAft>
              <a:buAutoNum type="alphaUcPeriod"/>
            </a:pPr>
            <a:r>
              <a:rPr lang="es-MX" sz="2500" b="1" dirty="0">
                <a:solidFill>
                  <a:srgbClr val="000000"/>
                </a:solidFill>
                <a:highlight>
                  <a:srgbClr val="00FF00"/>
                </a:highlight>
              </a:rPr>
              <a:t>El modelo explica la mayor parte de la variación entre los valores previstos y reales.</a:t>
            </a:r>
          </a:p>
          <a:p>
            <a:pPr lvl="1" indent="-457200">
              <a:spcAft>
                <a:spcPct val="15000"/>
              </a:spcAft>
              <a:buAutoNum type="alphaUcPeriod"/>
            </a:pPr>
            <a:r>
              <a:rPr lang="es-MX" sz="2500" dirty="0">
                <a:solidFill>
                  <a:srgbClr val="000000"/>
                </a:solidFill>
              </a:rPr>
              <a:t>En promedio, las predicciones son 0,95 más altas que los valores reales.</a:t>
            </a:r>
            <a:endParaRPr sz="2500" dirty="0">
              <a:solidFill>
                <a:srgbClr val="000000"/>
              </a:solidFill>
            </a:endParaRPr>
          </a:p>
        </p:txBody>
      </p:sp>
    </p:spTree>
    <p:extLst>
      <p:ext uri="{BB962C8B-B14F-4D97-AF65-F5344CB8AC3E}">
        <p14:creationId xmlns:p14="http://schemas.microsoft.com/office/powerpoint/2010/main" val="262973739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Resumen</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53998"/>
          </a:xfrm>
        </p:spPr>
        <p:txBody>
          <a:bodyPr anchor="t"/>
          <a:lstStyle>
            <a:lvl1pPr>
              <a:defRPr>
                <a:solidFill>
                  <a:schemeClr val="tx1"/>
                </a:solidFill>
              </a:defRPr>
            </a:lvl1pPr>
          </a:lstStyle>
          <a:p>
            <a:r>
              <a:rPr lang="es-MX" dirty="0"/>
              <a:t>Resumen</a:t>
            </a:r>
          </a:p>
        </p:txBody>
      </p:sp>
      <p:sp>
        <p:nvSpPr>
          <p:cNvPr id="3" name="Subtitle"/>
          <p:cNvSpPr>
            <a:spLocks noGrp="1"/>
          </p:cNvSpPr>
          <p:nvPr>
            <p:ph type="body" sz="quarter" idx="11"/>
          </p:nvPr>
        </p:nvSpPr>
        <p:spPr>
          <a:xfrm>
            <a:off x="4356100" y="2309812"/>
            <a:ext cx="7253288" cy="1046440"/>
          </a:xfrm>
        </p:spPr>
        <p:txBody>
          <a:bodyPr anchor="t"/>
          <a:lstStyle>
            <a:lvl1pPr marL="231775" indent="-231775">
              <a:spcAft>
                <a:spcPts val="600"/>
              </a:spcAft>
              <a:buFont typeface="Wingdings" panose="05000000000000000000" pitchFamily="2" charset="2"/>
              <a:buChar char=""/>
              <a:defRPr/>
            </a:lvl1pPr>
          </a:lstStyle>
          <a:p>
            <a:pPr lvl="1"/>
            <a:r>
              <a:rPr lang="es-MX" dirty="0"/>
              <a:t>¿Qué es regresión?</a:t>
            </a:r>
            <a:endParaRPr dirty="0"/>
          </a:p>
          <a:p>
            <a:pPr lvl="1"/>
            <a:r>
              <a:rPr lang="es-MX" dirty="0"/>
              <a:t>¿Cómo entrenar y evaluar un modelo de regresión?</a:t>
            </a:r>
            <a:endParaRPr lang="it-IT" dirty="0"/>
          </a:p>
          <a:p>
            <a:pPr lvl="1"/>
            <a:r>
              <a:rPr lang="it-IT" dirty="0"/>
              <a:t>Experimenta con el modelo</a:t>
            </a:r>
            <a:endParaRPr dirty="0"/>
          </a:p>
        </p:txBody>
      </p:sp>
    </p:spTree>
    <p:extLst>
      <p:ext uri="{BB962C8B-B14F-4D97-AF65-F5344CB8AC3E}">
        <p14:creationId xmlns:p14="http://schemas.microsoft.com/office/powerpoint/2010/main" val="388521733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107996"/>
          </a:xfrm>
        </p:spPr>
        <p:txBody>
          <a:bodyPr anchor="t"/>
          <a:lstStyle>
            <a:lvl1pPr>
              <a:defRPr>
                <a:solidFill>
                  <a:schemeClr val="tx1"/>
                </a:solidFill>
              </a:defRPr>
            </a:lvl1pPr>
          </a:lstStyle>
          <a:p>
            <a:r>
              <a:rPr lang="en-US" dirty="0" err="1"/>
              <a:t>Objetivos</a:t>
            </a:r>
            <a:r>
              <a:rPr lang="en-US" dirty="0"/>
              <a:t> de </a:t>
            </a:r>
            <a:r>
              <a:rPr lang="en-US" dirty="0" err="1"/>
              <a:t>aprendizaje</a:t>
            </a:r>
            <a:endParaRPr lang="en-US" dirty="0"/>
          </a:p>
        </p:txBody>
      </p:sp>
      <p:sp>
        <p:nvSpPr>
          <p:cNvPr id="3" name="Subtitle"/>
          <p:cNvSpPr>
            <a:spLocks noGrp="1"/>
          </p:cNvSpPr>
          <p:nvPr>
            <p:ph type="body" sz="quarter" idx="11"/>
          </p:nvPr>
        </p:nvSpPr>
        <p:spPr>
          <a:xfrm>
            <a:off x="4356100" y="2309812"/>
            <a:ext cx="7253288" cy="1046440"/>
          </a:xfrm>
        </p:spPr>
        <p:txBody>
          <a:bodyPr anchor="t"/>
          <a:lstStyle>
            <a:lvl1pPr marL="231775" indent="-231775">
              <a:spcAft>
                <a:spcPts val="600"/>
              </a:spcAft>
              <a:buFont typeface="Wingdings" panose="05000000000000000000" pitchFamily="2" charset="2"/>
              <a:buChar char=""/>
              <a:defRPr/>
            </a:lvl1pPr>
          </a:lstStyle>
          <a:p>
            <a:pPr lvl="1"/>
            <a:r>
              <a:rPr lang="it-IT" dirty="0"/>
              <a:t>¿Qué es una regresión?</a:t>
            </a:r>
            <a:endParaRPr dirty="0"/>
          </a:p>
          <a:p>
            <a:pPr lvl="1"/>
            <a:r>
              <a:rPr lang="es-MX" dirty="0"/>
              <a:t>Entrena y evalúa un modelo de regresión</a:t>
            </a:r>
            <a:endParaRPr lang="it-IT" dirty="0"/>
          </a:p>
          <a:p>
            <a:pPr lvl="1"/>
            <a:r>
              <a:rPr lang="it-IT" dirty="0"/>
              <a:t>Experimentando con el modelo</a:t>
            </a:r>
            <a:endParaRPr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err="1"/>
              <a:t>Introducción</a:t>
            </a:r>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a:t>
            </a:r>
            <a:r>
              <a:rPr lang="en-US" dirty="0" err="1"/>
              <a:t>Qué</a:t>
            </a:r>
            <a:r>
              <a:rPr lang="en-US" dirty="0"/>
              <a:t> es </a:t>
            </a:r>
            <a:r>
              <a:rPr lang="en-US" dirty="0" err="1"/>
              <a:t>regresión</a:t>
            </a:r>
            <a:r>
              <a:rPr lang="en-US" dirty="0"/>
              <a:t>?</a:t>
            </a:r>
          </a:p>
        </p:txBody>
      </p:sp>
      <p:sp>
        <p:nvSpPr>
          <p:cNvPr id="3" name="Subtitle"/>
          <p:cNvSpPr>
            <a:spLocks noGrp="1"/>
          </p:cNvSpPr>
          <p:nvPr>
            <p:ph sz="quarter" idx="10"/>
          </p:nvPr>
        </p:nvSpPr>
        <p:spPr>
          <a:xfrm>
            <a:off x="584200" y="1435100"/>
            <a:ext cx="5394113" cy="40503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endParaRPr lang="it-IT" dirty="0"/>
          </a:p>
          <a:p>
            <a:endParaRPr lang="it-IT" dirty="0"/>
          </a:p>
          <a:p>
            <a:r>
              <a:rPr lang="es-MX" dirty="0"/>
              <a:t>La regresión establece una relación entre las variables en los datos que representan las características de lo que se observa, </a:t>
            </a:r>
            <a:r>
              <a:rPr lang="es-MX" i="1" dirty="0"/>
              <a:t>“la(s) característica(s)”</a:t>
            </a:r>
            <a:r>
              <a:rPr lang="es-MX" dirty="0"/>
              <a:t>, y la variable que estamos tratando de predecir, </a:t>
            </a:r>
            <a:r>
              <a:rPr lang="es-MX" i="1" dirty="0"/>
              <a:t>“la etiqueta”</a:t>
            </a:r>
            <a:r>
              <a:rPr lang="es-MX" dirty="0"/>
              <a:t>.</a:t>
            </a:r>
            <a:endParaRPr dirty="0"/>
          </a:p>
        </p:txBody>
      </p:sp>
      <p:sp>
        <p:nvSpPr>
          <p:cNvPr id="5" name="Subtitle">
            <a:extLst>
              <a:ext uri="{FF2B5EF4-FFF2-40B4-BE49-F238E27FC236}">
                <a16:creationId xmlns:a16="http://schemas.microsoft.com/office/drawing/2014/main" id="{6CAC90C7-6520-6317-E66C-909C96F290B8}"/>
              </a:ext>
            </a:extLst>
          </p:cNvPr>
          <p:cNvSpPr txBox="1">
            <a:spLocks/>
          </p:cNvSpPr>
          <p:nvPr/>
        </p:nvSpPr>
        <p:spPr>
          <a:xfrm>
            <a:off x="584200" y="1435100"/>
            <a:ext cx="11018838"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Un modelo de regresión es capaz de predecir un </a:t>
            </a:r>
            <a:r>
              <a:rPr lang="es-MX" b="1" dirty="0"/>
              <a:t>número</a:t>
            </a:r>
            <a:r>
              <a:rPr lang="es-MX" dirty="0"/>
              <a:t>.</a:t>
            </a:r>
            <a:endParaRPr lang="en-US" dirty="0"/>
          </a:p>
        </p:txBody>
      </p:sp>
      <p:pic>
        <p:nvPicPr>
          <p:cNvPr id="6" name="New picture" descr="Illustration showing data to predict bicycle rentals.">
            <a:extLst>
              <a:ext uri="{FF2B5EF4-FFF2-40B4-BE49-F238E27FC236}">
                <a16:creationId xmlns:a16="http://schemas.microsoft.com/office/drawing/2014/main" id="{28F9FE08-5448-98A2-42E3-1DCDEF073EEF}"/>
              </a:ext>
            </a:extLst>
          </p:cNvPr>
          <p:cNvPicPr/>
          <p:nvPr/>
        </p:nvPicPr>
        <p:blipFill>
          <a:blip r:embed="rId3"/>
          <a:stretch>
            <a:fillRect/>
          </a:stretch>
        </p:blipFill>
        <p:spPr>
          <a:xfrm>
            <a:off x="6213688" y="2604813"/>
            <a:ext cx="5210904" cy="2448272"/>
          </a:xfrm>
          <a:prstGeom prst="rect">
            <a:avLst/>
          </a:prstGeom>
        </p:spPr>
      </p:pic>
    </p:spTree>
    <p:extLst>
      <p:ext uri="{BB962C8B-B14F-4D97-AF65-F5344CB8AC3E}">
        <p14:creationId xmlns:p14="http://schemas.microsoft.com/office/powerpoint/2010/main" val="13692834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038612"/>
            <a:ext cx="3854600" cy="1495794"/>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Entrena y evalúa un modelo de regresión</a:t>
            </a:r>
          </a:p>
        </p:txBody>
      </p:sp>
    </p:spTree>
    <p:extLst>
      <p:ext uri="{BB962C8B-B14F-4D97-AF65-F5344CB8AC3E}">
        <p14:creationId xmlns:p14="http://schemas.microsoft.com/office/powerpoint/2010/main" val="362350896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s-MX" dirty="0"/>
              <a:t>Entrena y evalúa un modelo de regresión</a:t>
            </a:r>
          </a:p>
        </p:txBody>
      </p:sp>
      <p:sp>
        <p:nvSpPr>
          <p:cNvPr id="3" name="Subtitle"/>
          <p:cNvSpPr>
            <a:spLocks noGrp="1"/>
          </p:cNvSpPr>
          <p:nvPr>
            <p:ph sz="quarter" idx="10"/>
          </p:nvPr>
        </p:nvSpPr>
        <p:spPr>
          <a:xfrm>
            <a:off x="584200" y="1435100"/>
            <a:ext cx="7023968"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b="0" i="0" dirty="0">
                <a:solidFill>
                  <a:srgbClr val="171717"/>
                </a:solidFill>
                <a:effectLst/>
                <a:latin typeface="Segoe UI" panose="020B0502040204020203" pitchFamily="34" charset="0"/>
              </a:rPr>
              <a:t>Para entrenar el modelo, comenzamos con una muestra de datos que contiene las características y los valores conocidos de la etiqueta y luego dividiremos esta muestra de datos en dos subconjuntos:</a:t>
            </a:r>
            <a:endParaRPr dirty="0"/>
          </a:p>
        </p:txBody>
      </p:sp>
      <p:sp>
        <p:nvSpPr>
          <p:cNvPr id="4" name="New shape"/>
          <p:cNvSpPr/>
          <p:nvPr/>
        </p:nvSpPr>
        <p:spPr>
          <a:xfrm>
            <a:off x="263352" y="3757911"/>
            <a:ext cx="10972800" cy="2191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lang="es-MX" sz="1800" dirty="0">
                <a:solidFill>
                  <a:srgbClr val="000000"/>
                </a:solidFill>
              </a:rPr>
              <a:t>Un conjunto de datos de entrenamiento al que aplicaremos un algoritmo que determina una función </a:t>
            </a:r>
            <a:r>
              <a:rPr lang="es-MX" sz="1800" b="1" i="1" dirty="0">
                <a:solidFill>
                  <a:srgbClr val="000000"/>
                </a:solidFill>
              </a:rPr>
              <a:t>f</a:t>
            </a:r>
            <a:r>
              <a:rPr lang="es-MX" sz="1800" dirty="0">
                <a:solidFill>
                  <a:srgbClr val="000000"/>
                </a:solidFill>
              </a:rPr>
              <a:t> que encapsula la relación entre los valores de </a:t>
            </a:r>
            <a:r>
              <a:rPr lang="es-MX" sz="1800" i="1" dirty="0">
                <a:solidFill>
                  <a:srgbClr val="000000"/>
                </a:solidFill>
              </a:rPr>
              <a:t>característica, x,</a:t>
            </a:r>
            <a:r>
              <a:rPr lang="es-MX" sz="1800" dirty="0">
                <a:solidFill>
                  <a:srgbClr val="000000"/>
                </a:solidFill>
              </a:rPr>
              <a:t> y los valores de </a:t>
            </a:r>
            <a:r>
              <a:rPr lang="es-MX" sz="1800" i="1" dirty="0">
                <a:solidFill>
                  <a:srgbClr val="000000"/>
                </a:solidFill>
              </a:rPr>
              <a:t>etiqueta</a:t>
            </a:r>
            <a:r>
              <a:rPr lang="es-MX" sz="1800" dirty="0">
                <a:solidFill>
                  <a:srgbClr val="000000"/>
                </a:solidFill>
              </a:rPr>
              <a:t> conocidos </a:t>
            </a:r>
            <a:r>
              <a:rPr lang="es-MX" sz="1800" i="1" dirty="0">
                <a:solidFill>
                  <a:srgbClr val="000000"/>
                </a:solidFill>
              </a:rPr>
              <a:t>y</a:t>
            </a:r>
            <a:r>
              <a:rPr lang="es-MX" sz="1800" dirty="0">
                <a:solidFill>
                  <a:srgbClr val="000000"/>
                </a:solidFill>
              </a:rPr>
              <a:t>.</a:t>
            </a:r>
            <a:endParaRPr lang="en-US" sz="1800" dirty="0">
              <a:solidFill>
                <a:srgbClr val="000000"/>
              </a:solidFill>
            </a:endParaRPr>
          </a:p>
          <a:p>
            <a:pPr marL="269240" algn="ctr">
              <a:spcBef>
                <a:spcPct val="20000"/>
              </a:spcBef>
              <a:spcAft>
                <a:spcPct val="20000"/>
              </a:spcAft>
            </a:pPr>
            <a:r>
              <a:rPr lang="en-US" sz="2800" b="1" i="1" dirty="0">
                <a:solidFill>
                  <a:srgbClr val="171717"/>
                </a:solidFill>
                <a:effectLst/>
                <a:latin typeface="Segoe UI" panose="020B0502040204020203" pitchFamily="34" charset="0"/>
              </a:rPr>
              <a:t>f(x) = y</a:t>
            </a:r>
            <a:endParaRPr lang="en-US" sz="2800" b="1" dirty="0">
              <a:solidFill>
                <a:srgbClr val="000000"/>
              </a:solidFill>
            </a:endParaRPr>
          </a:p>
          <a:p>
            <a:pPr marL="635000" indent="-365760">
              <a:spcBef>
                <a:spcPct val="20000"/>
              </a:spcBef>
              <a:spcAft>
                <a:spcPct val="20000"/>
              </a:spcAft>
              <a:buChar char="•"/>
            </a:pPr>
            <a:r>
              <a:rPr lang="es-MX" sz="1800" dirty="0">
                <a:solidFill>
                  <a:srgbClr val="000000"/>
                </a:solidFill>
              </a:rPr>
              <a:t>Para evaluar el modelo podemos utilizar un </a:t>
            </a:r>
            <a:r>
              <a:rPr lang="es-MX" sz="1800" b="1" dirty="0">
                <a:solidFill>
                  <a:srgbClr val="000000"/>
                </a:solidFill>
              </a:rPr>
              <a:t>conjunto de datos de validación o prueba</a:t>
            </a:r>
            <a:r>
              <a:rPr lang="es-MX" sz="1800" dirty="0">
                <a:solidFill>
                  <a:srgbClr val="000000"/>
                </a:solidFill>
              </a:rPr>
              <a:t>, utilizándolo para generar predicciones para la etiqueta y comparándolas con los valores de etiqueta conocidos reales.</a:t>
            </a:r>
          </a:p>
        </p:txBody>
      </p:sp>
      <p:pic>
        <p:nvPicPr>
          <p:cNvPr id="1026" name="Picture 2">
            <a:extLst>
              <a:ext uri="{FF2B5EF4-FFF2-40B4-BE49-F238E27FC236}">
                <a16:creationId xmlns:a16="http://schemas.microsoft.com/office/drawing/2014/main" id="{617A9EEA-4EE2-AFF7-5734-65374C8E2A7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2144" y="618959"/>
            <a:ext cx="4665015" cy="29249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44EE2B0-DB0B-5B52-C7B7-231CDC08EECA}"/>
              </a:ext>
            </a:extLst>
          </p:cNvPr>
          <p:cNvSpPr txBox="1"/>
          <p:nvPr/>
        </p:nvSpPr>
        <p:spPr>
          <a:xfrm>
            <a:off x="9724651" y="6277689"/>
            <a:ext cx="2552184" cy="246221"/>
          </a:xfrm>
          <a:prstGeom prst="rect">
            <a:avLst/>
          </a:prstGeom>
          <a:noFill/>
        </p:spPr>
        <p:txBody>
          <a:bodyPr wrap="square" lIns="0" tIns="0" rIns="0" bIns="0" rtlCol="0">
            <a:spAutoFit/>
          </a:bodyPr>
          <a:lstStyle/>
          <a:p>
            <a:pPr algn="l"/>
            <a:r>
              <a:rPr lang="it-IT" sz="1600" dirty="0"/>
              <a:t>Images: </a:t>
            </a:r>
            <a:r>
              <a:rPr lang="it-IT" sz="1600" dirty="0">
                <a:hlinkClick r:id="rId4"/>
              </a:rPr>
              <a:t>allisonhorst</a:t>
            </a:r>
            <a:endParaRPr lang="it-IT" sz="1600" dirty="0"/>
          </a:p>
        </p:txBody>
      </p:sp>
    </p:spTree>
    <p:extLst>
      <p:ext uri="{BB962C8B-B14F-4D97-AF65-F5344CB8AC3E}">
        <p14:creationId xmlns:p14="http://schemas.microsoft.com/office/powerpoint/2010/main" val="276984084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Ejemplo</a:t>
            </a:r>
            <a:endParaRPr lang="en-US" dirty="0"/>
          </a:p>
        </p:txBody>
      </p:sp>
      <p:graphicFrame>
        <p:nvGraphicFramePr>
          <p:cNvPr id="4" name="New Table"/>
          <p:cNvGraphicFramePr>
            <a:graphicFrameLocks noGrp="1"/>
          </p:cNvGraphicFramePr>
          <p:nvPr>
            <p:extLst>
              <p:ext uri="{D42A27DB-BD31-4B8C-83A1-F6EECF244321}">
                <p14:modId xmlns:p14="http://schemas.microsoft.com/office/powerpoint/2010/main" val="360548410"/>
              </p:ext>
            </p:extLst>
          </p:nvPr>
        </p:nvGraphicFramePr>
        <p:xfrm>
          <a:off x="479376" y="2406699"/>
          <a:ext cx="5181600" cy="3840480"/>
        </p:xfrm>
        <a:graphic>
          <a:graphicData uri="http://schemas.openxmlformats.org/drawingml/2006/table">
            <a:tbl>
              <a:tblPr firstRow="1" bandRow="1">
                <a:tableStyleId>{5C22544A-7EE6-4342-B048-85BDC9FD1C3A}</a:tableStyleId>
              </a:tblPr>
              <a:tblGrid>
                <a:gridCol w="2745317">
                  <a:extLst>
                    <a:ext uri="{9D8B030D-6E8A-4147-A177-3AD203B41FA5}">
                      <a16:colId xmlns:a16="http://schemas.microsoft.com/office/drawing/2014/main" val="20000"/>
                    </a:ext>
                  </a:extLst>
                </a:gridCol>
                <a:gridCol w="2436283">
                  <a:extLst>
                    <a:ext uri="{9D8B030D-6E8A-4147-A177-3AD203B41FA5}">
                      <a16:colId xmlns:a16="http://schemas.microsoft.com/office/drawing/2014/main" val="20001"/>
                    </a:ext>
                  </a:extLst>
                </a:gridCol>
              </a:tblGrid>
              <a:tr h="0">
                <a:tc>
                  <a:txBody>
                    <a:bodyPr/>
                    <a:lstStyle/>
                    <a:p>
                      <a:pPr algn="l"/>
                      <a:r>
                        <a:rPr lang="es-MX" sz="2200" dirty="0">
                          <a:solidFill>
                            <a:srgbClr val="FFFFFF"/>
                          </a:solidFill>
                        </a:rPr>
                        <a:t>Temperatura</a:t>
                      </a:r>
                      <a:r>
                        <a:rPr lang="it-IT" sz="2200" dirty="0">
                          <a:solidFill>
                            <a:srgbClr val="FFFFFF"/>
                          </a:solidFill>
                        </a:rPr>
                        <a:t> (x)</a:t>
                      </a:r>
                      <a:endParaRPr sz="2200" dirty="0">
                        <a:solidFill>
                          <a:srgbClr val="FFFFFF"/>
                        </a:solidFill>
                      </a:endParaRPr>
                    </a:p>
                  </a:txBody>
                  <a:tcPr/>
                </a:tc>
                <a:tc>
                  <a:txBody>
                    <a:bodyPr/>
                    <a:lstStyle/>
                    <a:p>
                      <a:pPr algn="l"/>
                      <a:r>
                        <a:rPr lang="es-MX" sz="2200" dirty="0">
                          <a:solidFill>
                            <a:srgbClr val="FFFFFF"/>
                          </a:solidFill>
                        </a:rPr>
                        <a:t>Alquileres</a:t>
                      </a:r>
                      <a:r>
                        <a:rPr lang="it-IT" sz="2200" dirty="0">
                          <a:solidFill>
                            <a:srgbClr val="FFFFFF"/>
                          </a:solidFill>
                        </a:rPr>
                        <a:t> (y)</a:t>
                      </a:r>
                      <a:endParaRPr sz="2200" dirty="0">
                        <a:solidFill>
                          <a:srgbClr val="FFFFFF"/>
                        </a:solidFill>
                      </a:endParaRPr>
                    </a:p>
                  </a:txBody>
                  <a:tcPr/>
                </a:tc>
                <a:extLst>
                  <a:ext uri="{0D108BD9-81ED-4DB2-BD59-A6C34878D82A}">
                    <a16:rowId xmlns:a16="http://schemas.microsoft.com/office/drawing/2014/main" val="10000"/>
                  </a:ext>
                </a:extLst>
              </a:tr>
              <a:tr h="0">
                <a:tc>
                  <a:txBody>
                    <a:bodyPr/>
                    <a:lstStyle/>
                    <a:p>
                      <a:pPr algn="l"/>
                      <a:r>
                        <a:rPr sz="2200" dirty="0">
                          <a:solidFill>
                            <a:srgbClr val="000000"/>
                          </a:solidFill>
                        </a:rPr>
                        <a:t>56</a:t>
                      </a:r>
                    </a:p>
                  </a:txBody>
                  <a:tcPr/>
                </a:tc>
                <a:tc>
                  <a:txBody>
                    <a:bodyPr/>
                    <a:lstStyle/>
                    <a:p>
                      <a:pPr algn="l"/>
                      <a:r>
                        <a:rPr sz="2200" dirty="0">
                          <a:solidFill>
                            <a:srgbClr val="000000"/>
                          </a:solidFill>
                        </a:rPr>
                        <a:t>115</a:t>
                      </a:r>
                    </a:p>
                  </a:txBody>
                  <a:tcPr/>
                </a:tc>
                <a:extLst>
                  <a:ext uri="{0D108BD9-81ED-4DB2-BD59-A6C34878D82A}">
                    <a16:rowId xmlns:a16="http://schemas.microsoft.com/office/drawing/2014/main" val="10001"/>
                  </a:ext>
                </a:extLst>
              </a:tr>
              <a:tr h="0">
                <a:tc>
                  <a:txBody>
                    <a:bodyPr/>
                    <a:lstStyle/>
                    <a:p>
                      <a:pPr algn="l"/>
                      <a:r>
                        <a:rPr sz="2200">
                          <a:solidFill>
                            <a:srgbClr val="000000"/>
                          </a:solidFill>
                        </a:rPr>
                        <a:t>61</a:t>
                      </a:r>
                    </a:p>
                  </a:txBody>
                  <a:tcPr/>
                </a:tc>
                <a:tc>
                  <a:txBody>
                    <a:bodyPr/>
                    <a:lstStyle/>
                    <a:p>
                      <a:pPr algn="l"/>
                      <a:r>
                        <a:rPr sz="2200">
                          <a:solidFill>
                            <a:srgbClr val="000000"/>
                          </a:solidFill>
                        </a:rPr>
                        <a:t>126</a:t>
                      </a:r>
                    </a:p>
                  </a:txBody>
                  <a:tcPr/>
                </a:tc>
                <a:extLst>
                  <a:ext uri="{0D108BD9-81ED-4DB2-BD59-A6C34878D82A}">
                    <a16:rowId xmlns:a16="http://schemas.microsoft.com/office/drawing/2014/main" val="10002"/>
                  </a:ext>
                </a:extLst>
              </a:tr>
              <a:tr h="0">
                <a:tc>
                  <a:txBody>
                    <a:bodyPr/>
                    <a:lstStyle/>
                    <a:p>
                      <a:pPr algn="l"/>
                      <a:r>
                        <a:rPr sz="2200">
                          <a:solidFill>
                            <a:srgbClr val="000000"/>
                          </a:solidFill>
                        </a:rPr>
                        <a:t>67</a:t>
                      </a:r>
                    </a:p>
                  </a:txBody>
                  <a:tcPr/>
                </a:tc>
                <a:tc>
                  <a:txBody>
                    <a:bodyPr/>
                    <a:lstStyle/>
                    <a:p>
                      <a:pPr algn="l"/>
                      <a:r>
                        <a:rPr sz="2200">
                          <a:solidFill>
                            <a:srgbClr val="000000"/>
                          </a:solidFill>
                        </a:rPr>
                        <a:t>137</a:t>
                      </a:r>
                    </a:p>
                  </a:txBody>
                  <a:tcPr/>
                </a:tc>
                <a:extLst>
                  <a:ext uri="{0D108BD9-81ED-4DB2-BD59-A6C34878D82A}">
                    <a16:rowId xmlns:a16="http://schemas.microsoft.com/office/drawing/2014/main" val="10003"/>
                  </a:ext>
                </a:extLst>
              </a:tr>
              <a:tr h="0">
                <a:tc>
                  <a:txBody>
                    <a:bodyPr/>
                    <a:lstStyle/>
                    <a:p>
                      <a:pPr algn="l"/>
                      <a:r>
                        <a:rPr sz="2200">
                          <a:solidFill>
                            <a:srgbClr val="000000"/>
                          </a:solidFill>
                        </a:rPr>
                        <a:t>72</a:t>
                      </a:r>
                    </a:p>
                  </a:txBody>
                  <a:tcPr/>
                </a:tc>
                <a:tc>
                  <a:txBody>
                    <a:bodyPr/>
                    <a:lstStyle/>
                    <a:p>
                      <a:pPr algn="l"/>
                      <a:r>
                        <a:rPr sz="2200">
                          <a:solidFill>
                            <a:srgbClr val="000000"/>
                          </a:solidFill>
                        </a:rPr>
                        <a:t>140</a:t>
                      </a:r>
                    </a:p>
                  </a:txBody>
                  <a:tcPr/>
                </a:tc>
                <a:extLst>
                  <a:ext uri="{0D108BD9-81ED-4DB2-BD59-A6C34878D82A}">
                    <a16:rowId xmlns:a16="http://schemas.microsoft.com/office/drawing/2014/main" val="10004"/>
                  </a:ext>
                </a:extLst>
              </a:tr>
              <a:tr h="0">
                <a:tc>
                  <a:txBody>
                    <a:bodyPr/>
                    <a:lstStyle/>
                    <a:p>
                      <a:pPr algn="l"/>
                      <a:r>
                        <a:rPr sz="2200">
                          <a:solidFill>
                            <a:srgbClr val="000000"/>
                          </a:solidFill>
                        </a:rPr>
                        <a:t>76</a:t>
                      </a:r>
                    </a:p>
                  </a:txBody>
                  <a:tcPr/>
                </a:tc>
                <a:tc>
                  <a:txBody>
                    <a:bodyPr/>
                    <a:lstStyle/>
                    <a:p>
                      <a:pPr algn="l"/>
                      <a:r>
                        <a:rPr sz="2200">
                          <a:solidFill>
                            <a:srgbClr val="000000"/>
                          </a:solidFill>
                        </a:rPr>
                        <a:t>152</a:t>
                      </a:r>
                    </a:p>
                  </a:txBody>
                  <a:tcPr/>
                </a:tc>
                <a:extLst>
                  <a:ext uri="{0D108BD9-81ED-4DB2-BD59-A6C34878D82A}">
                    <a16:rowId xmlns:a16="http://schemas.microsoft.com/office/drawing/2014/main" val="10005"/>
                  </a:ext>
                </a:extLst>
              </a:tr>
              <a:tr h="0">
                <a:tc>
                  <a:txBody>
                    <a:bodyPr/>
                    <a:lstStyle/>
                    <a:p>
                      <a:pPr algn="l"/>
                      <a:r>
                        <a:rPr sz="2200">
                          <a:solidFill>
                            <a:srgbClr val="000000"/>
                          </a:solidFill>
                        </a:rPr>
                        <a:t>82</a:t>
                      </a:r>
                    </a:p>
                  </a:txBody>
                  <a:tcPr/>
                </a:tc>
                <a:tc>
                  <a:txBody>
                    <a:bodyPr/>
                    <a:lstStyle/>
                    <a:p>
                      <a:pPr algn="l"/>
                      <a:r>
                        <a:rPr sz="2200">
                          <a:solidFill>
                            <a:srgbClr val="000000"/>
                          </a:solidFill>
                        </a:rPr>
                        <a:t>156</a:t>
                      </a:r>
                    </a:p>
                  </a:txBody>
                  <a:tcPr/>
                </a:tc>
                <a:extLst>
                  <a:ext uri="{0D108BD9-81ED-4DB2-BD59-A6C34878D82A}">
                    <a16:rowId xmlns:a16="http://schemas.microsoft.com/office/drawing/2014/main" val="10006"/>
                  </a:ext>
                </a:extLst>
              </a:tr>
              <a:tr h="0">
                <a:tc>
                  <a:txBody>
                    <a:bodyPr/>
                    <a:lstStyle/>
                    <a:p>
                      <a:pPr algn="l"/>
                      <a:r>
                        <a:rPr sz="2200">
                          <a:solidFill>
                            <a:srgbClr val="000000"/>
                          </a:solidFill>
                        </a:rPr>
                        <a:t>54</a:t>
                      </a:r>
                    </a:p>
                  </a:txBody>
                  <a:tcPr/>
                </a:tc>
                <a:tc>
                  <a:txBody>
                    <a:bodyPr/>
                    <a:lstStyle/>
                    <a:p>
                      <a:pPr algn="l"/>
                      <a:r>
                        <a:rPr sz="2200">
                          <a:solidFill>
                            <a:srgbClr val="000000"/>
                          </a:solidFill>
                        </a:rPr>
                        <a:t>114</a:t>
                      </a:r>
                    </a:p>
                  </a:txBody>
                  <a:tcPr/>
                </a:tc>
                <a:extLst>
                  <a:ext uri="{0D108BD9-81ED-4DB2-BD59-A6C34878D82A}">
                    <a16:rowId xmlns:a16="http://schemas.microsoft.com/office/drawing/2014/main" val="10007"/>
                  </a:ext>
                </a:extLst>
              </a:tr>
              <a:tr h="0">
                <a:tc>
                  <a:txBody>
                    <a:bodyPr/>
                    <a:lstStyle/>
                    <a:p>
                      <a:pPr algn="l"/>
                      <a:r>
                        <a:rPr sz="2200">
                          <a:solidFill>
                            <a:srgbClr val="000000"/>
                          </a:solidFill>
                        </a:rPr>
                        <a:t>62</a:t>
                      </a:r>
                    </a:p>
                  </a:txBody>
                  <a:tcPr/>
                </a:tc>
                <a:tc>
                  <a:txBody>
                    <a:bodyPr/>
                    <a:lstStyle/>
                    <a:p>
                      <a:pPr algn="l"/>
                      <a:r>
                        <a:rPr sz="2200" dirty="0">
                          <a:solidFill>
                            <a:srgbClr val="000000"/>
                          </a:solidFill>
                        </a:rPr>
                        <a:t>129</a:t>
                      </a:r>
                    </a:p>
                  </a:txBody>
                  <a:tcPr/>
                </a:tc>
                <a:extLst>
                  <a:ext uri="{0D108BD9-81ED-4DB2-BD59-A6C34878D82A}">
                    <a16:rowId xmlns:a16="http://schemas.microsoft.com/office/drawing/2014/main" val="10008"/>
                  </a:ext>
                </a:extLst>
              </a:tr>
            </a:tbl>
          </a:graphicData>
        </a:graphic>
      </p:graphicFrame>
      <p:sp>
        <p:nvSpPr>
          <p:cNvPr id="8" name="TextBox 7">
            <a:extLst>
              <a:ext uri="{FF2B5EF4-FFF2-40B4-BE49-F238E27FC236}">
                <a16:creationId xmlns:a16="http://schemas.microsoft.com/office/drawing/2014/main" id="{DBDEB75C-CE77-29DA-C059-494C1013DD75}"/>
              </a:ext>
            </a:extLst>
          </p:cNvPr>
          <p:cNvSpPr txBox="1"/>
          <p:nvPr/>
        </p:nvSpPr>
        <p:spPr>
          <a:xfrm>
            <a:off x="479376" y="1196752"/>
            <a:ext cx="11377264" cy="923330"/>
          </a:xfrm>
          <a:prstGeom prst="rect">
            <a:avLst/>
          </a:prstGeom>
          <a:noFill/>
        </p:spPr>
        <p:txBody>
          <a:bodyPr wrap="square" lIns="0" tIns="0" rIns="0" bIns="0" rtlCol="0">
            <a:spAutoFit/>
          </a:bodyPr>
          <a:lstStyle/>
          <a:p>
            <a:pPr algn="l"/>
            <a:r>
              <a:rPr lang="es-MX" sz="2000" dirty="0">
                <a:solidFill>
                  <a:srgbClr val="171717"/>
                </a:solidFill>
                <a:latin typeface="Segoe UI" panose="020B0502040204020203" pitchFamily="34" charset="0"/>
              </a:rPr>
              <a:t>La tabla contiene algunos datos de valores conocidos de característica (x) y etiqueta (y). Donde (x) es la temperatura diaria promedio y (y) el número de bicicletas alquiladas. Definamos una función capaz de predecir los #alquileres (ŷ) dada la temperatura diaria.</a:t>
            </a:r>
            <a:endParaRPr lang="it-IT" sz="2000" dirty="0" err="1"/>
          </a:p>
        </p:txBody>
      </p:sp>
      <p:sp>
        <p:nvSpPr>
          <p:cNvPr id="9" name="Rectangle 8">
            <a:extLst>
              <a:ext uri="{FF2B5EF4-FFF2-40B4-BE49-F238E27FC236}">
                <a16:creationId xmlns:a16="http://schemas.microsoft.com/office/drawing/2014/main" id="{E77DF50B-5B83-2317-C238-048DA31BB03E}"/>
              </a:ext>
            </a:extLst>
          </p:cNvPr>
          <p:cNvSpPr/>
          <p:nvPr/>
        </p:nvSpPr>
        <p:spPr bwMode="auto">
          <a:xfrm>
            <a:off x="482107" y="2824344"/>
            <a:ext cx="5181600" cy="2147465"/>
          </a:xfrm>
          <a:prstGeom prst="rect">
            <a:avLst/>
          </a:prstGeom>
          <a:noFill/>
          <a:ln w="5715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it-IT" sz="2000" dirty="0" err="1">
              <a:solidFill>
                <a:srgbClr val="FFFFFF"/>
              </a:soli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F9435A21-56FD-9357-0F44-1BED5B9D2758}"/>
              </a:ext>
            </a:extLst>
          </p:cNvPr>
          <p:cNvSpPr/>
          <p:nvPr/>
        </p:nvSpPr>
        <p:spPr bwMode="auto">
          <a:xfrm>
            <a:off x="483406" y="5032772"/>
            <a:ext cx="5177570" cy="1275370"/>
          </a:xfrm>
          <a:prstGeom prst="rect">
            <a:avLst/>
          </a:prstGeom>
          <a:noFill/>
          <a:ln w="571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it-IT" sz="2000" dirty="0" err="1">
              <a:solidFill>
                <a:srgbClr val="FFFFFF"/>
              </a:solidFill>
              <a:ea typeface="Segoe UI" pitchFamily="34" charset="0"/>
              <a:cs typeface="Segoe UI" pitchFamily="34" charset="0"/>
            </a:endParaRPr>
          </a:p>
        </p:txBody>
      </p:sp>
      <p:sp>
        <p:nvSpPr>
          <p:cNvPr id="12" name="TextBox 11">
            <a:extLst>
              <a:ext uri="{FF2B5EF4-FFF2-40B4-BE49-F238E27FC236}">
                <a16:creationId xmlns:a16="http://schemas.microsoft.com/office/drawing/2014/main" id="{2E54F99D-DA9E-D36B-426C-EFBCB757E206}"/>
              </a:ext>
            </a:extLst>
          </p:cNvPr>
          <p:cNvSpPr txBox="1"/>
          <p:nvPr/>
        </p:nvSpPr>
        <p:spPr>
          <a:xfrm rot="5400000">
            <a:off x="4738345" y="3762209"/>
            <a:ext cx="2233351" cy="307777"/>
          </a:xfrm>
          <a:prstGeom prst="rect">
            <a:avLst/>
          </a:prstGeom>
          <a:noFill/>
        </p:spPr>
        <p:txBody>
          <a:bodyPr wrap="square" lIns="0" tIns="0" rIns="0" bIns="0" rtlCol="0">
            <a:spAutoFit/>
          </a:bodyPr>
          <a:lstStyle/>
          <a:p>
            <a:pPr algn="ctr"/>
            <a:r>
              <a:rPr lang="it-IT" sz="2000" dirty="0">
                <a:solidFill>
                  <a:srgbClr val="00B050"/>
                </a:solidFill>
              </a:rPr>
              <a:t>Entrenamiento</a:t>
            </a:r>
          </a:p>
        </p:txBody>
      </p:sp>
      <p:sp>
        <p:nvSpPr>
          <p:cNvPr id="14" name="TextBox 13">
            <a:extLst>
              <a:ext uri="{FF2B5EF4-FFF2-40B4-BE49-F238E27FC236}">
                <a16:creationId xmlns:a16="http://schemas.microsoft.com/office/drawing/2014/main" id="{6C8A21DA-5C0E-EE10-1BBD-2FDA5DFB4EE4}"/>
              </a:ext>
            </a:extLst>
          </p:cNvPr>
          <p:cNvSpPr txBox="1"/>
          <p:nvPr/>
        </p:nvSpPr>
        <p:spPr>
          <a:xfrm rot="5400000">
            <a:off x="5214603" y="5516569"/>
            <a:ext cx="1275370" cy="307777"/>
          </a:xfrm>
          <a:prstGeom prst="rect">
            <a:avLst/>
          </a:prstGeom>
          <a:noFill/>
        </p:spPr>
        <p:txBody>
          <a:bodyPr wrap="square" lIns="0" tIns="0" rIns="0" bIns="0" rtlCol="0">
            <a:spAutoFit/>
          </a:bodyPr>
          <a:lstStyle/>
          <a:p>
            <a:pPr algn="ctr"/>
            <a:r>
              <a:rPr lang="it-IT" sz="2000" dirty="0">
                <a:solidFill>
                  <a:schemeClr val="accent4"/>
                </a:solidFill>
              </a:rPr>
              <a:t>Prueba</a:t>
            </a:r>
          </a:p>
        </p:txBody>
      </p:sp>
      <p:pic>
        <p:nvPicPr>
          <p:cNvPr id="19" name="Picture 18">
            <a:extLst>
              <a:ext uri="{FF2B5EF4-FFF2-40B4-BE49-F238E27FC236}">
                <a16:creationId xmlns:a16="http://schemas.microsoft.com/office/drawing/2014/main" id="{E443ED75-C6B6-0534-13C2-76A902BFEC04}"/>
              </a:ext>
            </a:extLst>
          </p:cNvPr>
          <p:cNvPicPr>
            <a:picLocks noChangeAspect="1"/>
          </p:cNvPicPr>
          <p:nvPr/>
        </p:nvPicPr>
        <p:blipFill>
          <a:blip r:embed="rId3"/>
          <a:stretch>
            <a:fillRect/>
          </a:stretch>
        </p:blipFill>
        <p:spPr>
          <a:xfrm>
            <a:off x="6244170" y="2229864"/>
            <a:ext cx="5362613" cy="2693213"/>
          </a:xfrm>
          <a:prstGeom prst="rect">
            <a:avLst/>
          </a:prstGeom>
        </p:spPr>
      </p:pic>
      <p:pic>
        <p:nvPicPr>
          <p:cNvPr id="21" name="Picture 20">
            <a:extLst>
              <a:ext uri="{FF2B5EF4-FFF2-40B4-BE49-F238E27FC236}">
                <a16:creationId xmlns:a16="http://schemas.microsoft.com/office/drawing/2014/main" id="{24ACA786-9EA3-EF11-0C8A-FC0003B61053}"/>
              </a:ext>
            </a:extLst>
          </p:cNvPr>
          <p:cNvPicPr>
            <a:picLocks noChangeAspect="1"/>
          </p:cNvPicPr>
          <p:nvPr/>
        </p:nvPicPr>
        <p:blipFill>
          <a:blip r:embed="rId4"/>
          <a:stretch>
            <a:fillRect/>
          </a:stretch>
        </p:blipFill>
        <p:spPr>
          <a:xfrm>
            <a:off x="6244170" y="2310994"/>
            <a:ext cx="5486887" cy="2742182"/>
          </a:xfrm>
          <a:prstGeom prst="rect">
            <a:avLst/>
          </a:prstGeom>
        </p:spPr>
      </p:pic>
      <p:pic>
        <p:nvPicPr>
          <p:cNvPr id="23" name="Picture 22">
            <a:extLst>
              <a:ext uri="{FF2B5EF4-FFF2-40B4-BE49-F238E27FC236}">
                <a16:creationId xmlns:a16="http://schemas.microsoft.com/office/drawing/2014/main" id="{BF9FB8D4-9778-466C-0220-A40C2103004B}"/>
              </a:ext>
            </a:extLst>
          </p:cNvPr>
          <p:cNvPicPr>
            <a:picLocks noChangeAspect="1"/>
          </p:cNvPicPr>
          <p:nvPr/>
        </p:nvPicPr>
        <p:blipFill>
          <a:blip r:embed="rId5"/>
          <a:stretch>
            <a:fillRect/>
          </a:stretch>
        </p:blipFill>
        <p:spPr>
          <a:xfrm>
            <a:off x="6345980" y="2256434"/>
            <a:ext cx="5362614" cy="2759766"/>
          </a:xfrm>
          <a:prstGeom prst="rect">
            <a:avLst/>
          </a:prstGeom>
        </p:spPr>
      </p:pic>
      <p:graphicFrame>
        <p:nvGraphicFramePr>
          <p:cNvPr id="24" name="Table 24">
            <a:extLst>
              <a:ext uri="{FF2B5EF4-FFF2-40B4-BE49-F238E27FC236}">
                <a16:creationId xmlns:a16="http://schemas.microsoft.com/office/drawing/2014/main" id="{D9A15CE4-F75B-8C49-BDD8-A0CEBB38098E}"/>
              </a:ext>
            </a:extLst>
          </p:cNvPr>
          <p:cNvGraphicFramePr>
            <a:graphicFrameLocks noGrp="1"/>
          </p:cNvGraphicFramePr>
          <p:nvPr>
            <p:extLst>
              <p:ext uri="{D42A27DB-BD31-4B8C-83A1-F6EECF244321}">
                <p14:modId xmlns:p14="http://schemas.microsoft.com/office/powerpoint/2010/main" val="3659039638"/>
              </p:ext>
            </p:extLst>
          </p:nvPr>
        </p:nvGraphicFramePr>
        <p:xfrm>
          <a:off x="6043600" y="5054931"/>
          <a:ext cx="1687736" cy="1275372"/>
        </p:xfrm>
        <a:graphic>
          <a:graphicData uri="http://schemas.openxmlformats.org/drawingml/2006/table">
            <a:tbl>
              <a:tblPr firstRow="1" bandRow="1">
                <a:tableStyleId>{69CF1AB2-1976-4502-BF36-3FF5EA218861}</a:tableStyleId>
              </a:tblPr>
              <a:tblGrid>
                <a:gridCol w="1687736">
                  <a:extLst>
                    <a:ext uri="{9D8B030D-6E8A-4147-A177-3AD203B41FA5}">
                      <a16:colId xmlns:a16="http://schemas.microsoft.com/office/drawing/2014/main" val="2398870395"/>
                    </a:ext>
                  </a:extLst>
                </a:gridCol>
              </a:tblGrid>
              <a:tr h="425124">
                <a:tc>
                  <a:txBody>
                    <a:bodyPr/>
                    <a:lstStyle/>
                    <a:p>
                      <a:r>
                        <a:rPr lang="it-IT" sz="1800" b="0" i="0" kern="1200" dirty="0">
                          <a:solidFill>
                            <a:schemeClr val="dk1"/>
                          </a:solidFill>
                          <a:effectLst/>
                          <a:latin typeface="+mn-lt"/>
                          <a:ea typeface="+mn-ea"/>
                          <a:cs typeface="+mn-cs"/>
                        </a:rPr>
                        <a:t>159.4</a:t>
                      </a:r>
                      <a:endParaRPr lang="it-IT" dirty="0"/>
                    </a:p>
                  </a:txBody>
                  <a:tcPr/>
                </a:tc>
                <a:extLst>
                  <a:ext uri="{0D108BD9-81ED-4DB2-BD59-A6C34878D82A}">
                    <a16:rowId xmlns:a16="http://schemas.microsoft.com/office/drawing/2014/main" val="4134492433"/>
                  </a:ext>
                </a:extLst>
              </a:tr>
              <a:tr h="425124">
                <a:tc>
                  <a:txBody>
                    <a:bodyPr/>
                    <a:lstStyle/>
                    <a:p>
                      <a:r>
                        <a:rPr lang="it-IT" sz="1800" b="0" i="0" kern="1200" dirty="0">
                          <a:solidFill>
                            <a:schemeClr val="dk1"/>
                          </a:solidFill>
                          <a:effectLst/>
                          <a:latin typeface="+mn-lt"/>
                          <a:ea typeface="+mn-ea"/>
                          <a:cs typeface="+mn-cs"/>
                        </a:rPr>
                        <a:t>111.8</a:t>
                      </a:r>
                      <a:endParaRPr lang="it-IT" dirty="0"/>
                    </a:p>
                  </a:txBody>
                  <a:tcPr/>
                </a:tc>
                <a:extLst>
                  <a:ext uri="{0D108BD9-81ED-4DB2-BD59-A6C34878D82A}">
                    <a16:rowId xmlns:a16="http://schemas.microsoft.com/office/drawing/2014/main" val="1377764199"/>
                  </a:ext>
                </a:extLst>
              </a:tr>
              <a:tr h="425124">
                <a:tc>
                  <a:txBody>
                    <a:bodyPr/>
                    <a:lstStyle/>
                    <a:p>
                      <a:r>
                        <a:rPr lang="it-IT" sz="1800" b="0" i="0" kern="1200" dirty="0">
                          <a:solidFill>
                            <a:schemeClr val="dk1"/>
                          </a:solidFill>
                          <a:effectLst/>
                          <a:latin typeface="+mn-lt"/>
                          <a:ea typeface="+mn-ea"/>
                          <a:cs typeface="+mn-cs"/>
                        </a:rPr>
                        <a:t>125.4</a:t>
                      </a:r>
                      <a:endParaRPr lang="it-IT" dirty="0"/>
                    </a:p>
                  </a:txBody>
                  <a:tcPr/>
                </a:tc>
                <a:extLst>
                  <a:ext uri="{0D108BD9-81ED-4DB2-BD59-A6C34878D82A}">
                    <a16:rowId xmlns:a16="http://schemas.microsoft.com/office/drawing/2014/main" val="4088227138"/>
                  </a:ext>
                </a:extLst>
              </a:tr>
            </a:tbl>
          </a:graphicData>
        </a:graphic>
      </p:graphicFrame>
      <p:sp>
        <p:nvSpPr>
          <p:cNvPr id="25" name="TextBox 24">
            <a:extLst>
              <a:ext uri="{FF2B5EF4-FFF2-40B4-BE49-F238E27FC236}">
                <a16:creationId xmlns:a16="http://schemas.microsoft.com/office/drawing/2014/main" id="{C91E5ACD-2698-73B3-1434-001547912ABD}"/>
              </a:ext>
            </a:extLst>
          </p:cNvPr>
          <p:cNvSpPr txBox="1"/>
          <p:nvPr/>
        </p:nvSpPr>
        <p:spPr>
          <a:xfrm>
            <a:off x="6043600" y="6400800"/>
            <a:ext cx="1687736" cy="307777"/>
          </a:xfrm>
          <a:prstGeom prst="rect">
            <a:avLst/>
          </a:prstGeom>
          <a:noFill/>
        </p:spPr>
        <p:txBody>
          <a:bodyPr wrap="square" lIns="0" tIns="0" rIns="0" bIns="0" rtlCol="0">
            <a:spAutoFit/>
          </a:bodyPr>
          <a:lstStyle/>
          <a:p>
            <a:pPr algn="ctr"/>
            <a:r>
              <a:rPr lang="en-US" sz="2000" b="0" i="0" dirty="0">
                <a:solidFill>
                  <a:srgbClr val="171717"/>
                </a:solidFill>
                <a:effectLst/>
                <a:latin typeface="Segoe UI" panose="020B0502040204020203" pitchFamily="34" charset="0"/>
              </a:rPr>
              <a:t>ŷ</a:t>
            </a:r>
            <a:endParaRPr lang="it-IT" sz="2000" dirty="0" err="1"/>
          </a:p>
        </p:txBody>
      </p:sp>
      <p:graphicFrame>
        <p:nvGraphicFramePr>
          <p:cNvPr id="28" name="Table 24">
            <a:extLst>
              <a:ext uri="{FF2B5EF4-FFF2-40B4-BE49-F238E27FC236}">
                <a16:creationId xmlns:a16="http://schemas.microsoft.com/office/drawing/2014/main" id="{BF33A503-DC56-1B59-2A24-B3110C070C1C}"/>
              </a:ext>
            </a:extLst>
          </p:cNvPr>
          <p:cNvGraphicFramePr>
            <a:graphicFrameLocks noGrp="1"/>
          </p:cNvGraphicFramePr>
          <p:nvPr>
            <p:extLst>
              <p:ext uri="{D42A27DB-BD31-4B8C-83A1-F6EECF244321}">
                <p14:modId xmlns:p14="http://schemas.microsoft.com/office/powerpoint/2010/main" val="477274921"/>
              </p:ext>
            </p:extLst>
          </p:nvPr>
        </p:nvGraphicFramePr>
        <p:xfrm>
          <a:off x="7738161" y="5053264"/>
          <a:ext cx="1687736" cy="1275372"/>
        </p:xfrm>
        <a:graphic>
          <a:graphicData uri="http://schemas.openxmlformats.org/drawingml/2006/table">
            <a:tbl>
              <a:tblPr firstRow="1" bandRow="1">
                <a:tableStyleId>{69CF1AB2-1976-4502-BF36-3FF5EA218861}</a:tableStyleId>
              </a:tblPr>
              <a:tblGrid>
                <a:gridCol w="1687736">
                  <a:extLst>
                    <a:ext uri="{9D8B030D-6E8A-4147-A177-3AD203B41FA5}">
                      <a16:colId xmlns:a16="http://schemas.microsoft.com/office/drawing/2014/main" val="2398870395"/>
                    </a:ext>
                  </a:extLst>
                </a:gridCol>
              </a:tblGrid>
              <a:tr h="425124">
                <a:tc>
                  <a:txBody>
                    <a:bodyPr/>
                    <a:lstStyle/>
                    <a:p>
                      <a:r>
                        <a:rPr lang="it-IT" sz="1800" b="0" i="0" kern="1200" dirty="0">
                          <a:solidFill>
                            <a:schemeClr val="dk1"/>
                          </a:solidFill>
                          <a:effectLst/>
                          <a:latin typeface="+mn-lt"/>
                          <a:ea typeface="+mn-ea"/>
                          <a:cs typeface="+mn-cs"/>
                        </a:rPr>
                        <a:t>11.56</a:t>
                      </a:r>
                      <a:endParaRPr lang="it-IT" dirty="0"/>
                    </a:p>
                  </a:txBody>
                  <a:tcPr/>
                </a:tc>
                <a:extLst>
                  <a:ext uri="{0D108BD9-81ED-4DB2-BD59-A6C34878D82A}">
                    <a16:rowId xmlns:a16="http://schemas.microsoft.com/office/drawing/2014/main" val="4134492433"/>
                  </a:ext>
                </a:extLst>
              </a:tr>
              <a:tr h="425124">
                <a:tc>
                  <a:txBody>
                    <a:bodyPr/>
                    <a:lstStyle/>
                    <a:p>
                      <a:r>
                        <a:rPr lang="it-IT" sz="1800" b="0" i="0" kern="1200" dirty="0">
                          <a:solidFill>
                            <a:schemeClr val="dk1"/>
                          </a:solidFill>
                          <a:effectLst/>
                          <a:latin typeface="+mn-lt"/>
                          <a:ea typeface="+mn-ea"/>
                          <a:cs typeface="+mn-cs"/>
                        </a:rPr>
                        <a:t>4.84</a:t>
                      </a:r>
                      <a:endParaRPr lang="it-IT" dirty="0"/>
                    </a:p>
                  </a:txBody>
                  <a:tcPr/>
                </a:tc>
                <a:extLst>
                  <a:ext uri="{0D108BD9-81ED-4DB2-BD59-A6C34878D82A}">
                    <a16:rowId xmlns:a16="http://schemas.microsoft.com/office/drawing/2014/main" val="1377764199"/>
                  </a:ext>
                </a:extLst>
              </a:tr>
              <a:tr h="425124">
                <a:tc>
                  <a:txBody>
                    <a:bodyPr/>
                    <a:lstStyle/>
                    <a:p>
                      <a:r>
                        <a:rPr lang="it-IT" sz="1800" b="0" i="0" kern="1200" dirty="0">
                          <a:solidFill>
                            <a:schemeClr val="dk1"/>
                          </a:solidFill>
                          <a:effectLst/>
                          <a:latin typeface="+mn-lt"/>
                          <a:ea typeface="+mn-ea"/>
                          <a:cs typeface="+mn-cs"/>
                        </a:rPr>
                        <a:t>12.96</a:t>
                      </a:r>
                      <a:endParaRPr lang="it-IT" dirty="0"/>
                    </a:p>
                  </a:txBody>
                  <a:tcPr/>
                </a:tc>
                <a:extLst>
                  <a:ext uri="{0D108BD9-81ED-4DB2-BD59-A6C34878D82A}">
                    <a16:rowId xmlns:a16="http://schemas.microsoft.com/office/drawing/2014/main" val="4088227138"/>
                  </a:ext>
                </a:extLst>
              </a:tr>
            </a:tbl>
          </a:graphicData>
        </a:graphic>
      </p:graphicFrame>
      <p:sp>
        <p:nvSpPr>
          <p:cNvPr id="29" name="TextBox 28">
            <a:extLst>
              <a:ext uri="{FF2B5EF4-FFF2-40B4-BE49-F238E27FC236}">
                <a16:creationId xmlns:a16="http://schemas.microsoft.com/office/drawing/2014/main" id="{C6D1396F-D96F-921E-2D37-DBAD3081068B}"/>
              </a:ext>
            </a:extLst>
          </p:cNvPr>
          <p:cNvSpPr txBox="1"/>
          <p:nvPr/>
        </p:nvSpPr>
        <p:spPr>
          <a:xfrm>
            <a:off x="7731336" y="6399133"/>
            <a:ext cx="1687736" cy="307777"/>
          </a:xfrm>
          <a:prstGeom prst="rect">
            <a:avLst/>
          </a:prstGeom>
          <a:noFill/>
        </p:spPr>
        <p:txBody>
          <a:bodyPr wrap="square" lIns="0" tIns="0" rIns="0" bIns="0" rtlCol="0">
            <a:spAutoFit/>
          </a:bodyPr>
          <a:lstStyle/>
          <a:p>
            <a:pPr algn="ctr"/>
            <a:r>
              <a:rPr lang="en-US" sz="2000" dirty="0">
                <a:solidFill>
                  <a:srgbClr val="171717"/>
                </a:solidFill>
                <a:latin typeface="Segoe UI" panose="020B0502040204020203" pitchFamily="34" charset="0"/>
              </a:rPr>
              <a:t>(y</a:t>
            </a:r>
            <a:r>
              <a:rPr lang="en-US" sz="2000" b="0" i="0" dirty="0">
                <a:solidFill>
                  <a:srgbClr val="171717"/>
                </a:solidFill>
                <a:effectLst/>
                <a:latin typeface="Segoe UI" panose="020B0502040204020203" pitchFamily="34" charset="0"/>
              </a:rPr>
              <a:t>-ŷ)</a:t>
            </a:r>
            <a:r>
              <a:rPr lang="it-IT" dirty="0"/>
              <a:t>²</a:t>
            </a:r>
            <a:endParaRPr lang="it-IT" sz="2000" dirty="0"/>
          </a:p>
        </p:txBody>
      </p:sp>
      <p:sp>
        <p:nvSpPr>
          <p:cNvPr id="30" name="TextBox 29">
            <a:extLst>
              <a:ext uri="{FF2B5EF4-FFF2-40B4-BE49-F238E27FC236}">
                <a16:creationId xmlns:a16="http://schemas.microsoft.com/office/drawing/2014/main" id="{62F8393F-86B2-D1D1-4065-B2A60BE6C244}"/>
              </a:ext>
            </a:extLst>
          </p:cNvPr>
          <p:cNvSpPr txBox="1"/>
          <p:nvPr/>
        </p:nvSpPr>
        <p:spPr>
          <a:xfrm>
            <a:off x="9726506" y="5350959"/>
            <a:ext cx="2212506" cy="615553"/>
          </a:xfrm>
          <a:prstGeom prst="rect">
            <a:avLst/>
          </a:prstGeom>
          <a:noFill/>
        </p:spPr>
        <p:txBody>
          <a:bodyPr wrap="square" lIns="0" tIns="0" rIns="0" bIns="0" rtlCol="0">
            <a:spAutoFit/>
          </a:bodyPr>
          <a:lstStyle/>
          <a:p>
            <a:pPr algn="l"/>
            <a:r>
              <a:rPr lang="it-IT" sz="2000" dirty="0"/>
              <a:t>MSE 9.79</a:t>
            </a:r>
          </a:p>
          <a:p>
            <a:pPr algn="l"/>
            <a:r>
              <a:rPr lang="it-IT" sz="2000" dirty="0"/>
              <a:t>RMSE √9.79 = 3.13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p:bldP spid="14" grpId="0"/>
      <p:bldP spid="25" grpId="0"/>
      <p:bldP spid="29"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Experimentando con modelos</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13"/>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722</TotalTime>
  <Words>3576</Words>
  <Application>Microsoft Office PowerPoint</Application>
  <PresentationFormat>Panorámica</PresentationFormat>
  <Paragraphs>237</Paragraphs>
  <Slides>23</Slides>
  <Notes>21</Notes>
  <HiddenSlides>0</HiddenSlides>
  <MMClips>0</MMClips>
  <ScaleCrop>false</ScaleCrop>
  <HeadingPairs>
    <vt:vector size="6" baseType="variant">
      <vt:variant>
        <vt:lpstr>Fuentes usadas</vt:lpstr>
      </vt:variant>
      <vt:variant>
        <vt:i4>6</vt:i4>
      </vt:variant>
      <vt:variant>
        <vt:lpstr>Tema</vt:lpstr>
      </vt:variant>
      <vt:variant>
        <vt:i4>4</vt:i4>
      </vt:variant>
      <vt:variant>
        <vt:lpstr>Títulos de diapositiva</vt:lpstr>
      </vt:variant>
      <vt:variant>
        <vt:i4>23</vt:i4>
      </vt:variant>
    </vt:vector>
  </HeadingPairs>
  <TitlesOfParts>
    <vt:vector size="33" baseType="lpstr">
      <vt:lpstr>Arial</vt:lpstr>
      <vt:lpstr>Calibri</vt:lpstr>
      <vt:lpstr>Consolas</vt:lpstr>
      <vt:lpstr>Segoe UI</vt:lpstr>
      <vt:lpstr>Segoe UI Semibold</vt:lpstr>
      <vt:lpstr>Wingdings</vt:lpstr>
      <vt:lpstr>Office Theme</vt:lpstr>
      <vt:lpstr>Microsoft_Learn_White_Template</vt:lpstr>
      <vt:lpstr> Microsoft_Learn_Light_Gray_Template</vt:lpstr>
      <vt:lpstr> Microsoft_Learn_Black_Template</vt:lpstr>
      <vt:lpstr>Presentación de PowerPoint</vt:lpstr>
      <vt:lpstr>Introducción a los modelos de regresión mediante R y tidymodels</vt:lpstr>
      <vt:lpstr>Objetivos de aprendizaje</vt:lpstr>
      <vt:lpstr>Introducción</vt:lpstr>
      <vt:lpstr>¿Qué es regresión?</vt:lpstr>
      <vt:lpstr>Entrena y evalúa un modelo de regresión</vt:lpstr>
      <vt:lpstr>Entrena y evalúa un modelo de regresión</vt:lpstr>
      <vt:lpstr>Ejemplo</vt:lpstr>
      <vt:lpstr>Experimentando con modelos</vt:lpstr>
      <vt:lpstr>Experimentando con modelos</vt:lpstr>
      <vt:lpstr>Mejora los modelos con hiperparámetros</vt:lpstr>
      <vt:lpstr>Desafío: Entrenar y evaluar modelos de regresión usando Tidymodels</vt:lpstr>
      <vt:lpstr>Prerequisitos</vt:lpstr>
      <vt:lpstr>Prueba de conocimientos</vt:lpstr>
      <vt:lpstr>Pregunta 1</vt:lpstr>
      <vt:lpstr>Pregunta 1</vt:lpstr>
      <vt:lpstr>Pregunta 2</vt:lpstr>
      <vt:lpstr>Pregunta 2</vt:lpstr>
      <vt:lpstr>Pregunta 3</vt:lpstr>
      <vt:lpstr>Pregunta 3</vt:lpstr>
      <vt:lpstr>Resumen</vt:lpstr>
      <vt:lpstr>Resumen</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Carlotta Castelluccio</dc:creator>
  <cp:lastModifiedBy>Jonathan Castillo</cp:lastModifiedBy>
  <cp:revision>56</cp:revision>
  <cp:lastPrinted>2022-03-11T12:47:27Z</cp:lastPrinted>
  <dcterms:created xsi:type="dcterms:W3CDTF">2022-03-11T12:47:27Z</dcterms:created>
  <dcterms:modified xsi:type="dcterms:W3CDTF">2022-12-13T00:06:49Z</dcterms:modified>
</cp:coreProperties>
</file>