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9"/>
  </p:notesMasterIdLst>
  <p:sldIdLst>
    <p:sldId id="258" r:id="rId5"/>
    <p:sldId id="260" r:id="rId6"/>
    <p:sldId id="262" r:id="rId7"/>
    <p:sldId id="264" r:id="rId8"/>
    <p:sldId id="266" r:id="rId9"/>
    <p:sldId id="270" r:id="rId10"/>
    <p:sldId id="272" r:id="rId11"/>
    <p:sldId id="274" r:id="rId12"/>
    <p:sldId id="278" r:id="rId13"/>
    <p:sldId id="280" r:id="rId14"/>
    <p:sldId id="282" r:id="rId15"/>
    <p:sldId id="284" r:id="rId16"/>
    <p:sldId id="286" r:id="rId17"/>
    <p:sldId id="288" r:id="rId18"/>
    <p:sldId id="290" r:id="rId19"/>
    <p:sldId id="292" r:id="rId20"/>
    <p:sldId id="294" r:id="rId21"/>
    <p:sldId id="296" r:id="rId22"/>
    <p:sldId id="298" r:id="rId23"/>
    <p:sldId id="300" r:id="rId24"/>
    <p:sldId id="302" r:id="rId25"/>
    <p:sldId id="304" r:id="rId26"/>
    <p:sldId id="306" r:id="rId27"/>
    <p:sldId id="308" r:id="rId28"/>
    <p:sldId id="310" r:id="rId29"/>
    <p:sldId id="312" r:id="rId30"/>
    <p:sldId id="314" r:id="rId31"/>
    <p:sldId id="316" r:id="rId32"/>
    <p:sldId id="318" r:id="rId33"/>
    <p:sldId id="320" r:id="rId34"/>
    <p:sldId id="322" r:id="rId35"/>
    <p:sldId id="324" r:id="rId36"/>
    <p:sldId id="326" r:id="rId37"/>
    <p:sldId id="328" r:id="rId38"/>
    <p:sldId id="330" r:id="rId39"/>
    <p:sldId id="332" r:id="rId40"/>
    <p:sldId id="334" r:id="rId41"/>
    <p:sldId id="336" r:id="rId42"/>
    <p:sldId id="338" r:id="rId43"/>
    <p:sldId id="340" r:id="rId44"/>
    <p:sldId id="342" r:id="rId45"/>
    <p:sldId id="344" r:id="rId46"/>
    <p:sldId id="346" r:id="rId47"/>
    <p:sldId id="348" r:id="rId48"/>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p:restoredTop sz="55442"/>
  </p:normalViewPr>
  <p:slideViewPr>
    <p:cSldViewPr>
      <p:cViewPr varScale="1">
        <p:scale>
          <a:sx n="67" d="100"/>
          <a:sy n="67" d="100"/>
        </p:scale>
        <p:origin x="1592" y="18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5E83C-C3FD-4401-A9B5-230CA6D70158}" type="datetimeFigureOut">
              <a:t>2/16/22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17486-B8AB-482F-A632-8D47F70E5707}"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file:////azure/azure-functions/durabl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file:///azure/azure-functions/functions-triggers-bindings#supported-binding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https://docs.microsoft.com/en-us/learn/modules/learn-pr/azure/create-serverless-logic-with-azure-functions/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Serverless compute is a great option for hosting business logic code in the cloud. With serverless offerings such as Azure Functions, you can write your business logic in the language of your choice. You get automatic scaling, you have no servers to manage, and you are charged based on what is used - not on reserved time. </a:t>
            </a:r>
            <a:r>
              <a:rPr lang="en-US" dirty="0"/>
              <a:t>Let’s walk through some of the advantages, and the drawbacks.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Suppose you've provisioned virtual machine (VM) servers and configured them with enough resources to handle your peak load times. When the load is light, you are potentially paying for infrastructure you're not using. Serverless computing helps solve the allocation problem by scaling up or down automatically, and you're only billed when your function is processing work.</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Stateless functions are great candidates for serverless compute; function instances are created and destroyed on demand. If state is required, it can be stored in an associated storage service.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Functions are </a:t>
            </a:r>
            <a:r>
              <a:rPr i="1"/>
              <a:t>event driven</a:t>
            </a:r>
            <a:r>
              <a:t>. This means they run only in response to an event (called a "trigger"), such as receiving an HTTP request, or a message being added to a queue. You configure a trigger as part of the function definition. This approach simplifies your code by allowing you to declare where the data comes from (trigger/input binding) and where it goes (output binding). You don't need to write code to watch queues, blobs, hubs, and so on. You can focus purely on the business logic.</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Functions are a key component of serverless computing, but they are also a general compute platform for executing any type of code. Should the needs of your app change, you can take your project and deploy it in a non-serverless environment, which gives you the flexibility to manage scaling, run on virtual networks, and even completely isolate your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Serverless compute will not always be the appropriate solution to hosting your business logic. Here are a few characteristics of functions that may affect your decision to host your services in serverless compute.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By default, functions have a timeout of five (5) minutes. This timeout is configurable to a maximum of 10 minutes. If your function requires more than 10 minutes to execute, you can host it on a VM. Additionally, if your service is initiated through an HTTP request and you expect that value as an HTTP response, the timeout is further restricted to 2.5 minutes. Finally, there's also an option called </a:t>
            </a:r>
            <a:r>
              <a:rPr b="1">
                <a:hlinkClick r:id="rId3"/>
              </a:rPr>
              <a:t>Durable Functions</a:t>
            </a:r>
            <a:r>
              <a:t> that enables you to orchestrate the executions of multiple functions without any timeout.</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second characteristic is execution frequency. If you expect your function to be executed continuously by multiple clients, it would be prudent to estimate the usage and calculate the cost of using functions accordingly. It might be cheaper to host your service on a VM.</a:t>
            </a:r>
          </a:p>
          <a:p>
            <a:endParaRPr/>
          </a:p>
          <a:p>
            <a:pPr>
              <a:spcBef>
                <a:spcPct val="43750"/>
              </a:spcBef>
              <a:spcAft>
                <a:spcPct val="43750"/>
              </a:spcAft>
            </a:pPr>
            <a:r>
              <a:t>While scaling, only one function app instance can be created every 10 seconds, for up to 200 total instances. Keep in mind, each instance can service multiple concurrent executions, so there is no set limit about how much traffic a single instance can handle. Different types of triggers have different scaling requirements, so research your choice of trigger and investigate its limits.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https://docs.microsoft.com/en-us/learn/modules/learn-pr/azure/create-serverless-logic-with-azure-functions/3-create-an-azure-functions-app-in-the-azure-portal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https://</a:t>
            </a:r>
            <a:r>
              <a:rPr dirty="0" err="1"/>
              <a:t>docs.microsoft.com</a:t>
            </a:r>
            <a:r>
              <a:rPr dirty="0"/>
              <a:t>/</a:t>
            </a:r>
            <a:r>
              <a:rPr dirty="0" err="1"/>
              <a:t>en</a:t>
            </a:r>
            <a:r>
              <a:rPr dirty="0"/>
              <a:t>-us/learn/modules/learn-pr/azure/create-serverless-logic-with-azure-functions/3-create-an-azure-functions-app-in-the-azure-portal</a:t>
            </a:r>
            <a:endParaRPr lang="en-US" dirty="0"/>
          </a:p>
          <a:p>
            <a:endParaRPr lang="en-US" dirty="0"/>
          </a:p>
          <a:p>
            <a:endParaRPr lang="en-US" dirty="0"/>
          </a:p>
          <a:p>
            <a:r>
              <a:rPr lang="en-US" b="0" dirty="0">
                <a:solidFill>
                  <a:srgbClr val="D4D4D4"/>
                </a:solidFill>
                <a:effectLst/>
                <a:latin typeface="Menlo" panose="020B0609030804020204" pitchFamily="49" charset="0"/>
              </a:rPr>
              <a:t>For the purposes of this workshop, we will work with an example that checks for safe temperature levels.</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You’ll need a Microsoft account to activate the Azure sandbox environments inside of Microsoft Learn</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0000" lnSpcReduction="20000"/>
          </a:bodyPr>
          <a:lstStyle/>
          <a:p>
            <a:pPr>
              <a:spcBef>
                <a:spcPct val="43750"/>
              </a:spcBef>
              <a:spcAft>
                <a:spcPct val="43750"/>
              </a:spcAft>
            </a:pPr>
            <a:r>
              <a:rPr dirty="0"/>
              <a:t>Now that we have created a function app, let's look at how to build, configure, and execute a function.</a:t>
            </a:r>
          </a:p>
          <a:p>
            <a:endParaRPr dirty="0"/>
          </a:p>
          <a:p>
            <a:pPr>
              <a:spcBef>
                <a:spcPct val="43750"/>
              </a:spcBef>
              <a:spcAft>
                <a:spcPct val="43750"/>
              </a:spcAft>
            </a:pPr>
            <a:r>
              <a:rPr dirty="0"/>
              <a:t>Functions are event driven, which means they run in response to an event. The type of event that starts a function is called a </a:t>
            </a:r>
            <a:r>
              <a:rPr b="1" dirty="0"/>
              <a:t>trigger</a:t>
            </a:r>
            <a:r>
              <a:rPr dirty="0"/>
              <a:t>. Each function must be configured with exactly one trigger.</a:t>
            </a:r>
          </a:p>
          <a:p>
            <a:endParaRPr dirty="0"/>
          </a:p>
          <a:p>
            <a:pPr>
              <a:spcBef>
                <a:spcPct val="43750"/>
              </a:spcBef>
              <a:spcAft>
                <a:spcPct val="43750"/>
              </a:spcAft>
            </a:pPr>
            <a:r>
              <a:rPr dirty="0"/>
              <a:t>Azure supports triggers for the following services.</a:t>
            </a:r>
          </a:p>
          <a:p>
            <a:endParaRPr dirty="0"/>
          </a:p>
          <a:p>
            <a:r>
              <a:rPr i="1" dirty="0"/>
              <a:t>[Table was here]</a:t>
            </a:r>
          </a:p>
          <a:p>
            <a:endParaRPr i="1" dirty="0"/>
          </a:p>
          <a:p>
            <a:pPr>
              <a:spcBef>
                <a:spcPct val="43750"/>
              </a:spcBef>
              <a:spcAft>
                <a:spcPct val="43750"/>
              </a:spcAft>
            </a:pPr>
            <a:r>
              <a:rPr dirty="0"/>
              <a:t>A binding is a declarative way to connect data and services to your function. Bindings know how to interact with different services, which means you don't have to write code in your function to connect to data sources and manage connections. The platform takes care of that complexity for you as part of the binding code. Each binding has a direction - your code reads data from </a:t>
            </a:r>
            <a:r>
              <a:rPr i="1" dirty="0"/>
              <a:t>input</a:t>
            </a:r>
            <a:r>
              <a:rPr dirty="0"/>
              <a:t> bindings, and writes data to </a:t>
            </a:r>
            <a:r>
              <a:rPr i="1" dirty="0"/>
              <a:t>output</a:t>
            </a:r>
            <a:r>
              <a:rPr dirty="0"/>
              <a:t> bindings. Each function can have zero or more bindings to manage the input and output data processed by the function.</a:t>
            </a:r>
          </a:p>
          <a:p>
            <a:endParaRPr dirty="0"/>
          </a:p>
          <a:p>
            <a:pPr>
              <a:spcBef>
                <a:spcPct val="43750"/>
              </a:spcBef>
              <a:spcAft>
                <a:spcPct val="43750"/>
              </a:spcAft>
            </a:pPr>
            <a:r>
              <a:rPr dirty="0"/>
              <a:t>A trigger is a special type of input binding that has the additional capability of initiating execution.</a:t>
            </a:r>
          </a:p>
          <a:p>
            <a:endParaRPr dirty="0"/>
          </a:p>
          <a:p>
            <a:pPr>
              <a:spcBef>
                <a:spcPct val="43750"/>
              </a:spcBef>
              <a:spcAft>
                <a:spcPct val="43750"/>
              </a:spcAft>
            </a:pPr>
            <a:r>
              <a:rPr dirty="0"/>
              <a:t>Azure provides a </a:t>
            </a:r>
            <a:r>
              <a:rPr dirty="0">
                <a:hlinkClick r:id="rId3"/>
              </a:rPr>
              <a:t>large number of bindings</a:t>
            </a:r>
            <a:r>
              <a:rPr dirty="0"/>
              <a:t> to connect to different storage and messaging services.</a:t>
            </a:r>
          </a:p>
          <a:p>
            <a:endParaRPr dirty="0"/>
          </a:p>
          <a:p>
            <a:pPr>
              <a:spcBef>
                <a:spcPct val="43750"/>
              </a:spcBef>
              <a:spcAft>
                <a:spcPct val="43750"/>
              </a:spcAft>
            </a:pPr>
            <a:r>
              <a:rPr dirty="0"/>
              <a:t>Let's look at an example of configuring a function with an input binding (trigger) and an output binding. Let's say we want to write a new row to Azure Table storage whenever a new message appears in Azure Queue Storage. This scenario can be implemented using an Azure Queue Storage </a:t>
            </a:r>
            <a:r>
              <a:rPr i="1" dirty="0"/>
              <a:t>trigger</a:t>
            </a:r>
            <a:r>
              <a:rPr dirty="0"/>
              <a:t> and an Azure Table storage </a:t>
            </a:r>
            <a:r>
              <a:rPr i="1" dirty="0"/>
              <a:t>output binding</a:t>
            </a:r>
            <a:r>
              <a:rPr dirty="0"/>
              <a:t>.</a:t>
            </a:r>
          </a:p>
          <a:p>
            <a:endParaRPr dirty="0"/>
          </a:p>
          <a:p>
            <a:pPr>
              <a:spcBef>
                <a:spcPct val="43750"/>
              </a:spcBef>
              <a:spcAft>
                <a:spcPct val="43750"/>
              </a:spcAft>
            </a:pPr>
            <a:r>
              <a:rPr dirty="0"/>
              <a:t>The following snippet is the </a:t>
            </a:r>
            <a:r>
              <a:rPr i="1" dirty="0" err="1"/>
              <a:t>function.json</a:t>
            </a:r>
            <a:r>
              <a:rPr dirty="0"/>
              <a:t> file for this scenario.</a:t>
            </a:r>
          </a:p>
          <a:p>
            <a:endParaRPr dirty="0"/>
          </a:p>
          <a:p>
            <a:r>
              <a:rPr dirty="0"/>
              <a:t>{ "bindings": [ { "name": "order", "type": "</a:t>
            </a:r>
            <a:r>
              <a:rPr dirty="0" err="1"/>
              <a:t>queueTrigger</a:t>
            </a:r>
            <a:r>
              <a:rPr dirty="0"/>
              <a:t>", "direction": "in", "</a:t>
            </a:r>
            <a:r>
              <a:rPr dirty="0" err="1"/>
              <a:t>queueName</a:t>
            </a:r>
            <a:r>
              <a:rPr dirty="0"/>
              <a:t>": "</a:t>
            </a:r>
            <a:r>
              <a:rPr dirty="0" err="1"/>
              <a:t>myqueue</a:t>
            </a:r>
            <a:r>
              <a:rPr dirty="0"/>
              <a:t>-items", "connection": "MY_STORAGE_ACCT_APP_SETTING" }, { "name": "$return", "type": "table", "direction": "out", "</a:t>
            </a:r>
            <a:r>
              <a:rPr dirty="0" err="1"/>
              <a:t>tableName</a:t>
            </a:r>
            <a:r>
              <a:rPr dirty="0"/>
              <a:t>": "</a:t>
            </a:r>
            <a:r>
              <a:rPr dirty="0" err="1"/>
              <a:t>outTable</a:t>
            </a:r>
            <a:r>
              <a:rPr dirty="0"/>
              <a:t>", "connection": "MY_TABLE_STORAGE_ACCT_APP_SETTING" } ] } </a:t>
            </a:r>
          </a:p>
          <a:p>
            <a:endParaRPr dirty="0"/>
          </a:p>
          <a:p>
            <a:pPr>
              <a:spcBef>
                <a:spcPct val="43750"/>
              </a:spcBef>
              <a:spcAft>
                <a:spcPct val="43750"/>
              </a:spcAft>
            </a:pPr>
            <a:r>
              <a:rPr dirty="0"/>
              <a:t>Our JSON configuration specifies that our function will be triggered when a message is added to a queue named </a:t>
            </a:r>
            <a:r>
              <a:rPr b="1" dirty="0" err="1"/>
              <a:t>myqueue</a:t>
            </a:r>
            <a:r>
              <a:rPr b="1" dirty="0"/>
              <a:t>-items</a:t>
            </a:r>
            <a:r>
              <a:rPr dirty="0"/>
              <a:t>. The return value of our function is then written to </a:t>
            </a:r>
            <a:r>
              <a:rPr b="1" dirty="0" err="1"/>
              <a:t>outTable</a:t>
            </a:r>
            <a:r>
              <a:rPr dirty="0"/>
              <a:t> in Azure Table storage. For PowerShell functions, output bindings are explicitly written to with the Push-</a:t>
            </a:r>
            <a:r>
              <a:rPr dirty="0" err="1"/>
              <a:t>OutputBinding</a:t>
            </a:r>
            <a:r>
              <a:rPr dirty="0"/>
              <a:t> cmdlet.</a:t>
            </a:r>
          </a:p>
          <a:p>
            <a:endParaRPr dirty="0"/>
          </a:p>
          <a:p>
            <a:pPr>
              <a:spcBef>
                <a:spcPct val="43750"/>
              </a:spcBef>
              <a:spcAft>
                <a:spcPct val="43750"/>
              </a:spcAft>
            </a:pPr>
            <a:r>
              <a:rPr dirty="0"/>
              <a:t>This example is a simple illustration of how we configure bindings for a function. We could change the output to be an email using a SendGrid binding, or put an event onto a Service Bus to notify some other component in our architecture, or even have multiple output bindings to push data to various services.</a:t>
            </a:r>
          </a:p>
          <a:p>
            <a:endParaRPr dirty="0"/>
          </a:p>
          <a:p>
            <a:pPr>
              <a:spcBef>
                <a:spcPct val="43750"/>
              </a:spcBef>
              <a:spcAft>
                <a:spcPct val="43750"/>
              </a:spcAft>
            </a:pPr>
            <a:r>
              <a:rPr dirty="0"/>
              <a:t>[!TIP] To view and edit the contents of </a:t>
            </a:r>
            <a:r>
              <a:rPr i="1" dirty="0" err="1"/>
              <a:t>function.json</a:t>
            </a:r>
            <a:r>
              <a:rPr dirty="0"/>
              <a:t> in the Azure portal, from the Home page, select your function app, and in the right pane, select </a:t>
            </a:r>
            <a:r>
              <a:rPr b="1" dirty="0"/>
              <a:t>JSON View</a:t>
            </a:r>
            <a:r>
              <a:rPr dirty="0"/>
              <a:t>. The Resource JSON view displays the Resource ID and the editable JSON code. To close the JSON view, select the </a:t>
            </a:r>
            <a:r>
              <a:rPr b="1" dirty="0"/>
              <a:t>X</a:t>
            </a:r>
            <a:r>
              <a:rPr dirty="0"/>
              <a:t> in the top right corner of the pane.</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Azure provides several predefined function templates for common scenarios:</a:t>
            </a:r>
          </a:p>
          <a:p>
            <a:endParaRPr/>
          </a:p>
          <a:p>
            <a:r>
              <a:t>Quickstart</a:t>
            </a:r>
          </a:p>
          <a:p>
            <a:endParaRPr/>
          </a:p>
          <a:p>
            <a:r>
              <a:t>Custom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When adding your first function, you are presented with the </a:t>
            </a:r>
            <a:r>
              <a:rPr b="1"/>
              <a:t>Add function</a:t>
            </a:r>
            <a:r>
              <a:t> pane in which you can select the trigger for your function. Based on your selections, Azure will generate the function code and configuration with sample code provided to display the input data received in the log.</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Selecting a template from the </a:t>
            </a:r>
            <a:r>
              <a:rPr b="1"/>
              <a:t>Add function</a:t>
            </a:r>
            <a:r>
              <a:t> pane provides easy access to the most common templates. Azure provides over 30 additional templates you can start with. These can be selected from the template list when creating subsequent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When you create a function from a template, several files are created. For example, if you opted to use the Webhook + API Quickstart using JavaScript, the files generated would be a configuration file, </a:t>
            </a:r>
            <a:r>
              <a:rPr b="1"/>
              <a:t>function.json</a:t>
            </a:r>
            <a:r>
              <a:t>, and a source code file, </a:t>
            </a:r>
            <a:r>
              <a:rPr b="1"/>
              <a:t>index.js</a:t>
            </a:r>
            <a:r>
              <a:t>.</a:t>
            </a:r>
          </a:p>
          <a:p>
            <a:endParaRPr/>
          </a:p>
          <a:p>
            <a:pPr>
              <a:spcBef>
                <a:spcPct val="43750"/>
              </a:spcBef>
              <a:spcAft>
                <a:spcPct val="43750"/>
              </a:spcAft>
            </a:pPr>
            <a:r>
              <a:t>The functions you create in a function app appear by selecting </a:t>
            </a:r>
            <a:r>
              <a:rPr b="1"/>
              <a:t>Functions</a:t>
            </a:r>
            <a:r>
              <a:t> under the </a:t>
            </a:r>
            <a:r>
              <a:rPr b="1"/>
              <a:t>Functions</a:t>
            </a:r>
            <a:r>
              <a:t> category in the left menu pane of your function app.</a:t>
            </a:r>
          </a:p>
          <a:p>
            <a:endParaRPr/>
          </a:p>
          <a:p>
            <a:pPr>
              <a:spcBef>
                <a:spcPct val="43750"/>
              </a:spcBef>
              <a:spcAft>
                <a:spcPct val="43750"/>
              </a:spcAft>
            </a:pPr>
            <a:r>
              <a:t>When you select a function in your function app, your function pane appears. To display and edit your code for your function, in the left menu pane, under </a:t>
            </a:r>
            <a:r>
              <a:rPr b="1"/>
              <a:t>Developer</a:t>
            </a:r>
            <a:r>
              <a:t>, select </a:t>
            </a:r>
            <a:r>
              <a:rPr b="1"/>
              <a:t>Code + Test</a:t>
            </a:r>
            <a:r>
              <a:t>. In the function's path above the code box, select </a:t>
            </a:r>
            <a:r>
              <a:rPr i="1"/>
              <a:t>function.json</a:t>
            </a:r>
            <a:r>
              <a:t> from the dropdown list, and then select </a:t>
            </a:r>
            <a:r>
              <a:rPr b="1"/>
              <a:t>Test/Run</a:t>
            </a:r>
            <a:r>
              <a:t> from the top menu bar for the Input/Output pane to appear. See the following screenshot.</a:t>
            </a:r>
          </a:p>
          <a:p>
            <a:endParaRPr/>
          </a:p>
          <a:p>
            <a:pPr>
              <a:spcBef>
                <a:spcPct val="43750"/>
              </a:spcBef>
              <a:spcAft>
                <a:spcPct val="43750"/>
              </a:spcAft>
            </a:pPr>
            <a:r>
              <a:t>As you can see, the pane on the right has tabs for </a:t>
            </a:r>
            <a:r>
              <a:rPr b="1"/>
              <a:t>Input</a:t>
            </a:r>
            <a:r>
              <a:t> and </a:t>
            </a:r>
            <a:r>
              <a:rPr b="1"/>
              <a:t>Output</a:t>
            </a:r>
            <a:r>
              <a:t>. Selecting the </a:t>
            </a:r>
            <a:r>
              <a:rPr b="1"/>
              <a:t>Input</a:t>
            </a:r>
            <a:r>
              <a:t> tab provides parameters to test the HTTP request for your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After you've created a function, you'll want to test it. There are two approaches:</a:t>
            </a:r>
          </a:p>
          <a:p>
            <a:endParaRPr/>
          </a:p>
          <a:p>
            <a:r>
              <a:t>Running it manually</a:t>
            </a:r>
          </a:p>
          <a:p>
            <a:endParaRPr/>
          </a:p>
          <a:p>
            <a:r>
              <a:t>Testing it from within the Azure portal itself</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You can start a function by manually triggering the configured trigger. For instance, if you are using an HTTP trigger, you can use a tool, such as Postman or cURL, to initiate an HTTP request to your function endpoint URL, which is available from the function definition (</a:t>
            </a:r>
            <a:r>
              <a:rPr b="1"/>
              <a:t>Get function URL</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portal also provides a convenient way to test your functions. As previously described, after selecting </a:t>
            </a:r>
            <a:r>
              <a:rPr b="1"/>
              <a:t>Test/Run</a:t>
            </a:r>
            <a:r>
              <a:t> from the top menu bar, on the right side of the code box, a tabbed </a:t>
            </a:r>
            <a:r>
              <a:rPr i="1"/>
              <a:t>Test</a:t>
            </a:r>
            <a:r>
              <a:t> pane appears. Here, you can provide parameters to test the HTTP request. When you select </a:t>
            </a:r>
            <a:r>
              <a:rPr b="1"/>
              <a:t>Run</a:t>
            </a:r>
            <a:r>
              <a:t> in this pane, the results appear in the </a:t>
            </a:r>
            <a:r>
              <a:rPr b="1"/>
              <a:t>Output</a:t>
            </a:r>
            <a:r>
              <a:t> tab, along with a status code in the </a:t>
            </a:r>
            <a:r>
              <a:rPr b="1"/>
              <a:t>Logs</a:t>
            </a:r>
            <a:r>
              <a:t> pane.</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ability to monitor your functions is critical during development and in production. The Azure portal provides a monitoring dashboard, which you turn on by enabling Application Insights integration. In the menu of your function app, under </a:t>
            </a:r>
            <a:r>
              <a:rPr b="1"/>
              <a:t>Settings</a:t>
            </a:r>
            <a:r>
              <a:t>, select </a:t>
            </a:r>
            <a:r>
              <a:rPr b="1"/>
              <a:t>Application Insights</a:t>
            </a:r>
            <a:r>
              <a:t>, select </a:t>
            </a:r>
            <a:r>
              <a:rPr b="1"/>
              <a:t>Turn on Application Insights</a:t>
            </a:r>
            <a:r>
              <a:t>, and then select </a:t>
            </a:r>
            <a:r>
              <a:rPr b="1"/>
              <a:t>Apply</a:t>
            </a:r>
            <a:r>
              <a:t>. In the dialog box, select </a:t>
            </a:r>
            <a:r>
              <a:rPr b="1"/>
              <a:t>Yes</a:t>
            </a:r>
            <a:r>
              <a:t>. The Application Insights dashboard provides a quick way to view the history of function operations by displaying the timestamp, result code, duration, and operation ID populated by Application Insights.</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10000"/>
          </a:bodyPr>
          <a:lstStyle/>
          <a:p>
            <a:pPr>
              <a:spcBef>
                <a:spcPct val="43750"/>
              </a:spcBef>
              <a:spcAft>
                <a:spcPct val="43750"/>
              </a:spcAft>
            </a:pPr>
            <a:r>
              <a:t>After you've enabled Application Insights in the Azure portal, you're also able to add logging statements to your function for debugging. The called methods for each language are passed a "logging" object, which may be used to log information to the Logs pane located at the bottom of the code window in the </a:t>
            </a:r>
            <a:r>
              <a:rPr b="1"/>
              <a:t>Code + Test</a:t>
            </a:r>
            <a:r>
              <a:t> pane after running a test.</a:t>
            </a:r>
          </a:p>
          <a:p>
            <a:endParaRPr/>
          </a:p>
          <a:p>
            <a:pPr>
              <a:spcBef>
                <a:spcPct val="43750"/>
              </a:spcBef>
              <a:spcAft>
                <a:spcPct val="43750"/>
              </a:spcAft>
            </a:pPr>
            <a:r>
              <a:t>The following JavaScript code snippet shows how to log a message using the context.log method (the context object is passed to the handler).</a:t>
            </a:r>
          </a:p>
          <a:p>
            <a:endParaRPr/>
          </a:p>
          <a:p>
            <a:r>
              <a:t>context.log('Enter your logging statement here'); </a:t>
            </a:r>
          </a:p>
          <a:p>
            <a:endParaRPr/>
          </a:p>
          <a:p>
            <a:pPr>
              <a:spcBef>
                <a:spcPct val="43750"/>
              </a:spcBef>
              <a:spcAft>
                <a:spcPct val="43750"/>
              </a:spcAft>
            </a:pPr>
            <a:r>
              <a:t>We could do the same thing in C# using the log.LogInformation method. In this case, the log object is passed to the C# method processing the function.</a:t>
            </a:r>
          </a:p>
          <a:p>
            <a:endParaRPr/>
          </a:p>
          <a:p>
            <a:r>
              <a:t>log.LogInformation("Enter your logging statement here"); </a:t>
            </a:r>
          </a:p>
          <a:p>
            <a:endParaRPr/>
          </a:p>
          <a:p>
            <a:pPr>
              <a:spcBef>
                <a:spcPct val="43750"/>
              </a:spcBef>
              <a:spcAft>
                <a:spcPct val="43750"/>
              </a:spcAft>
            </a:pPr>
            <a:r>
              <a:t>In PowerShell, use Write-Host to write to the log:</a:t>
            </a:r>
          </a:p>
          <a:p>
            <a:endParaRPr/>
          </a:p>
          <a:p>
            <a:r>
              <a:t>Write-Host "Enter your logging statement here" </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You can locate the errors and warnings tab in the same menu as the log tab. This tab shows compilation errors and warnings within your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https://docs.microsoft.com/en-us/learn/modules/learn-pr/azure/create-serverless-logic-with-azure-functions/5-add-logic-to-the-function-app </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https://docs.microsoft.com/en-us/learn/modules/learn-pr/azure/create-serverless-logic-with-azure-functions/5-add-logic-to-the-function-app</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You've learned how to use Azure Functions to host business logic services in the cloud. It's a great way to add hosted services to your solution that can scale and grow with your business. You focus on the code using the language of your choice, and Azure manages the infrastructure. Functions can integrate with other services, like Event Grid, GitHub, Twilio, Microsoft Graph, and Logic Apps to create complex and robust serverless workflows quickly and easily.</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Serverless doesn't mean there are no servers - it just means the developer doesn't have to worry about servers. Instead, a cloud provider such as Azure, manages servers.</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Serverless doesn't mean there are no servers - it just means the developer doesn't have to worry about servers. Instead, a cloud provider such as Azure, manages servers.</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 function app is a way to organize and collectively manage your functions. A function app is comprised of one or more individual functions that are managed together by Azure App Service. All the functions in a function app share the same pricing plan, continuous deployment, and runtime version.</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 function app is a way to organize and collectively manage your functions. A function app is comprised of one or more individual functions that are managed together by Azure App Service. All the functions in a function app share the same pricing plan, continuous deployment, and runtime version.</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API can be included in a query string variable named "code", or it can be included in an x-functions-key HTTP header.</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API can be included in a query string variable named "code", or it can be included in an x-functions-key HTTP header.</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C17486-B8AB-482F-A632-8D47F70E5707}" type="slidenum">
              <a:rPr lang="en-US" smtClean="0"/>
              <a:t>44</a:t>
            </a:fld>
            <a:endParaRPr lang="en-US"/>
          </a:p>
        </p:txBody>
      </p:sp>
    </p:spTree>
    <p:extLst>
      <p:ext uri="{BB962C8B-B14F-4D97-AF65-F5344CB8AC3E}">
        <p14:creationId xmlns:p14="http://schemas.microsoft.com/office/powerpoint/2010/main" val="4260810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lang="en-US" dirty="0"/>
              <a:t>You want to use infrared sensors at each table that provide you with data from all of the locations, and you want to develop a reusable service that can process the data from all of the different sources. With *serverless computing*, you can use a cloud provider, like Azure, to manage the infrastructure of your project. </a:t>
            </a:r>
          </a:p>
          <a:p>
            <a:pPr>
              <a:spcBef>
                <a:spcPct val="43750"/>
              </a:spcBef>
              <a:spcAft>
                <a:spcPct val="43750"/>
              </a:spcAft>
            </a:pPr>
            <a:endParaRPr lang="en-US" dirty="0"/>
          </a:p>
          <a:p>
            <a:pPr>
              <a:spcBef>
                <a:spcPct val="43750"/>
              </a:spcBef>
              <a:spcAft>
                <a:spcPct val="43750"/>
              </a:spcAft>
            </a:pPr>
            <a:r>
              <a:rPr lang="en-US" dirty="0"/>
              <a:t>Azure Functions is a key component of the serverless computing offering from Azure that enables you to run pieces of code, or *functions*, written in the programming language of your choice, in the cloud.</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hlinkClick r:id="rId3"/>
              </a:rPr>
              <a:t>Serverless compute</a:t>
            </a:r>
            <a:r>
              <a:rPr dirty="0"/>
              <a:t> can be thought of as a function as a service (</a:t>
            </a:r>
            <a:r>
              <a:rPr dirty="0" err="1"/>
              <a:t>FaaS</a:t>
            </a:r>
            <a:r>
              <a:rPr dirty="0"/>
              <a:t>), or a microservice that is hosted on a cloud platform. Your business logic runs as functions and you don't have to manually </a:t>
            </a:r>
            <a:r>
              <a:rPr lang="en-US" dirty="0"/>
              <a:t>create</a:t>
            </a:r>
            <a:r>
              <a:rPr dirty="0"/>
              <a:t> or scale infrastructure. The cloud provider manages infrastructure. Your app is automatically scaled out or down depending on load. Azure has several ways to build this sort of architecture. The two most common approaches are Azure Logic Apps and Azure Functions, which we'll focus on in this module.</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dirty="0"/>
              <a:t>Azure Functions is a serverless application platform. It enables developers to host business logic that can be executed without provisioning infrastructure. Functions provides intrinsic scalability and you are charged only for the resources used. You can write your function code in the language of your choice, including C#, F#, JavaScript, Python, and PowerShell Core. Support for package managers like NuGet and NPM is also included, so you can use popular libraries in your business logic.</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95C858A-24FB-4346-B8D9-E8877D6AD692}" type="datetimeFigureOut">
              <a:rPr lang="en-US" smtClean="0"/>
              <a:t>2/16/22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EE50B6-2B4B-4929-8AD3-011D24C8F98E}" type="datetimeFigureOut">
              <a:rPr lang="en-US" smtClean="0"/>
              <a:t>2/16/22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99DB8A6-1B51-4738-937F-DFEB5F9668CB}" type="datetimeFigureOut">
              <a:rPr lang="en-US" smtClean="0"/>
              <a:t>2/16/22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3634AE8-FEA7-40CF-AEF8-C6C33BFE3D63}" type="datetimeFigureOut">
              <a:rPr lang="en-US" smtClean="0"/>
              <a:t>2/16/22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598F78B8-D0A1-40D7-8A2C-8B5008245256}" type="datetimeFigureOut">
              <a:rPr lang="en-US" smtClean="0"/>
              <a:t>2/16/22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B20AB686-C692-43E8-9791-E5DAA0602FA6}" type="datetimeFigureOut">
              <a:rPr lang="en-US" smtClean="0"/>
              <a:t>2/16/22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6AE05C83-509F-489F-94DC-1AB5368C4817}" type="datetimeFigureOut">
              <a:rPr lang="en-US" smtClean="0"/>
              <a:t>2/16/22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3E2BBCE-7D3B-4DA9-9064-3A30BC948019}" type="datetimeFigureOut">
              <a:rPr lang="en-US" smtClean="0"/>
              <a:t>2/16/22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86FF4D55-4493-48CF-B9F2-1FF1D4B366E1}" type="datetimeFigureOut">
              <a:rPr lang="en-US" smtClean="0"/>
              <a:t>2/16/22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AB540DB-418F-4923-B2C2-D7E53698362D}" type="datetimeFigureOut">
              <a:rPr lang="en-US" smtClean="0"/>
              <a:t>2/16/22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60E1EAB-E14A-467B-B45B-E9E775ECEBEE}" type="datetimeFigureOut">
              <a:rPr lang="en-US" smtClean="0"/>
              <a:t>2/16/22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2/16/22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account.microsoft.com/?WT.mc_id=academic-56400-ornella"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Azure Functions?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Azure Functions is a serverless application platform.</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Benefits of a serverless compute solution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Serverless compute is a great option for hosting business logic code in the cloud.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Avoids over-allocation of infrastructure</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you've provisioned virtual machine (VM) servers and configured them with enough resources to handle your peak load times.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Stateless logic</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Stateless functions are great candidates for serverless compute; function instances are created and destroyed on demand.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Event driven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Functions are </a:t>
            </a:r>
            <a:r>
              <a:rPr i="1"/>
              <a:t>event driven</a:t>
            </a:r>
            <a: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097280"/>
          </a:xfrm>
        </p:spPr>
        <p:txBody>
          <a:bodyPr/>
          <a:lstStyle>
            <a:lvl1pPr>
              <a:defRPr>
                <a:solidFill>
                  <a:schemeClr val="tx1"/>
                </a:solidFill>
              </a:defRPr>
            </a:lvl1pPr>
          </a:lstStyle>
          <a:p>
            <a:r>
              <a:rPr lang="en-US"/>
              <a:t>Functions can be used in traditional compute environments</a:t>
            </a:r>
          </a:p>
        </p:txBody>
      </p:sp>
      <p:sp>
        <p:nvSpPr>
          <p:cNvPr id="3" name="Subtitle"/>
          <p:cNvSpPr>
            <a:spLocks noGrp="1"/>
          </p:cNvSpPr>
          <p:nvPr>
            <p:ph sz="quarter" idx="10"/>
          </p:nvPr>
        </p:nvSpPr>
        <p:spPr>
          <a:xfrm>
            <a:off x="584200" y="193548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Functions are a key component of serverless computing, but they are also a general compute platform for executing any type of code.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Drawbacks of a serverless compute solution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Serverless compute will not always be the appropriate solution to hosting your business logic.</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Execution time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By default, functions have a timeout of five (5) minutes.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Execution frequency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second characteristic is execution frequency.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a function app in the Azure portal</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Create serverless logic with Azure Functions</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Rectangle 7">
            <a:extLst>
              <a:ext uri="{FF2B5EF4-FFF2-40B4-BE49-F238E27FC236}">
                <a16:creationId xmlns:a16="http://schemas.microsoft.com/office/drawing/2014/main" id="{415F33C6-69DB-C046-9F0B-193DE0A3E2EC}"/>
              </a:ext>
            </a:extLst>
          </p:cNvPr>
          <p:cNvSpPr/>
          <p:nvPr/>
        </p:nvSpPr>
        <p:spPr bwMode="auto">
          <a:xfrm>
            <a:off x="457200" y="5602769"/>
            <a:ext cx="5562600" cy="87423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function app in the Azure portal</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are now ready to start implementing the temperature service.</a:t>
            </a:r>
          </a:p>
        </p:txBody>
      </p:sp>
      <p:sp>
        <p:nvSpPr>
          <p:cNvPr id="4" name="New shape"/>
          <p:cNvSpPr/>
          <p:nvPr/>
        </p:nvSpPr>
        <p:spPr>
          <a:xfrm>
            <a:off x="609600" y="2111629"/>
            <a:ext cx="10972800"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What is a function app?</a:t>
            </a:r>
          </a:p>
          <a:p>
            <a:pPr marL="1270000" lvl="1" indent="-365760">
              <a:spcBef>
                <a:spcPct val="20000"/>
              </a:spcBef>
              <a:spcAft>
                <a:spcPct val="20000"/>
              </a:spcAft>
              <a:buChar char="•"/>
            </a:pPr>
            <a:r>
              <a:rPr sz="1800">
                <a:solidFill>
                  <a:srgbClr val="000000"/>
                </a:solidFill>
              </a:rPr>
              <a:t>Choose a service plan</a:t>
            </a:r>
          </a:p>
          <a:p>
            <a:pPr marL="1270000" lvl="1" indent="-365760">
              <a:spcBef>
                <a:spcPct val="20000"/>
              </a:spcBef>
              <a:spcAft>
                <a:spcPct val="20000"/>
              </a:spcAft>
              <a:buChar char="•"/>
            </a:pPr>
            <a:r>
              <a:rPr sz="1800">
                <a:solidFill>
                  <a:srgbClr val="000000"/>
                </a:solidFill>
              </a:rPr>
              <a:t>Storage account requirements</a:t>
            </a:r>
          </a:p>
          <a:p>
            <a:pPr marL="1270000" lvl="1" indent="-365760">
              <a:spcBef>
                <a:spcPct val="20000"/>
              </a:spcBef>
              <a:spcAft>
                <a:spcPct val="20000"/>
              </a:spcAft>
              <a:buChar char="•"/>
            </a:pPr>
            <a:r>
              <a:rPr sz="1800">
                <a:solidFill>
                  <a:srgbClr val="000000"/>
                </a:solidFill>
              </a:rPr>
              <a:t>Create a function app</a:t>
            </a:r>
          </a:p>
          <a:p>
            <a:pPr marL="1270000" lvl="1" indent="-365760">
              <a:spcBef>
                <a:spcPct val="20000"/>
              </a:spcBef>
              <a:spcAft>
                <a:spcPct val="20000"/>
              </a:spcAft>
              <a:buChar char="•"/>
            </a:pPr>
            <a:r>
              <a:rPr sz="1800">
                <a:solidFill>
                  <a:srgbClr val="000000"/>
                </a:solidFill>
              </a:rPr>
              <a:t>Verify your Azure function app</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Run your code on-demand with Azure Functions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Run your code on-demand with Azure Functions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we have created a function app, let's look at how to build, configure, and execute a function.</a:t>
            </a:r>
          </a:p>
        </p:txBody>
      </p:sp>
      <p:graphicFrame>
        <p:nvGraphicFramePr>
          <p:cNvPr id="4" name="New Table"/>
          <p:cNvGraphicFramePr>
            <a:graphicFrameLocks noGrp="1"/>
          </p:cNvGraphicFramePr>
          <p:nvPr/>
        </p:nvGraphicFramePr>
        <p:xfrm>
          <a:off x="609600" y="3094990"/>
          <a:ext cx="5181600" cy="2956560"/>
        </p:xfrm>
        <a:graphic>
          <a:graphicData uri="http://schemas.openxmlformats.org/drawingml/2006/table">
            <a:tbl>
              <a:tblPr firstRow="1" bandRow="1">
                <a:tableStyleId>{5C22544A-7EE6-4342-B048-85BDC9FD1C3A}</a:tableStyleId>
              </a:tblPr>
              <a:tblGrid>
                <a:gridCol w="1748961">
                  <a:extLst>
                    <a:ext uri="{9D8B030D-6E8A-4147-A177-3AD203B41FA5}">
                      <a16:colId xmlns:a16="http://schemas.microsoft.com/office/drawing/2014/main" val="20000"/>
                    </a:ext>
                  </a:extLst>
                </a:gridCol>
                <a:gridCol w="3432639">
                  <a:extLst>
                    <a:ext uri="{9D8B030D-6E8A-4147-A177-3AD203B41FA5}">
                      <a16:colId xmlns:a16="http://schemas.microsoft.com/office/drawing/2014/main" val="20001"/>
                    </a:ext>
                  </a:extLst>
                </a:gridCol>
              </a:tblGrid>
              <a:tr h="0">
                <a:tc>
                  <a:txBody>
                    <a:bodyPr/>
                    <a:lstStyle/>
                    <a:p>
                      <a:pPr algn="l"/>
                      <a:r>
                        <a:rPr sz="1000">
                          <a:solidFill>
                            <a:srgbClr val="FFFFFF"/>
                          </a:solidFill>
                        </a:rPr>
                        <a:t>Service</a:t>
                      </a:r>
                    </a:p>
                  </a:txBody>
                  <a:tcPr/>
                </a:tc>
                <a:tc>
                  <a:txBody>
                    <a:bodyPr/>
                    <a:lstStyle/>
                    <a:p>
                      <a:pPr algn="l"/>
                      <a:r>
                        <a:rPr sz="1000">
                          <a:solidFill>
                            <a:srgbClr val="FFFFFF"/>
                          </a:solidFill>
                        </a:rPr>
                        <a:t>Trigger description</a:t>
                      </a:r>
                    </a:p>
                  </a:txBody>
                  <a:tcPr/>
                </a:tc>
                <a:extLst>
                  <a:ext uri="{0D108BD9-81ED-4DB2-BD59-A6C34878D82A}">
                    <a16:rowId xmlns:a16="http://schemas.microsoft.com/office/drawing/2014/main" val="10000"/>
                  </a:ext>
                </a:extLst>
              </a:tr>
              <a:tr h="0">
                <a:tc>
                  <a:txBody>
                    <a:bodyPr/>
                    <a:lstStyle/>
                    <a:p>
                      <a:pPr algn="l"/>
                      <a:r>
                        <a:rPr sz="1000">
                          <a:solidFill>
                            <a:srgbClr val="000000"/>
                          </a:solidFill>
                        </a:rPr>
                        <a:t>Blob Storage</a:t>
                      </a:r>
                    </a:p>
                  </a:txBody>
                  <a:tcPr/>
                </a:tc>
                <a:tc>
                  <a:txBody>
                    <a:bodyPr/>
                    <a:lstStyle/>
                    <a:p>
                      <a:pPr algn="l"/>
                      <a:r>
                        <a:rPr sz="1000">
                          <a:solidFill>
                            <a:srgbClr val="000000"/>
                          </a:solidFill>
                        </a:rPr>
                        <a:t>Starts a function when a new or updated blob is detected.</a:t>
                      </a:r>
                    </a:p>
                  </a:txBody>
                  <a:tcPr/>
                </a:tc>
                <a:extLst>
                  <a:ext uri="{0D108BD9-81ED-4DB2-BD59-A6C34878D82A}">
                    <a16:rowId xmlns:a16="http://schemas.microsoft.com/office/drawing/2014/main" val="10001"/>
                  </a:ext>
                </a:extLst>
              </a:tr>
              <a:tr h="0">
                <a:tc>
                  <a:txBody>
                    <a:bodyPr/>
                    <a:lstStyle/>
                    <a:p>
                      <a:pPr algn="l"/>
                      <a:r>
                        <a:rPr sz="1000">
                          <a:solidFill>
                            <a:srgbClr val="000000"/>
                          </a:solidFill>
                        </a:rPr>
                        <a:t>Azure Cosmos DB</a:t>
                      </a:r>
                    </a:p>
                  </a:txBody>
                  <a:tcPr/>
                </a:tc>
                <a:tc>
                  <a:txBody>
                    <a:bodyPr/>
                    <a:lstStyle/>
                    <a:p>
                      <a:pPr algn="l"/>
                      <a:r>
                        <a:rPr sz="1000">
                          <a:solidFill>
                            <a:srgbClr val="000000"/>
                          </a:solidFill>
                        </a:rPr>
                        <a:t>Start a function when inserts and updates are detected.</a:t>
                      </a:r>
                    </a:p>
                  </a:txBody>
                  <a:tcPr/>
                </a:tc>
                <a:extLst>
                  <a:ext uri="{0D108BD9-81ED-4DB2-BD59-A6C34878D82A}">
                    <a16:rowId xmlns:a16="http://schemas.microsoft.com/office/drawing/2014/main" val="10002"/>
                  </a:ext>
                </a:extLst>
              </a:tr>
              <a:tr h="0">
                <a:tc>
                  <a:txBody>
                    <a:bodyPr/>
                    <a:lstStyle/>
                    <a:p>
                      <a:pPr algn="l"/>
                      <a:r>
                        <a:rPr sz="1000">
                          <a:solidFill>
                            <a:srgbClr val="000000"/>
                          </a:solidFill>
                        </a:rPr>
                        <a:t>Event Grid</a:t>
                      </a:r>
                    </a:p>
                  </a:txBody>
                  <a:tcPr/>
                </a:tc>
                <a:tc>
                  <a:txBody>
                    <a:bodyPr/>
                    <a:lstStyle/>
                    <a:p>
                      <a:pPr algn="l"/>
                      <a:r>
                        <a:rPr sz="1000">
                          <a:solidFill>
                            <a:srgbClr val="000000"/>
                          </a:solidFill>
                        </a:rPr>
                        <a:t>Starts a function when an event is received from Event Grid.</a:t>
                      </a:r>
                    </a:p>
                  </a:txBody>
                  <a:tcPr/>
                </a:tc>
                <a:extLst>
                  <a:ext uri="{0D108BD9-81ED-4DB2-BD59-A6C34878D82A}">
                    <a16:rowId xmlns:a16="http://schemas.microsoft.com/office/drawing/2014/main" val="10003"/>
                  </a:ext>
                </a:extLst>
              </a:tr>
              <a:tr h="0">
                <a:tc>
                  <a:txBody>
                    <a:bodyPr/>
                    <a:lstStyle/>
                    <a:p>
                      <a:pPr algn="l"/>
                      <a:r>
                        <a:rPr sz="1000">
                          <a:solidFill>
                            <a:srgbClr val="000000"/>
                          </a:solidFill>
                        </a:rPr>
                        <a:t>HTTP</a:t>
                      </a:r>
                    </a:p>
                  </a:txBody>
                  <a:tcPr/>
                </a:tc>
                <a:tc>
                  <a:txBody>
                    <a:bodyPr/>
                    <a:lstStyle/>
                    <a:p>
                      <a:pPr algn="l"/>
                      <a:r>
                        <a:rPr sz="1000">
                          <a:solidFill>
                            <a:srgbClr val="000000"/>
                          </a:solidFill>
                        </a:rPr>
                        <a:t>Starts a function with an HTTP request.</a:t>
                      </a:r>
                    </a:p>
                  </a:txBody>
                  <a:tcPr/>
                </a:tc>
                <a:extLst>
                  <a:ext uri="{0D108BD9-81ED-4DB2-BD59-A6C34878D82A}">
                    <a16:rowId xmlns:a16="http://schemas.microsoft.com/office/drawing/2014/main" val="10004"/>
                  </a:ext>
                </a:extLst>
              </a:tr>
              <a:tr h="0">
                <a:tc>
                  <a:txBody>
                    <a:bodyPr/>
                    <a:lstStyle/>
                    <a:p>
                      <a:pPr algn="l"/>
                      <a:r>
                        <a:rPr sz="1000">
                          <a:solidFill>
                            <a:srgbClr val="000000"/>
                          </a:solidFill>
                        </a:rPr>
                        <a:t>Microsoft Graph Events</a:t>
                      </a:r>
                    </a:p>
                  </a:txBody>
                  <a:tcPr/>
                </a:tc>
                <a:tc>
                  <a:txBody>
                    <a:bodyPr/>
                    <a:lstStyle/>
                    <a:p>
                      <a:pPr algn="l"/>
                      <a:r>
                        <a:rPr sz="1000">
                          <a:solidFill>
                            <a:srgbClr val="000000"/>
                          </a:solidFill>
                        </a:rPr>
                        <a:t>Starts a function in response to an incoming webhook from the Microsoft Graph. Each instance of this trigger can react to one Microsoft Graph resource type.</a:t>
                      </a:r>
                    </a:p>
                  </a:txBody>
                  <a:tcPr/>
                </a:tc>
                <a:extLst>
                  <a:ext uri="{0D108BD9-81ED-4DB2-BD59-A6C34878D82A}">
                    <a16:rowId xmlns:a16="http://schemas.microsoft.com/office/drawing/2014/main" val="10005"/>
                  </a:ext>
                </a:extLst>
              </a:tr>
              <a:tr h="0">
                <a:tc>
                  <a:txBody>
                    <a:bodyPr/>
                    <a:lstStyle/>
                    <a:p>
                      <a:pPr algn="l"/>
                      <a:r>
                        <a:rPr sz="1000">
                          <a:solidFill>
                            <a:srgbClr val="000000"/>
                          </a:solidFill>
                        </a:rPr>
                        <a:t>Queue Storage</a:t>
                      </a:r>
                    </a:p>
                  </a:txBody>
                  <a:tcPr/>
                </a:tc>
                <a:tc>
                  <a:txBody>
                    <a:bodyPr/>
                    <a:lstStyle/>
                    <a:p>
                      <a:pPr algn="l"/>
                      <a:r>
                        <a:rPr sz="1000">
                          <a:solidFill>
                            <a:srgbClr val="000000"/>
                          </a:solidFill>
                        </a:rPr>
                        <a:t>Starts a function when a new item is received on a queue. The queue message is provided as input to the function.</a:t>
                      </a:r>
                    </a:p>
                  </a:txBody>
                  <a:tcPr/>
                </a:tc>
                <a:extLst>
                  <a:ext uri="{0D108BD9-81ED-4DB2-BD59-A6C34878D82A}">
                    <a16:rowId xmlns:a16="http://schemas.microsoft.com/office/drawing/2014/main" val="10006"/>
                  </a:ext>
                </a:extLst>
              </a:tr>
              <a:tr h="0">
                <a:tc>
                  <a:txBody>
                    <a:bodyPr/>
                    <a:lstStyle/>
                    <a:p>
                      <a:pPr algn="l"/>
                      <a:r>
                        <a:rPr sz="1000">
                          <a:solidFill>
                            <a:srgbClr val="000000"/>
                          </a:solidFill>
                        </a:rPr>
                        <a:t>Service Bus</a:t>
                      </a:r>
                    </a:p>
                  </a:txBody>
                  <a:tcPr/>
                </a:tc>
                <a:tc>
                  <a:txBody>
                    <a:bodyPr/>
                    <a:lstStyle/>
                    <a:p>
                      <a:pPr algn="l"/>
                      <a:r>
                        <a:rPr sz="1000">
                          <a:solidFill>
                            <a:srgbClr val="000000"/>
                          </a:solidFill>
                        </a:rPr>
                        <a:t>Starts a function in response to messages from a Service Bus queue.</a:t>
                      </a:r>
                    </a:p>
                  </a:txBody>
                  <a:tcPr/>
                </a:tc>
                <a:extLst>
                  <a:ext uri="{0D108BD9-81ED-4DB2-BD59-A6C34878D82A}">
                    <a16:rowId xmlns:a16="http://schemas.microsoft.com/office/drawing/2014/main" val="10007"/>
                  </a:ext>
                </a:extLst>
              </a:tr>
              <a:tr h="0">
                <a:tc>
                  <a:txBody>
                    <a:bodyPr/>
                    <a:lstStyle/>
                    <a:p>
                      <a:pPr algn="l"/>
                      <a:r>
                        <a:rPr sz="1000">
                          <a:solidFill>
                            <a:srgbClr val="000000"/>
                          </a:solidFill>
                        </a:rPr>
                        <a:t>Timer</a:t>
                      </a:r>
                    </a:p>
                  </a:txBody>
                  <a:tcPr/>
                </a:tc>
                <a:tc>
                  <a:txBody>
                    <a:bodyPr/>
                    <a:lstStyle/>
                    <a:p>
                      <a:pPr algn="l"/>
                      <a:r>
                        <a:rPr sz="1000">
                          <a:solidFill>
                            <a:srgbClr val="000000"/>
                          </a:solidFill>
                        </a:rPr>
                        <a:t>Starts a function on a schedule.</a:t>
                      </a:r>
                    </a:p>
                  </a:txBody>
                  <a:tcPr/>
                </a:tc>
                <a:extLst>
                  <a:ext uri="{0D108BD9-81ED-4DB2-BD59-A6C34878D82A}">
                    <a16:rowId xmlns:a16="http://schemas.microsoft.com/office/drawing/2014/main" val="10008"/>
                  </a:ext>
                </a:extLst>
              </a:tr>
            </a:tbl>
          </a:graphicData>
        </a:graphic>
      </p:graphicFrame>
      <p:sp>
        <p:nvSpPr>
          <p:cNvPr id="5" name="New shape"/>
          <p:cNvSpPr/>
          <p:nvPr/>
        </p:nvSpPr>
        <p:spPr>
          <a:xfrm>
            <a:off x="6400800" y="2787650"/>
            <a:ext cx="5181600" cy="39370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000">
                <a:solidFill>
                  <a:srgbClr val="000000"/>
                </a:solidFill>
              </a:rPr>
              <a:t>{</a:t>
            </a:r>
            <a:br>
              <a:rPr sz="1000">
                <a:solidFill>
                  <a:srgbClr val="000000"/>
                </a:solidFill>
              </a:rPr>
            </a:br>
            <a:r>
              <a:rPr sz="1000">
                <a:solidFill>
                  <a:srgbClr val="000000"/>
                </a:solidFill>
              </a:rPr>
              <a:t>  "bindings": [</a:t>
            </a:r>
            <a:br>
              <a:rPr sz="1000">
                <a:solidFill>
                  <a:srgbClr val="000000"/>
                </a:solidFill>
              </a:rPr>
            </a:br>
            <a:r>
              <a:rPr sz="1000">
                <a:solidFill>
                  <a:srgbClr val="000000"/>
                </a:solidFill>
              </a:rPr>
              <a:t>    {</a:t>
            </a:r>
            <a:br>
              <a:rPr sz="1000">
                <a:solidFill>
                  <a:srgbClr val="000000"/>
                </a:solidFill>
              </a:rPr>
            </a:br>
            <a:r>
              <a:rPr sz="1000">
                <a:solidFill>
                  <a:srgbClr val="000000"/>
                </a:solidFill>
              </a:rPr>
              <a:t>      "name": </a:t>
            </a:r>
            <a:r>
              <a:rPr sz="1000">
                <a:solidFill>
                  <a:srgbClr val="A31515"/>
                </a:solidFill>
              </a:rPr>
              <a:t>"order"</a:t>
            </a:r>
            <a:r>
              <a:rPr sz="1000">
                <a:solidFill>
                  <a:srgbClr val="000000"/>
                </a:solidFill>
              </a:rPr>
              <a:t>,</a:t>
            </a:r>
            <a:br>
              <a:rPr sz="1000">
                <a:solidFill>
                  <a:srgbClr val="000000"/>
                </a:solidFill>
              </a:rPr>
            </a:br>
            <a:r>
              <a:rPr sz="1000">
                <a:solidFill>
                  <a:srgbClr val="000000"/>
                </a:solidFill>
              </a:rPr>
              <a:t>      "type": </a:t>
            </a:r>
            <a:r>
              <a:rPr sz="1000">
                <a:solidFill>
                  <a:srgbClr val="A31515"/>
                </a:solidFill>
              </a:rPr>
              <a:t>"queueTrigger"</a:t>
            </a:r>
            <a:r>
              <a:rPr sz="1000">
                <a:solidFill>
                  <a:srgbClr val="000000"/>
                </a:solidFill>
              </a:rPr>
              <a:t>,</a:t>
            </a:r>
            <a:br>
              <a:rPr sz="1000">
                <a:solidFill>
                  <a:srgbClr val="000000"/>
                </a:solidFill>
              </a:rPr>
            </a:br>
            <a:r>
              <a:rPr sz="1000">
                <a:solidFill>
                  <a:srgbClr val="000000"/>
                </a:solidFill>
              </a:rPr>
              <a:t>      "direction": </a:t>
            </a:r>
            <a:r>
              <a:rPr sz="1000">
                <a:solidFill>
                  <a:srgbClr val="A31515"/>
                </a:solidFill>
              </a:rPr>
              <a:t>"in"</a:t>
            </a:r>
            <a:r>
              <a:rPr sz="1000">
                <a:solidFill>
                  <a:srgbClr val="000000"/>
                </a:solidFill>
              </a:rPr>
              <a:t>,</a:t>
            </a:r>
            <a:br>
              <a:rPr sz="1000">
                <a:solidFill>
                  <a:srgbClr val="000000"/>
                </a:solidFill>
              </a:rPr>
            </a:br>
            <a:r>
              <a:rPr sz="1000">
                <a:solidFill>
                  <a:srgbClr val="000000"/>
                </a:solidFill>
              </a:rPr>
              <a:t>      "queueName": </a:t>
            </a:r>
            <a:r>
              <a:rPr sz="1000">
                <a:solidFill>
                  <a:srgbClr val="A31515"/>
                </a:solidFill>
              </a:rPr>
              <a:t>"myqueue-items"</a:t>
            </a:r>
            <a:r>
              <a:rPr sz="1000">
                <a:solidFill>
                  <a:srgbClr val="000000"/>
                </a:solidFill>
              </a:rPr>
              <a:t>,</a:t>
            </a:r>
            <a:br>
              <a:rPr sz="1000">
                <a:solidFill>
                  <a:srgbClr val="000000"/>
                </a:solidFill>
              </a:rPr>
            </a:br>
            <a:r>
              <a:rPr sz="1000">
                <a:solidFill>
                  <a:srgbClr val="000000"/>
                </a:solidFill>
              </a:rPr>
              <a:t>      "connection": </a:t>
            </a:r>
            <a:r>
              <a:rPr sz="1000">
                <a:solidFill>
                  <a:srgbClr val="A31515"/>
                </a:solidFill>
              </a:rPr>
              <a:t>"MY_STORAGE_ACCT_APP_SETTING"</a:t>
            </a:r>
            <a:br>
              <a:rPr sz="1000">
                <a:solidFill>
                  <a:srgbClr val="A31515"/>
                </a:solidFill>
              </a:rPr>
            </a:br>
            <a:r>
              <a:rPr sz="1000">
                <a:solidFill>
                  <a:srgbClr val="000000"/>
                </a:solidFill>
              </a:rPr>
              <a:t>    },</a:t>
            </a:r>
            <a:br>
              <a:rPr sz="1000">
                <a:solidFill>
                  <a:srgbClr val="000000"/>
                </a:solidFill>
              </a:rPr>
            </a:br>
            <a:r>
              <a:rPr sz="1000">
                <a:solidFill>
                  <a:srgbClr val="000000"/>
                </a:solidFill>
              </a:rPr>
              <a:t>    {</a:t>
            </a:r>
            <a:br>
              <a:rPr sz="1000">
                <a:solidFill>
                  <a:srgbClr val="000000"/>
                </a:solidFill>
              </a:rPr>
            </a:br>
            <a:r>
              <a:rPr sz="1000">
                <a:solidFill>
                  <a:srgbClr val="000000"/>
                </a:solidFill>
              </a:rPr>
              <a:t>      "name": </a:t>
            </a:r>
            <a:r>
              <a:rPr sz="1000">
                <a:solidFill>
                  <a:srgbClr val="A31515"/>
                </a:solidFill>
              </a:rPr>
              <a:t>"$return"</a:t>
            </a:r>
            <a:r>
              <a:rPr sz="1000">
                <a:solidFill>
                  <a:srgbClr val="000000"/>
                </a:solidFill>
              </a:rPr>
              <a:t>,</a:t>
            </a:r>
            <a:br>
              <a:rPr sz="1000">
                <a:solidFill>
                  <a:srgbClr val="000000"/>
                </a:solidFill>
              </a:rPr>
            </a:br>
            <a:r>
              <a:rPr sz="1000">
                <a:solidFill>
                  <a:srgbClr val="000000"/>
                </a:solidFill>
              </a:rPr>
              <a:t>      "type": </a:t>
            </a:r>
            <a:r>
              <a:rPr sz="1000">
                <a:solidFill>
                  <a:srgbClr val="A31515"/>
                </a:solidFill>
              </a:rPr>
              <a:t>"table"</a:t>
            </a:r>
            <a:r>
              <a:rPr sz="1000">
                <a:solidFill>
                  <a:srgbClr val="000000"/>
                </a:solidFill>
              </a:rPr>
              <a:t>,</a:t>
            </a:r>
            <a:br>
              <a:rPr sz="1000">
                <a:solidFill>
                  <a:srgbClr val="000000"/>
                </a:solidFill>
              </a:rPr>
            </a:br>
            <a:r>
              <a:rPr sz="1000">
                <a:solidFill>
                  <a:srgbClr val="000000"/>
                </a:solidFill>
              </a:rPr>
              <a:t>      "direction": </a:t>
            </a:r>
            <a:r>
              <a:rPr sz="1000">
                <a:solidFill>
                  <a:srgbClr val="A31515"/>
                </a:solidFill>
              </a:rPr>
              <a:t>"out"</a:t>
            </a:r>
            <a:r>
              <a:rPr sz="1000">
                <a:solidFill>
                  <a:srgbClr val="000000"/>
                </a:solidFill>
              </a:rPr>
              <a:t>,</a:t>
            </a:r>
            <a:br>
              <a:rPr sz="1000">
                <a:solidFill>
                  <a:srgbClr val="000000"/>
                </a:solidFill>
              </a:rPr>
            </a:br>
            <a:r>
              <a:rPr sz="1000">
                <a:solidFill>
                  <a:srgbClr val="000000"/>
                </a:solidFill>
              </a:rPr>
              <a:t>      "tableName": </a:t>
            </a:r>
            <a:r>
              <a:rPr sz="1000">
                <a:solidFill>
                  <a:srgbClr val="A31515"/>
                </a:solidFill>
              </a:rPr>
              <a:t>"outTable"</a:t>
            </a:r>
            <a:r>
              <a:rPr sz="1000">
                <a:solidFill>
                  <a:srgbClr val="000000"/>
                </a:solidFill>
              </a:rPr>
              <a:t>,</a:t>
            </a:r>
            <a:br>
              <a:rPr sz="1000">
                <a:solidFill>
                  <a:srgbClr val="000000"/>
                </a:solidFill>
              </a:rPr>
            </a:br>
            <a:r>
              <a:rPr sz="1000">
                <a:solidFill>
                  <a:srgbClr val="000000"/>
                </a:solidFill>
              </a:rPr>
              <a:t>      "connection": </a:t>
            </a:r>
            <a:r>
              <a:rPr sz="1000">
                <a:solidFill>
                  <a:srgbClr val="A31515"/>
                </a:solidFill>
              </a:rPr>
              <a:t>"MY_TABLE_STORAGE_ACCT_APP_SETTING"</a:t>
            </a:r>
            <a:br>
              <a:rPr sz="1000">
                <a:solidFill>
                  <a:srgbClr val="A31515"/>
                </a:solidFill>
              </a:rPr>
            </a:br>
            <a:r>
              <a:rPr sz="1000">
                <a:solidFill>
                  <a:srgbClr val="000000"/>
                </a:solidFill>
              </a:rPr>
              <a:t>    }</a:t>
            </a:r>
            <a:br>
              <a:rPr sz="1000">
                <a:solidFill>
                  <a:srgbClr val="000000"/>
                </a:solidFill>
              </a:rPr>
            </a:br>
            <a:r>
              <a:rPr sz="1000">
                <a:solidFill>
                  <a:srgbClr val="000000"/>
                </a:solidFill>
              </a:rPr>
              <a:t>  ]</a:t>
            </a:r>
            <a:br>
              <a:rPr sz="1000">
                <a:solidFill>
                  <a:srgbClr val="000000"/>
                </a:solidFill>
              </a:rPr>
            </a:br>
            <a:r>
              <a:rPr sz="1000">
                <a:solidFill>
                  <a:srgbClr val="000000"/>
                </a:solidFill>
              </a:rPr>
              <a:t>}</a:t>
            </a:r>
          </a:p>
        </p:txBody>
      </p:sp>
      <p:sp>
        <p:nvSpPr>
          <p:cNvPr id="6" name="New shape"/>
          <p:cNvSpPr/>
          <p:nvPr/>
        </p:nvSpPr>
        <p:spPr>
          <a:xfrm>
            <a:off x="6400800" y="242189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function in the Azure portal</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Azure provides several predefined function templates for common scenarios:</a:t>
            </a:r>
          </a:p>
        </p:txBody>
      </p:sp>
      <p:sp>
        <p:nvSpPr>
          <p:cNvPr id="4" name="New shape"/>
          <p:cNvSpPr/>
          <p:nvPr/>
        </p:nvSpPr>
        <p:spPr>
          <a:xfrm>
            <a:off x="609600" y="2517013"/>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Quickstart</a:t>
            </a:r>
          </a:p>
          <a:p>
            <a:pPr marL="635000" indent="-365760">
              <a:spcBef>
                <a:spcPct val="20000"/>
              </a:spcBef>
              <a:spcAft>
                <a:spcPct val="20000"/>
              </a:spcAft>
              <a:buChar char="•"/>
            </a:pPr>
            <a:r>
              <a:rPr sz="1800">
                <a:solidFill>
                  <a:srgbClr val="000000"/>
                </a:solidFill>
              </a:rPr>
              <a:t>Custom functions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function templates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adding your first function, you are presented with the </a:t>
            </a:r>
            <a:r>
              <a:rPr b="1"/>
              <a:t>Add function</a:t>
            </a:r>
            <a:r>
              <a:t> pane in which you can select the trigger for your function.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Custom function templates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Selecting a template from the </a:t>
            </a:r>
            <a:r>
              <a:rPr b="1"/>
              <a:t>Add function</a:t>
            </a:r>
            <a:r>
              <a:t> pane provides easy access to the most common templates.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Navigate to your function and files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 create a function from a template, several files are created.</a:t>
            </a:r>
          </a:p>
        </p:txBody>
      </p:sp>
      <p:pic>
        <p:nvPicPr>
          <p:cNvPr id="4" name="New picture" descr="Screenshot of the function editor pane showing the expanded Test/Run menu, with HttpTrigger1 function selected in app service navigation and Input tab highlighted."/>
          <p:cNvPicPr/>
          <p:nvPr/>
        </p:nvPicPr>
        <p:blipFill>
          <a:blip r:embed="rId3"/>
          <a:stretch>
            <a:fillRect/>
          </a:stretch>
        </p:blipFill>
        <p:spPr>
          <a:xfrm>
            <a:off x="1638824" y="2111629"/>
            <a:ext cx="8914353" cy="4496562"/>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Test your Azure function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After you've created a function, you'll want to test it.</a:t>
            </a:r>
          </a:p>
        </p:txBody>
      </p:sp>
      <p:sp>
        <p:nvSpPr>
          <p:cNvPr id="4" name="New shape"/>
          <p:cNvSpPr/>
          <p:nvPr/>
        </p:nvSpPr>
        <p:spPr>
          <a:xfrm>
            <a:off x="609600" y="2111629"/>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Running it manually</a:t>
            </a:r>
          </a:p>
          <a:p>
            <a:pPr marL="635000" indent="-365760">
              <a:spcBef>
                <a:spcPct val="20000"/>
              </a:spcBef>
              <a:spcAft>
                <a:spcPct val="20000"/>
              </a:spcAft>
              <a:buChar char="•"/>
            </a:pPr>
            <a:r>
              <a:rPr sz="1800">
                <a:solidFill>
                  <a:srgbClr val="000000"/>
                </a:solidFill>
              </a:rPr>
              <a:t>Testing it from within the Azure portal itself</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Run function manually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start a function by manually triggering the configured trigger.</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Test in the Azure portal</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portal also provides a convenient way to test your functions.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rPr lang="en-US" dirty="0"/>
              <a:t>A </a:t>
            </a:r>
            <a:r>
              <a:rPr lang="en-US" dirty="0">
                <a:hlinkClick r:id="rId3"/>
              </a:rPr>
              <a:t>Microsoft account</a:t>
            </a:r>
            <a:endParaRPr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Monitoring and Application Insights dashboard</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ability to monitor your functions is critical during development and in production.</a:t>
            </a:r>
          </a:p>
        </p:txBody>
      </p:sp>
      <p:pic>
        <p:nvPicPr>
          <p:cNvPr id="4" name="New picture" descr="Screenshot showing the HTTP function Application Insights dashboard with several function results, their corresponding HTTP status codes, and the Monitoring menu item of the function highlighted."/>
          <p:cNvPicPr/>
          <p:nvPr/>
        </p:nvPicPr>
        <p:blipFill>
          <a:blip r:embed="rId3"/>
          <a:stretch>
            <a:fillRect/>
          </a:stretch>
        </p:blipFill>
        <p:spPr>
          <a:xfrm>
            <a:off x="2358182" y="2517013"/>
            <a:ext cx="7475637" cy="4112514"/>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Streaming logs pane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After you've enabled Application Insights in the Azure portal, you're also able to add logging statements to your function for debugging.</a:t>
            </a:r>
          </a:p>
        </p:txBody>
      </p:sp>
      <p:sp>
        <p:nvSpPr>
          <p:cNvPr id="4" name="New shape"/>
          <p:cNvSpPr/>
          <p:nvPr/>
        </p:nvSpPr>
        <p:spPr>
          <a:xfrm>
            <a:off x="609600" y="4159250"/>
            <a:ext cx="5181600" cy="11938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context.log(</a:t>
            </a:r>
            <a:r>
              <a:rPr sz="1800">
                <a:solidFill>
                  <a:srgbClr val="A31515"/>
                </a:solidFill>
              </a:rPr>
              <a:t>'Enter your logging statement here'</a:t>
            </a:r>
            <a:r>
              <a:rPr sz="1800">
                <a:solidFill>
                  <a:srgbClr val="000000"/>
                </a:solidFill>
              </a:rPr>
              <a:t>);</a:t>
            </a:r>
          </a:p>
        </p:txBody>
      </p:sp>
      <p:sp>
        <p:nvSpPr>
          <p:cNvPr id="5" name="New shape"/>
          <p:cNvSpPr/>
          <p:nvPr/>
        </p:nvSpPr>
        <p:spPr>
          <a:xfrm>
            <a:off x="609600" y="379349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New shape"/>
          <p:cNvSpPr/>
          <p:nvPr/>
        </p:nvSpPr>
        <p:spPr>
          <a:xfrm>
            <a:off x="6400800" y="4159250"/>
            <a:ext cx="5181600" cy="11938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log.LogInformation(</a:t>
            </a:r>
            <a:r>
              <a:rPr sz="1800">
                <a:solidFill>
                  <a:srgbClr val="A31515"/>
                </a:solidFill>
              </a:rPr>
              <a:t>"Enter your logging statement here"</a:t>
            </a:r>
            <a:r>
              <a:rPr sz="1800">
                <a:solidFill>
                  <a:srgbClr val="000000"/>
                </a:solidFill>
              </a:rPr>
              <a:t>);</a:t>
            </a:r>
          </a:p>
        </p:txBody>
      </p:sp>
      <p:sp>
        <p:nvSpPr>
          <p:cNvPr id="7" name="New shape"/>
          <p:cNvSpPr/>
          <p:nvPr/>
        </p:nvSpPr>
        <p:spPr>
          <a:xfrm>
            <a:off x="6400800" y="379349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C#</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Errors and warnings in the logs pane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locate the errors and warnings tab in the same menu as the log tab.</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Add logic to the function app</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logic to the function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Let's continue with our gear drive example, and add the logic for the temperature service.</a:t>
            </a:r>
          </a:p>
        </p:txBody>
      </p:sp>
      <p:sp>
        <p:nvSpPr>
          <p:cNvPr id="4" name="New shape"/>
          <p:cNvSpPr/>
          <p:nvPr/>
        </p:nvSpPr>
        <p:spPr>
          <a:xfrm>
            <a:off x="609600" y="2517013"/>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Function requirements</a:t>
            </a:r>
          </a:p>
          <a:p>
            <a:pPr marL="1270000" lvl="1" indent="-365760">
              <a:spcBef>
                <a:spcPct val="20000"/>
              </a:spcBef>
              <a:spcAft>
                <a:spcPct val="20000"/>
              </a:spcAft>
              <a:buChar char="•"/>
            </a:pPr>
            <a:r>
              <a:rPr sz="1800">
                <a:solidFill>
                  <a:srgbClr val="000000"/>
                </a:solidFill>
              </a:rPr>
              <a:t>Add a function to our function app</a:t>
            </a:r>
          </a:p>
          <a:p>
            <a:pPr marL="1270000" lvl="1" indent="-365760">
              <a:spcBef>
                <a:spcPct val="20000"/>
              </a:spcBef>
              <a:spcAft>
                <a:spcPct val="20000"/>
              </a:spcAft>
              <a:buChar char="•"/>
            </a:pPr>
            <a:r>
              <a:rPr sz="1800">
                <a:solidFill>
                  <a:srgbClr val="000000"/>
                </a:solidFill>
              </a:rPr>
              <a:t>Test the function</a:t>
            </a:r>
          </a:p>
          <a:p>
            <a:pPr marL="1270000" lvl="1" indent="-365760">
              <a:spcBef>
                <a:spcPct val="20000"/>
              </a:spcBef>
              <a:spcAft>
                <a:spcPct val="20000"/>
              </a:spcAft>
              <a:buChar char="•"/>
            </a:pPr>
            <a:r>
              <a:rPr sz="1800">
                <a:solidFill>
                  <a:srgbClr val="000000"/>
                </a:solidFill>
              </a:rPr>
              <a:t>Secure HTTP triggers</a:t>
            </a:r>
          </a:p>
          <a:p>
            <a:pPr marL="1270000" lvl="1" indent="-365760">
              <a:spcBef>
                <a:spcPct val="20000"/>
              </a:spcBef>
              <a:spcAft>
                <a:spcPct val="20000"/>
              </a:spcAft>
              <a:buChar char="•"/>
            </a:pPr>
            <a:r>
              <a:rPr sz="1800">
                <a:solidFill>
                  <a:srgbClr val="000000"/>
                </a:solidFill>
              </a:rPr>
              <a:t>Add business logic to the function</a:t>
            </a:r>
          </a:p>
          <a:p>
            <a:pPr marL="1270000" lvl="1" indent="-365760">
              <a:spcBef>
                <a:spcPct val="20000"/>
              </a:spcBef>
              <a:spcAft>
                <a:spcPct val="20000"/>
              </a:spcAft>
              <a:buChar char="•"/>
            </a:pPr>
            <a:r>
              <a:rPr sz="1800">
                <a:solidFill>
                  <a:srgbClr val="000000"/>
                </a:solidFill>
              </a:rPr>
              <a:t>Test our business logic</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learned how to use Azure Functions to host business logic services in the cloud.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best defines serverless logic?</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Code you write that doesn't run on servers.</a:t>
            </a:r>
          </a:p>
          <a:p>
            <a:pPr lvl="1" indent="-457200">
              <a:spcAft>
                <a:spcPct val="15000"/>
              </a:spcAft>
              <a:buAutoNum type="alphaUcPeriod"/>
            </a:pPr>
            <a:r>
              <a:rPr sz="2500">
                <a:solidFill>
                  <a:srgbClr val="000000"/>
                </a:solidFill>
              </a:rPr>
              <a:t>Code you write that runs on servers you manage.</a:t>
            </a:r>
          </a:p>
          <a:p>
            <a:pPr lvl="1" indent="-457200">
              <a:spcAft>
                <a:spcPct val="15000"/>
              </a:spcAft>
              <a:buAutoNum type="alphaUcPeriod"/>
            </a:pPr>
            <a:r>
              <a:rPr sz="2500">
                <a:solidFill>
                  <a:srgbClr val="000000"/>
                </a:solidFill>
              </a:rPr>
              <a:t>Code you write that runs on servers a cloud provider manages.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best defines serverless logic?</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Code you write that doesn't run on servers.</a:t>
            </a:r>
          </a:p>
          <a:p>
            <a:pPr lvl="1" indent="-457200">
              <a:spcAft>
                <a:spcPct val="15000"/>
              </a:spcAft>
              <a:buAutoNum type="alphaUcPeriod"/>
            </a:pPr>
            <a:r>
              <a:rPr sz="2500">
                <a:solidFill>
                  <a:srgbClr val="000000"/>
                </a:solidFill>
              </a:rPr>
              <a:t>Code you write that runs on servers you manage.</a:t>
            </a:r>
          </a:p>
          <a:p>
            <a:pPr lvl="1" indent="-457200">
              <a:spcAft>
                <a:spcPct val="15000"/>
              </a:spcAft>
              <a:buAutoNum type="alphaUcPeriod"/>
            </a:pPr>
            <a:r>
              <a:rPr sz="2500" b="1">
                <a:solidFill>
                  <a:srgbClr val="000000"/>
                </a:solidFill>
                <a:highlight>
                  <a:srgbClr val="F0F788"/>
                </a:highlight>
              </a:rPr>
              <a:t>Code you write that runs on servers a cloud provider manages.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1"/>
            <a:ext cx="7253288" cy="1415772"/>
          </a:xfrm>
        </p:spPr>
        <p:txBody>
          <a:bodyPr anchor="t"/>
          <a:lstStyle>
            <a:lvl1pPr marL="231775" indent="-231775">
              <a:spcAft>
                <a:spcPts val="600"/>
              </a:spcAft>
              <a:buFont typeface="Wingdings" panose="05000000000000000000" pitchFamily="2" charset="2"/>
              <a:buChar char=""/>
              <a:defRPr/>
            </a:lvl1pPr>
          </a:lstStyle>
          <a:p>
            <a:pPr lvl="1"/>
            <a:r>
              <a:rPr dirty="0"/>
              <a:t>Decide if serverless computing is right for your </a:t>
            </a:r>
            <a:r>
              <a:rPr lang="en-US" dirty="0"/>
              <a:t>project</a:t>
            </a:r>
          </a:p>
          <a:p>
            <a:pPr lvl="1"/>
            <a:r>
              <a:rPr dirty="0"/>
              <a:t>Create an Azure Function app in the Azure portal</a:t>
            </a:r>
          </a:p>
          <a:p>
            <a:pPr lvl="1"/>
            <a:r>
              <a:rPr dirty="0"/>
              <a:t>Execute a function using triggers</a:t>
            </a:r>
          </a:p>
          <a:p>
            <a:pPr lvl="1"/>
            <a:r>
              <a:rPr dirty="0"/>
              <a:t>Monitor and test your Azure Function from the Azure portal</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container that groups functions into a logical unit for easier management, deployment, and sharing of resources is called?</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Resource group</a:t>
            </a:r>
          </a:p>
          <a:p>
            <a:pPr lvl="1" indent="-457200">
              <a:spcAft>
                <a:spcPct val="15000"/>
              </a:spcAft>
              <a:buAutoNum type="alphaUcPeriod"/>
            </a:pPr>
            <a:r>
              <a:rPr sz="2500">
                <a:solidFill>
                  <a:srgbClr val="000000"/>
                </a:solidFill>
              </a:rPr>
              <a:t>Function app</a:t>
            </a:r>
          </a:p>
          <a:p>
            <a:pPr lvl="1" indent="-457200">
              <a:spcAft>
                <a:spcPct val="15000"/>
              </a:spcAft>
              <a:buAutoNum type="alphaUcPeriod"/>
            </a:pPr>
            <a:r>
              <a:rPr sz="2500">
                <a:solidFill>
                  <a:srgbClr val="000000"/>
                </a:solidFill>
              </a:rPr>
              <a:t>Function collection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container that groups functions into a logical unit for easier management, deployment, and sharing of resources is called?</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Resource group</a:t>
            </a:r>
          </a:p>
          <a:p>
            <a:pPr lvl="1" indent="-457200">
              <a:spcAft>
                <a:spcPct val="15000"/>
              </a:spcAft>
              <a:buAutoNum type="alphaUcPeriod"/>
            </a:pPr>
            <a:r>
              <a:rPr sz="2500" b="1">
                <a:solidFill>
                  <a:srgbClr val="000000"/>
                </a:solidFill>
                <a:highlight>
                  <a:srgbClr val="F0F788"/>
                </a:highlight>
              </a:rPr>
              <a:t>Function app</a:t>
            </a:r>
          </a:p>
          <a:p>
            <a:pPr lvl="1" indent="-457200">
              <a:spcAft>
                <a:spcPct val="15000"/>
              </a:spcAft>
              <a:buAutoNum type="alphaUcPeriod"/>
            </a:pPr>
            <a:r>
              <a:rPr sz="2500">
                <a:solidFill>
                  <a:srgbClr val="000000"/>
                </a:solidFill>
              </a:rPr>
              <a:t>Function collection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We secured our function against unknown HTTP callers by requiring a function-specific API key be passed with each call. Which of the following fields is the name header in the HTTP requests that needs to contain this key?</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x-functions-key</a:t>
            </a:r>
          </a:p>
          <a:p>
            <a:pPr lvl="1" indent="-457200">
              <a:spcAft>
                <a:spcPct val="15000"/>
              </a:spcAft>
              <a:buAutoNum type="alphaUcPeriod"/>
            </a:pPr>
            <a:r>
              <a:rPr sz="2500">
                <a:solidFill>
                  <a:srgbClr val="000000"/>
                </a:solidFill>
              </a:rPr>
              <a:t>x-requested-with</a:t>
            </a:r>
          </a:p>
          <a:p>
            <a:pPr lvl="1" indent="-457200">
              <a:spcAft>
                <a:spcPct val="15000"/>
              </a:spcAft>
              <a:buAutoNum type="alphaUcPeriod"/>
            </a:pPr>
            <a:r>
              <a:rPr sz="2500">
                <a:solidFill>
                  <a:srgbClr val="000000"/>
                </a:solidFill>
              </a:rPr>
              <a:t>x-csrf-token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We secured our function against unknown HTTP callers by requiring a function-specific API key be passed with each call. Which of the following fields is the name header in the HTTP requests that needs to contain this key?</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x-functions-key</a:t>
            </a:r>
          </a:p>
          <a:p>
            <a:pPr lvl="1" indent="-457200">
              <a:spcAft>
                <a:spcPct val="15000"/>
              </a:spcAft>
              <a:buAutoNum type="alphaUcPeriod"/>
            </a:pPr>
            <a:r>
              <a:rPr sz="2500">
                <a:solidFill>
                  <a:srgbClr val="000000"/>
                </a:solidFill>
              </a:rPr>
              <a:t>x-requested-with</a:t>
            </a:r>
          </a:p>
          <a:p>
            <a:pPr lvl="1" indent="-457200">
              <a:spcAft>
                <a:spcPct val="15000"/>
              </a:spcAft>
              <a:buAutoNum type="alphaUcPeriod"/>
            </a:pPr>
            <a:r>
              <a:rPr sz="2500">
                <a:solidFill>
                  <a:srgbClr val="000000"/>
                </a:solidFill>
              </a:rPr>
              <a:t>x-csrf-token</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68B28-E249-CB46-816D-DC134C227A42}"/>
              </a:ext>
            </a:extLst>
          </p:cNvPr>
          <p:cNvSpPr txBox="1"/>
          <p:nvPr/>
        </p:nvSpPr>
        <p:spPr>
          <a:xfrm>
            <a:off x="4604309" y="3059668"/>
            <a:ext cx="2983381" cy="738664"/>
          </a:xfrm>
          <a:prstGeom prst="rect">
            <a:avLst/>
          </a:prstGeom>
          <a:noFill/>
        </p:spPr>
        <p:txBody>
          <a:bodyPr wrap="none" lIns="0" tIns="0" rIns="0" bIns="0" rtlCol="0">
            <a:spAutoFit/>
          </a:bodyPr>
          <a:lstStyle/>
          <a:p>
            <a:pPr algn="l"/>
            <a:r>
              <a:rPr lang="en-US" sz="4800" dirty="0"/>
              <a:t>Thank you!</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462213"/>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Decide if serverless computing is right for your business needs</a:t>
            </a:r>
          </a:p>
          <a:p>
            <a:pPr lvl="1"/>
            <a:r>
              <a:rPr dirty="0"/>
              <a:t>Exercise - Create a function app in the Azure portal</a:t>
            </a:r>
          </a:p>
          <a:p>
            <a:pPr lvl="1"/>
            <a:r>
              <a:rPr dirty="0"/>
              <a:t>Run your code on-demand with Azure Functions</a:t>
            </a:r>
          </a:p>
          <a:p>
            <a:pPr lvl="1"/>
            <a:r>
              <a:rPr dirty="0"/>
              <a:t>Exercise - Add logic to the function app</a:t>
            </a:r>
            <a:endParaRPr lang="en-US" dirty="0"/>
          </a:p>
          <a:p>
            <a:pPr lvl="1"/>
            <a:r>
              <a:rPr lang="en-US" dirty="0"/>
              <a:t>Summary &amp; knowledge check</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Imagine you’re working on an IoT project where you want to figure out how many people sit at each table in your school's cafeteria.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Decide if serverless computing is right for your project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serverless compute?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a:hlinkClick r:id="rId3"/>
              </a:rPr>
              <a:t>Serverless compute</a:t>
            </a:r>
            <a:r>
              <a:t> can be thought of as a function as a service (</a:t>
            </a:r>
            <a:r>
              <a:rPr dirty="0" err="1"/>
              <a:t>FaaS</a:t>
            </a:r>
            <a:r>
              <a:rPr dirty="0"/>
              <a:t>), or a microservice that is hosted on a cloud platform.</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229</TotalTime>
  <Words>3928</Words>
  <Application>Microsoft Macintosh PowerPoint</Application>
  <PresentationFormat>Widescreen</PresentationFormat>
  <Paragraphs>283</Paragraphs>
  <Slides>44</Slides>
  <Notes>43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44</vt:i4>
      </vt:variant>
    </vt:vector>
  </HeadingPairs>
  <TitlesOfParts>
    <vt:vector size="55" baseType="lpstr">
      <vt:lpstr>Arial</vt:lpstr>
      <vt:lpstr>Calibri</vt:lpstr>
      <vt:lpstr>Consolas</vt:lpstr>
      <vt:lpstr>Menlo</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Create serverless logic with Azure Functions</vt:lpstr>
      <vt:lpstr>Prerequisites</vt:lpstr>
      <vt:lpstr>Learning objectives</vt:lpstr>
      <vt:lpstr>Agenda</vt:lpstr>
      <vt:lpstr>Introduction</vt:lpstr>
      <vt:lpstr>Introduction</vt:lpstr>
      <vt:lpstr>Decide if serverless computing is right for your project</vt:lpstr>
      <vt:lpstr>What is serverless compute?</vt:lpstr>
      <vt:lpstr>What is Azure Functions?</vt:lpstr>
      <vt:lpstr>Benefits of a serverless compute solution</vt:lpstr>
      <vt:lpstr>Avoids over-allocation of infrastructure</vt:lpstr>
      <vt:lpstr>Stateless logic</vt:lpstr>
      <vt:lpstr>Event driven</vt:lpstr>
      <vt:lpstr>Functions can be used in traditional compute environments</vt:lpstr>
      <vt:lpstr>Drawbacks of a serverless compute solution</vt:lpstr>
      <vt:lpstr>Execution time</vt:lpstr>
      <vt:lpstr>Execution frequency</vt:lpstr>
      <vt:lpstr>Exercise</vt:lpstr>
      <vt:lpstr>Create a function app in the Azure portal</vt:lpstr>
      <vt:lpstr>Run your code on-demand with Azure Functions</vt:lpstr>
      <vt:lpstr>Run your code on-demand with Azure Functions</vt:lpstr>
      <vt:lpstr>Create a function in the Azure portal</vt:lpstr>
      <vt:lpstr>Add function templates</vt:lpstr>
      <vt:lpstr>Custom function templates</vt:lpstr>
      <vt:lpstr>Navigate to your function and files</vt:lpstr>
      <vt:lpstr>Test your Azure function</vt:lpstr>
      <vt:lpstr>Run function manually</vt:lpstr>
      <vt:lpstr>Test in the Azure portal</vt:lpstr>
      <vt:lpstr>Monitoring and Application Insights dashboard</vt:lpstr>
      <vt:lpstr>Streaming logs pane</vt:lpstr>
      <vt:lpstr>Errors and warnings in the logs pane</vt:lpstr>
      <vt:lpstr>Exercise</vt:lpstr>
      <vt:lpstr>Add logic to the function app</vt:lpstr>
      <vt:lpstr>Summary</vt:lpstr>
      <vt:lpstr>Summary</vt:lpstr>
      <vt:lpstr>Knowledge check</vt:lpstr>
      <vt:lpstr>Question 1</vt:lpstr>
      <vt:lpstr>Question 1</vt:lpstr>
      <vt:lpstr>Question 2</vt:lpstr>
      <vt:lpstr>Question 2</vt:lpstr>
      <vt:lpstr>Question 3</vt:lpstr>
      <vt:lpstr>Question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Ornella Altunyan</cp:lastModifiedBy>
  <cp:revision>2</cp:revision>
  <cp:lastPrinted>2022-02-15T21:12:55Z</cp:lastPrinted>
  <dcterms:created xsi:type="dcterms:W3CDTF">2022-02-15T21:12:55Z</dcterms:created>
  <dcterms:modified xsi:type="dcterms:W3CDTF">2022-02-17T00:32:35Z</dcterms:modified>
</cp:coreProperties>
</file>