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8"/>
  </p:notesMasterIdLst>
  <p:sldIdLst>
    <p:sldId id="258" r:id="rId5"/>
    <p:sldId id="315" r:id="rId6"/>
    <p:sldId id="264" r:id="rId7"/>
    <p:sldId id="270" r:id="rId8"/>
    <p:sldId id="316" r:id="rId9"/>
    <p:sldId id="321" r:id="rId10"/>
    <p:sldId id="317" r:id="rId11"/>
    <p:sldId id="278" r:id="rId12"/>
    <p:sldId id="280" r:id="rId13"/>
    <p:sldId id="284" r:id="rId14"/>
    <p:sldId id="288" r:id="rId15"/>
    <p:sldId id="319" r:id="rId16"/>
    <p:sldId id="320" r:id="rId17"/>
    <p:sldId id="296" r:id="rId18"/>
    <p:sldId id="298" r:id="rId19"/>
    <p:sldId id="322" r:id="rId20"/>
    <p:sldId id="302" r:id="rId21"/>
    <p:sldId id="323" r:id="rId22"/>
    <p:sldId id="306" r:id="rId23"/>
    <p:sldId id="324" r:id="rId24"/>
    <p:sldId id="310" r:id="rId25"/>
    <p:sldId id="318" r:id="rId26"/>
    <p:sldId id="31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4" d="100"/>
          <a:sy n="74" d="100"/>
        </p:scale>
        <p:origin x="234" y="5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s-MX" noProof="0" dirty="0">
              <a:cs typeface="Arial"/>
            </a:rPr>
            <a:t>Instale y configure </a:t>
          </a:r>
          <a:r>
            <a:rPr lang="es-MX" noProof="0" dirty="0">
              <a:cs typeface="Arial"/>
              <a:hlinkClick xmlns:r="http://schemas.openxmlformats.org/officeDocument/2006/relationships" r:id="rId1"/>
            </a:rPr>
            <a:t>Docker</a:t>
          </a:r>
          <a:r>
            <a:rPr lang="es-MX" noProof="0" dirty="0">
              <a:cs typeface="Arial"/>
            </a:rPr>
            <a:t> para su Sistema operativo</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err="1">
              <a:cs typeface="Arial"/>
            </a:rPr>
            <a:t>Instale</a:t>
          </a:r>
          <a:r>
            <a:rPr lang="en-US" dirty="0">
              <a:cs typeface="Arial"/>
            </a:rPr>
            <a:t> </a:t>
          </a:r>
          <a:r>
            <a:rPr lang="en-US" dirty="0">
              <a:cs typeface="Arial"/>
              <a:hlinkClick xmlns:r="http://schemas.openxmlformats.org/officeDocument/2006/relationships" r:id="rId2"/>
            </a:rPr>
            <a:t>VS Code </a:t>
          </a:r>
          <a:r>
            <a:rPr lang="en-US" dirty="0">
              <a:cs typeface="Arial"/>
            </a:rPr>
            <a:t>y </a:t>
          </a:r>
          <a:r>
            <a:rPr lang="en-US" dirty="0">
              <a:cs typeface="Arial"/>
              <a:hlinkClick xmlns:r="http://schemas.openxmlformats.org/officeDocument/2006/relationships" r:id="rId3"/>
            </a:rPr>
            <a:t>Remote Development extension </a:t>
          </a:r>
          <a:endParaRPr lang="en-US" dirty="0">
            <a:cs typeface="Arial"/>
          </a:endParaRP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dirty="0" err="1">
              <a:latin typeface="Segoe UI Semibold"/>
              <a:cs typeface="Arial"/>
            </a:rPr>
            <a:t>Agrega</a:t>
          </a:r>
          <a:r>
            <a:rPr lang="en-US" dirty="0">
              <a:latin typeface="Segoe UI Semibold"/>
              <a:cs typeface="Arial"/>
            </a:rPr>
            <a:t> </a:t>
          </a:r>
          <a:r>
            <a:rPr lang="en-US" dirty="0" err="1">
              <a:latin typeface="Segoe UI Semibold"/>
              <a:cs typeface="Arial"/>
            </a:rPr>
            <a:t>los</a:t>
          </a:r>
          <a:r>
            <a:rPr lang="en-US" dirty="0">
              <a:latin typeface="Segoe UI Semibold"/>
              <a:cs typeface="Arial"/>
            </a:rPr>
            <a:t> </a:t>
          </a:r>
          <a:r>
            <a:rPr lang="en-US" dirty="0" err="1">
              <a:latin typeface="Segoe UI Semibold"/>
              <a:cs typeface="Arial"/>
            </a:rPr>
            <a:t>archivos</a:t>
          </a:r>
          <a:r>
            <a:rPr lang="en-US" dirty="0">
              <a:latin typeface="Segoe UI Semibold"/>
              <a:cs typeface="Arial"/>
            </a:rPr>
            <a:t> de </a:t>
          </a:r>
          <a:r>
            <a:rPr lang="en-US" dirty="0" err="1">
              <a:latin typeface="Segoe UI Semibold"/>
              <a:cs typeface="Arial"/>
            </a:rPr>
            <a:t>configuración</a:t>
          </a:r>
          <a:endParaRPr lang="en-US" dirty="0">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dirty="0" err="1">
              <a:cs typeface="Arial"/>
            </a:rPr>
            <a:t>Presione</a:t>
          </a:r>
          <a:r>
            <a:rPr lang="en-US" b="1" dirty="0">
              <a:cs typeface="Arial"/>
            </a:rPr>
            <a:t> F1 </a:t>
          </a:r>
          <a:r>
            <a:rPr lang="en-US" b="0" dirty="0">
              <a:cs typeface="Arial"/>
            </a:rPr>
            <a:t>y </a:t>
          </a:r>
          <a:r>
            <a:rPr lang="en-US" b="0" dirty="0" err="1">
              <a:cs typeface="Arial"/>
            </a:rPr>
            <a:t>seleccione</a:t>
          </a:r>
          <a:r>
            <a:rPr lang="en-US" b="0" dirty="0">
              <a:cs typeface="Arial"/>
            </a:rPr>
            <a:t> </a:t>
          </a:r>
          <a:r>
            <a:rPr lang="en-US" b="0" dirty="0" err="1">
              <a:cs typeface="Arial"/>
            </a:rPr>
            <a:t>el</a:t>
          </a:r>
          <a:r>
            <a:rPr lang="en-US" b="0" dirty="0">
              <a:cs typeface="Arial"/>
            </a:rPr>
            <a:t> </a:t>
          </a:r>
          <a:r>
            <a:rPr lang="en-US" b="0" dirty="0" err="1">
              <a:cs typeface="Arial"/>
            </a:rPr>
            <a:t>comando</a:t>
          </a:r>
          <a:r>
            <a:rPr lang="en-US" dirty="0">
              <a:cs typeface="Arial"/>
            </a:rPr>
            <a:t> </a:t>
          </a:r>
          <a:r>
            <a:rPr lang="en-US" b="1" dirty="0">
              <a:cs typeface="Arial"/>
            </a:rPr>
            <a:t>Add Development Container Configuration Files...</a:t>
          </a:r>
          <a:r>
            <a:rPr lang="en-US" dirty="0">
              <a:cs typeface="Arial"/>
            </a:rPr>
            <a:t> para </a:t>
          </a:r>
          <a:r>
            <a:rPr lang="en-US" b="1" dirty="0">
              <a:cs typeface="Arial"/>
            </a:rPr>
            <a:t>Remote-Containers</a:t>
          </a:r>
          <a:r>
            <a:rPr lang="en-US" dirty="0">
              <a:cs typeface="Arial"/>
            </a:rPr>
            <a:t> o </a:t>
          </a:r>
          <a:r>
            <a:rPr lang="en-US" b="1" dirty="0" err="1">
              <a:cs typeface="Arial"/>
            </a:rPr>
            <a:t>Codespaces</a:t>
          </a:r>
          <a:r>
            <a:rPr lang="en-US" dirty="0">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dirty="0" err="1">
              <a:cs typeface="Arial"/>
            </a:rPr>
            <a:t>Seleccione</a:t>
          </a:r>
          <a:r>
            <a:rPr lang="en-US" dirty="0">
              <a:cs typeface="Arial"/>
            </a:rPr>
            <a:t> la </a:t>
          </a:r>
          <a:r>
            <a:rPr lang="en-US" b="1" dirty="0" err="1">
              <a:cs typeface="Arial"/>
            </a:rPr>
            <a:t>definición</a:t>
          </a:r>
          <a:endParaRPr lang="en-US" b="1" dirty="0">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dirty="0" err="1">
              <a:cs typeface="Arial"/>
            </a:rPr>
            <a:t>Seleccione</a:t>
          </a:r>
          <a:r>
            <a:rPr lang="en-US" dirty="0">
              <a:cs typeface="Arial"/>
            </a:rPr>
            <a:t> la </a:t>
          </a:r>
          <a:r>
            <a:rPr lang="en-US" dirty="0" err="1">
              <a:cs typeface="Arial"/>
            </a:rPr>
            <a:t>definición</a:t>
          </a:r>
          <a:r>
            <a:rPr lang="en-US" dirty="0">
              <a:cs typeface="Arial"/>
            </a:rPr>
            <a:t>. Es possible que </a:t>
          </a:r>
          <a:r>
            <a:rPr lang="en-US" dirty="0" err="1">
              <a:cs typeface="Arial"/>
            </a:rPr>
            <a:t>deba</a:t>
          </a:r>
          <a:r>
            <a:rPr lang="en-US" dirty="0">
              <a:cs typeface="Arial"/>
            </a:rPr>
            <a:t> </a:t>
          </a:r>
          <a:r>
            <a:rPr lang="en-US" dirty="0" err="1">
              <a:cs typeface="Arial"/>
            </a:rPr>
            <a:t>seleccionar</a:t>
          </a:r>
          <a:r>
            <a:rPr lang="en-US" b="1" dirty="0">
              <a:cs typeface="Arial"/>
            </a:rPr>
            <a:t> Show All Definitions...</a:t>
          </a:r>
          <a:r>
            <a:rPr lang="en-US" dirty="0">
              <a:cs typeface="Arial"/>
            </a:rPr>
            <a:t> para </a:t>
          </a:r>
          <a:r>
            <a:rPr lang="en-US" dirty="0" err="1">
              <a:cs typeface="Arial"/>
            </a:rPr>
            <a:t>ver</a:t>
          </a:r>
          <a:r>
            <a:rPr lang="en-US" dirty="0">
              <a:cs typeface="Arial"/>
            </a:rPr>
            <a:t> la </a:t>
          </a:r>
          <a:r>
            <a:rPr lang="en-US" dirty="0" err="1">
              <a:cs typeface="Arial"/>
            </a:rPr>
            <a:t>definición</a:t>
          </a:r>
          <a:r>
            <a:rPr lang="en-US" dirty="0">
              <a:cs typeface="Arial"/>
            </a:rPr>
            <a:t>.</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dirty="0" err="1">
              <a:latin typeface="Segoe UI Semibold"/>
              <a:cs typeface="Arial"/>
            </a:rPr>
            <a:t>Abra</a:t>
          </a:r>
          <a:r>
            <a:rPr lang="en-US" dirty="0">
              <a:latin typeface="Segoe UI Semibold"/>
              <a:cs typeface="Arial"/>
            </a:rPr>
            <a:t> la </a:t>
          </a:r>
          <a:r>
            <a:rPr lang="en-US" dirty="0" err="1">
              <a:latin typeface="Segoe UI Semibold"/>
              <a:cs typeface="Arial"/>
            </a:rPr>
            <a:t>carpeta</a:t>
          </a:r>
          <a:r>
            <a:rPr lang="en-US" dirty="0">
              <a:latin typeface="Segoe UI Semibold"/>
              <a:cs typeface="Arial"/>
            </a:rPr>
            <a:t> </a:t>
          </a:r>
          <a:r>
            <a:rPr lang="en-US" dirty="0" err="1">
              <a:latin typeface="Segoe UI Semibold"/>
              <a:cs typeface="Arial"/>
            </a:rPr>
            <a:t>en</a:t>
          </a:r>
          <a:r>
            <a:rPr lang="en-US" dirty="0">
              <a:latin typeface="Segoe UI Semibold"/>
              <a:cs typeface="Arial"/>
            </a:rPr>
            <a:t> un </a:t>
          </a:r>
          <a:r>
            <a:rPr lang="en-US" dirty="0" err="1">
              <a:latin typeface="Segoe UI Semibold"/>
              <a:cs typeface="Arial"/>
            </a:rPr>
            <a:t>contenedor</a:t>
          </a:r>
          <a:endParaRPr lang="en-US" dirty="0">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dirty="0" err="1">
              <a:cs typeface="Arial"/>
            </a:rPr>
            <a:t>Finalmente</a:t>
          </a:r>
          <a:r>
            <a:rPr lang="en-US" dirty="0">
              <a:cs typeface="Arial"/>
            </a:rPr>
            <a:t>, </a:t>
          </a:r>
          <a:r>
            <a:rPr lang="en-US" dirty="0" err="1">
              <a:cs typeface="Arial"/>
            </a:rPr>
            <a:t>presione</a:t>
          </a:r>
          <a:r>
            <a:rPr lang="en-US" dirty="0">
              <a:cs typeface="Arial"/>
            </a:rPr>
            <a:t> </a:t>
          </a:r>
          <a:r>
            <a:rPr lang="en-US" b="1" dirty="0">
              <a:cs typeface="Arial"/>
            </a:rPr>
            <a:t>F1</a:t>
          </a:r>
          <a:r>
            <a:rPr lang="en-US" dirty="0">
              <a:cs typeface="Arial"/>
            </a:rPr>
            <a:t> y </a:t>
          </a:r>
          <a:r>
            <a:rPr lang="en-US" dirty="0" err="1">
              <a:cs typeface="Arial"/>
            </a:rPr>
            <a:t>ejecute</a:t>
          </a:r>
          <a:r>
            <a:rPr lang="en-US" dirty="0">
              <a:cs typeface="Arial"/>
            </a:rPr>
            <a:t> </a:t>
          </a:r>
          <a:r>
            <a:rPr lang="en-US" b="1" dirty="0">
              <a:cs typeface="Arial"/>
            </a:rPr>
            <a:t>Remote-Containers: Reopen Folder in Container </a:t>
          </a:r>
          <a:r>
            <a:rPr lang="en-US" dirty="0">
              <a:cs typeface="Arial"/>
            </a:rPr>
            <a:t>para </a:t>
          </a:r>
          <a:r>
            <a:rPr lang="en-US" dirty="0" err="1">
              <a:cs typeface="Arial"/>
            </a:rPr>
            <a:t>comenzar</a:t>
          </a:r>
          <a:r>
            <a:rPr lang="en-US" dirty="0">
              <a:cs typeface="Arial"/>
            </a:rPr>
            <a:t> a utilizer la </a:t>
          </a:r>
          <a:r>
            <a:rPr lang="en-US" dirty="0" err="1">
              <a:cs typeface="Arial"/>
            </a:rPr>
            <a:t>definición</a:t>
          </a:r>
          <a:r>
            <a:rPr lang="en-US" dirty="0">
              <a:cs typeface="Arial"/>
            </a:rPr>
            <a:t>.</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Abra</a:t>
          </a:r>
          <a:r>
            <a:rPr lang="en-US" sz="1300" kern="1200" dirty="0">
              <a:latin typeface="Segoe UI Semibold"/>
              <a:cs typeface="Arial"/>
            </a:rPr>
            <a:t> la </a:t>
          </a:r>
          <a:r>
            <a:rPr lang="en-US" sz="1300" kern="1200" dirty="0" err="1">
              <a:latin typeface="Segoe UI Semibold"/>
              <a:cs typeface="Arial"/>
            </a:rPr>
            <a:t>carpeta</a:t>
          </a:r>
          <a:r>
            <a:rPr lang="en-US" sz="1300" kern="1200" dirty="0">
              <a:latin typeface="Segoe UI Semibold"/>
              <a:cs typeface="Arial"/>
            </a:rPr>
            <a:t> </a:t>
          </a:r>
          <a:r>
            <a:rPr lang="en-US" sz="1300" kern="1200" dirty="0" err="1">
              <a:latin typeface="Segoe UI Semibold"/>
              <a:cs typeface="Arial"/>
            </a:rPr>
            <a:t>en</a:t>
          </a:r>
          <a:r>
            <a:rPr lang="en-US" sz="1300" kern="1200" dirty="0">
              <a:latin typeface="Segoe UI Semibold"/>
              <a:cs typeface="Arial"/>
            </a:rPr>
            <a:t> un </a:t>
          </a:r>
          <a:r>
            <a:rPr lang="en-US" sz="1300" kern="1200" dirty="0" err="1">
              <a:latin typeface="Segoe UI Semibold"/>
              <a:cs typeface="Arial"/>
            </a:rPr>
            <a:t>contenedor</a:t>
          </a:r>
          <a:endParaRPr lang="en-US" sz="1300" kern="1200" dirty="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Finalmente</a:t>
          </a:r>
          <a:r>
            <a:rPr lang="en-US" sz="1100" kern="1200" dirty="0">
              <a:cs typeface="Arial"/>
            </a:rPr>
            <a:t>, </a:t>
          </a:r>
          <a:r>
            <a:rPr lang="en-US" sz="1100" kern="1200" dirty="0" err="1">
              <a:cs typeface="Arial"/>
            </a:rPr>
            <a:t>presione</a:t>
          </a:r>
          <a:r>
            <a:rPr lang="en-US" sz="1100" kern="1200" dirty="0">
              <a:cs typeface="Arial"/>
            </a:rPr>
            <a:t> </a:t>
          </a:r>
          <a:r>
            <a:rPr lang="en-US" sz="1100" b="1" kern="1200" dirty="0">
              <a:cs typeface="Arial"/>
            </a:rPr>
            <a:t>F1</a:t>
          </a:r>
          <a:r>
            <a:rPr lang="en-US" sz="1100" kern="1200" dirty="0">
              <a:cs typeface="Arial"/>
            </a:rPr>
            <a:t> y </a:t>
          </a:r>
          <a:r>
            <a:rPr lang="en-US" sz="1100" kern="1200" dirty="0" err="1">
              <a:cs typeface="Arial"/>
            </a:rPr>
            <a:t>ejecute</a:t>
          </a:r>
          <a:r>
            <a:rPr lang="en-US" sz="1100" kern="1200" dirty="0">
              <a:cs typeface="Arial"/>
            </a:rPr>
            <a:t> </a:t>
          </a:r>
          <a:r>
            <a:rPr lang="en-US" sz="1100" b="1" kern="1200" dirty="0">
              <a:cs typeface="Arial"/>
            </a:rPr>
            <a:t>Remote-Containers: Reopen Folder in Container </a:t>
          </a:r>
          <a:r>
            <a:rPr lang="en-US" sz="1100" kern="1200" dirty="0">
              <a:cs typeface="Arial"/>
            </a:rPr>
            <a:t>para </a:t>
          </a:r>
          <a:r>
            <a:rPr lang="en-US" sz="1100" kern="1200" dirty="0" err="1">
              <a:cs typeface="Arial"/>
            </a:rPr>
            <a:t>comenzar</a:t>
          </a:r>
          <a:r>
            <a:rPr lang="en-US" sz="1100" kern="1200" dirty="0">
              <a:cs typeface="Arial"/>
            </a:rPr>
            <a:t> a utilizer la </a:t>
          </a:r>
          <a:r>
            <a:rPr lang="en-US" sz="1100" kern="1200" dirty="0" err="1">
              <a:cs typeface="Arial"/>
            </a:rPr>
            <a:t>definición</a:t>
          </a:r>
          <a:r>
            <a:rPr lang="en-US" sz="1100" kern="1200" dirty="0">
              <a:cs typeface="Arial"/>
            </a:rPr>
            <a:t>.</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cs typeface="Arial"/>
            </a:rPr>
            <a:t>Seleccione</a:t>
          </a:r>
          <a:r>
            <a:rPr lang="en-US" sz="1300" kern="1200" dirty="0">
              <a:cs typeface="Arial"/>
            </a:rPr>
            <a:t> la </a:t>
          </a:r>
          <a:r>
            <a:rPr lang="en-US" sz="1300" b="1" kern="1200" dirty="0" err="1">
              <a:cs typeface="Arial"/>
            </a:rPr>
            <a:t>definición</a:t>
          </a:r>
          <a:endParaRPr lang="en-US" sz="1300" b="1" kern="1200" dirty="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Seleccione</a:t>
          </a:r>
          <a:r>
            <a:rPr lang="en-US" sz="1100" kern="1200" dirty="0">
              <a:cs typeface="Arial"/>
            </a:rPr>
            <a:t> la </a:t>
          </a:r>
          <a:r>
            <a:rPr lang="en-US" sz="1100" kern="1200" dirty="0" err="1">
              <a:cs typeface="Arial"/>
            </a:rPr>
            <a:t>definición</a:t>
          </a:r>
          <a:r>
            <a:rPr lang="en-US" sz="1100" kern="1200" dirty="0">
              <a:cs typeface="Arial"/>
            </a:rPr>
            <a:t>. Es possible que </a:t>
          </a:r>
          <a:r>
            <a:rPr lang="en-US" sz="1100" kern="1200" dirty="0" err="1">
              <a:cs typeface="Arial"/>
            </a:rPr>
            <a:t>deba</a:t>
          </a:r>
          <a:r>
            <a:rPr lang="en-US" sz="1100" kern="1200" dirty="0">
              <a:cs typeface="Arial"/>
            </a:rPr>
            <a:t> </a:t>
          </a:r>
          <a:r>
            <a:rPr lang="en-US" sz="1100" kern="1200" dirty="0" err="1">
              <a:cs typeface="Arial"/>
            </a:rPr>
            <a:t>seleccionar</a:t>
          </a:r>
          <a:r>
            <a:rPr lang="en-US" sz="1100" b="1" kern="1200" dirty="0">
              <a:cs typeface="Arial"/>
            </a:rPr>
            <a:t> Show All Definitions...</a:t>
          </a:r>
          <a:r>
            <a:rPr lang="en-US" sz="1100" kern="1200" dirty="0">
              <a:cs typeface="Arial"/>
            </a:rPr>
            <a:t> para </a:t>
          </a:r>
          <a:r>
            <a:rPr lang="en-US" sz="1100" kern="1200" dirty="0" err="1">
              <a:cs typeface="Arial"/>
            </a:rPr>
            <a:t>ver</a:t>
          </a:r>
          <a:r>
            <a:rPr lang="en-US" sz="1100" kern="1200" dirty="0">
              <a:cs typeface="Arial"/>
            </a:rPr>
            <a:t> la </a:t>
          </a:r>
          <a:r>
            <a:rPr lang="en-US" sz="1100" kern="1200" dirty="0" err="1">
              <a:cs typeface="Arial"/>
            </a:rPr>
            <a:t>definición</a:t>
          </a:r>
          <a:r>
            <a:rPr lang="en-US" sz="1100" kern="1200" dirty="0">
              <a:cs typeface="Arial"/>
            </a:rPr>
            <a:t>.</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Agrega</a:t>
          </a:r>
          <a:r>
            <a:rPr lang="en-US" sz="1300" kern="1200" dirty="0">
              <a:latin typeface="Segoe UI Semibold"/>
              <a:cs typeface="Arial"/>
            </a:rPr>
            <a:t> </a:t>
          </a:r>
          <a:r>
            <a:rPr lang="en-US" sz="1300" kern="1200" dirty="0" err="1">
              <a:latin typeface="Segoe UI Semibold"/>
              <a:cs typeface="Arial"/>
            </a:rPr>
            <a:t>los</a:t>
          </a:r>
          <a:r>
            <a:rPr lang="en-US" sz="1300" kern="1200" dirty="0">
              <a:latin typeface="Segoe UI Semibold"/>
              <a:cs typeface="Arial"/>
            </a:rPr>
            <a:t> </a:t>
          </a:r>
          <a:r>
            <a:rPr lang="en-US" sz="1300" kern="1200" dirty="0" err="1">
              <a:latin typeface="Segoe UI Semibold"/>
              <a:cs typeface="Arial"/>
            </a:rPr>
            <a:t>archivos</a:t>
          </a:r>
          <a:r>
            <a:rPr lang="en-US" sz="1300" kern="1200" dirty="0">
              <a:latin typeface="Segoe UI Semibold"/>
              <a:cs typeface="Arial"/>
            </a:rPr>
            <a:t> de </a:t>
          </a:r>
          <a:r>
            <a:rPr lang="en-US" sz="1300" kern="1200" dirty="0" err="1">
              <a:latin typeface="Segoe UI Semibold"/>
              <a:cs typeface="Arial"/>
            </a:rPr>
            <a:t>configuración</a:t>
          </a:r>
          <a:endParaRPr lang="en-US" sz="1300" kern="1200" dirty="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Presione</a:t>
          </a:r>
          <a:r>
            <a:rPr lang="en-US" sz="1100" b="1" kern="1200" dirty="0">
              <a:cs typeface="Arial"/>
            </a:rPr>
            <a:t> F1 </a:t>
          </a:r>
          <a:r>
            <a:rPr lang="en-US" sz="1100" b="0" kern="1200" dirty="0">
              <a:cs typeface="Arial"/>
            </a:rPr>
            <a:t>y </a:t>
          </a:r>
          <a:r>
            <a:rPr lang="en-US" sz="1100" b="0" kern="1200" dirty="0" err="1">
              <a:cs typeface="Arial"/>
            </a:rPr>
            <a:t>seleccione</a:t>
          </a:r>
          <a:r>
            <a:rPr lang="en-US" sz="1100" b="0" kern="1200" dirty="0">
              <a:cs typeface="Arial"/>
            </a:rPr>
            <a:t> </a:t>
          </a:r>
          <a:r>
            <a:rPr lang="en-US" sz="1100" b="0" kern="1200" dirty="0" err="1">
              <a:cs typeface="Arial"/>
            </a:rPr>
            <a:t>el</a:t>
          </a:r>
          <a:r>
            <a:rPr lang="en-US" sz="1100" b="0" kern="1200" dirty="0">
              <a:cs typeface="Arial"/>
            </a:rPr>
            <a:t> </a:t>
          </a:r>
          <a:r>
            <a:rPr lang="en-US" sz="1100" b="0" kern="1200" dirty="0" err="1">
              <a:cs typeface="Arial"/>
            </a:rPr>
            <a:t>comando</a:t>
          </a:r>
          <a:r>
            <a:rPr lang="en-US" sz="1100" kern="1200" dirty="0">
              <a:cs typeface="Arial"/>
            </a:rPr>
            <a:t> </a:t>
          </a:r>
          <a:r>
            <a:rPr lang="en-US" sz="1100" b="1" kern="1200" dirty="0">
              <a:cs typeface="Arial"/>
            </a:rPr>
            <a:t>Add Development Container Configuration Files...</a:t>
          </a:r>
          <a:r>
            <a:rPr lang="en-US" sz="1100" kern="1200" dirty="0">
              <a:cs typeface="Arial"/>
            </a:rPr>
            <a:t> para </a:t>
          </a:r>
          <a:r>
            <a:rPr lang="en-US" sz="1100" b="1" kern="1200" dirty="0">
              <a:cs typeface="Arial"/>
            </a:rPr>
            <a:t>Remote-Containers</a:t>
          </a:r>
          <a:r>
            <a:rPr lang="en-US" sz="1100" kern="1200" dirty="0">
              <a:cs typeface="Arial"/>
            </a:rPr>
            <a:t> o </a:t>
          </a:r>
          <a:r>
            <a:rPr lang="en-US" sz="1100" b="1" kern="1200" dirty="0" err="1">
              <a:cs typeface="Arial"/>
            </a:rPr>
            <a:t>Codespaces</a:t>
          </a:r>
          <a:r>
            <a:rPr lang="en-US" sz="1100" kern="1200" dirty="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Instale</a:t>
          </a:r>
          <a:r>
            <a:rPr lang="en-US" sz="1100" kern="1200" dirty="0">
              <a:cs typeface="Arial"/>
            </a:rPr>
            <a:t> </a:t>
          </a:r>
          <a:r>
            <a:rPr lang="en-US" sz="1100" kern="1200" dirty="0">
              <a:cs typeface="Arial"/>
              <a:hlinkClick xmlns:r="http://schemas.openxmlformats.org/officeDocument/2006/relationships" r:id="rId1"/>
            </a:rPr>
            <a:t>VS Code </a:t>
          </a:r>
          <a:r>
            <a:rPr lang="en-US" sz="1100" kern="1200" dirty="0">
              <a:cs typeface="Arial"/>
            </a:rPr>
            <a:t>y </a:t>
          </a:r>
          <a:r>
            <a:rPr lang="en-US" sz="1100" kern="1200" dirty="0">
              <a:cs typeface="Arial"/>
              <a:hlinkClick xmlns:r="http://schemas.openxmlformats.org/officeDocument/2006/relationships" r:id="rId2"/>
            </a:rPr>
            <a:t>Remote Development extension </a:t>
          </a:r>
          <a:endParaRPr lang="en-US" sz="1100" kern="1200" dirty="0">
            <a:cs typeface="Arial"/>
          </a:endParaRP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s-MX" sz="1100" kern="1200" noProof="0" dirty="0">
              <a:cs typeface="Arial"/>
            </a:rPr>
            <a:t>Instale y configure </a:t>
          </a:r>
          <a:r>
            <a:rPr lang="es-MX" sz="1100" kern="1200" noProof="0" dirty="0">
              <a:cs typeface="Arial"/>
              <a:hlinkClick xmlns:r="http://schemas.openxmlformats.org/officeDocument/2006/relationships" r:id="rId3"/>
            </a:rPr>
            <a:t>Docker</a:t>
          </a:r>
          <a:r>
            <a:rPr lang="es-MX" sz="1100" kern="1200" noProof="0" dirty="0">
              <a:cs typeface="Arial"/>
            </a:rPr>
            <a:t> para su Sistema operativo</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09/12/2022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375792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36035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393897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43027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12/9/2022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12/9/2022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12/9/2022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12/9/2022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12/9/2022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12/9/2022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12/9/2022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hyperlink" Target="https://github.com/allisonhor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hyperlink" Target="https://anunlimitedamountofmoney.com/wholesaling-real-estate-how-to-get-starte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regress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github.com/allisonhor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Experimentando</a:t>
            </a:r>
            <a:r>
              <a:rPr lang="en-US" dirty="0"/>
              <a:t> con </a:t>
            </a:r>
            <a:r>
              <a:rPr lang="en-US" dirty="0" err="1"/>
              <a:t>modelos</a:t>
            </a:r>
            <a:endParaRPr lang="en-US" dirty="0"/>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de regresión a menudo se utilizan porque funcionan con muestras de datos pequeñas, son robustos, fáciles de interpretar y tienen variedad.</a:t>
            </a:r>
          </a:p>
          <a:p>
            <a:endParaRPr lang="it-IT" dirty="0"/>
          </a:p>
          <a:p>
            <a:pPr marL="635000" indent="-365760" defTabSz="914400">
              <a:spcAft>
                <a:spcPct val="20000"/>
              </a:spcAft>
              <a:buFont typeface="Arial" panose="020B0604020202020204" pitchFamily="34" charset="0"/>
              <a:buChar char="•"/>
            </a:pPr>
            <a:r>
              <a:rPr lang="es-MX" sz="2000" b="1" dirty="0">
                <a:solidFill>
                  <a:srgbClr val="000000"/>
                </a:solidFill>
                <a:cs typeface="+mn-cs"/>
              </a:rPr>
              <a:t>Regresión lineal:</a:t>
            </a:r>
            <a:r>
              <a:rPr lang="es-MX" sz="2000" dirty="0">
                <a:solidFill>
                  <a:srgbClr val="000000"/>
                </a:solidFill>
                <a:cs typeface="+mn-cs"/>
              </a:rPr>
              <a:t> es la forma más simple de regresión.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Árboles de decisión:</a:t>
            </a:r>
            <a:r>
              <a:rPr lang="es-MX" sz="2000" dirty="0">
                <a:solidFill>
                  <a:srgbClr val="000000"/>
                </a:solidFill>
                <a:cs typeface="+mn-cs"/>
              </a:rPr>
              <a:t> algoritmos que construyen un árbol de decisión para llegar a una predicción.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Métodos de conjunto:</a:t>
            </a:r>
            <a:r>
              <a:rPr lang="es-MX" sz="2000" dirty="0">
                <a:solidFill>
                  <a:srgbClr val="000000"/>
                </a:solidFill>
                <a:cs typeface="+mn-cs"/>
              </a:rPr>
              <a:t> Algoritmos que combinan los resultados de varios algoritmos básicos para mejorar la generalización.</a:t>
            </a:r>
            <a:endParaRPr lang="it-IT" sz="2000" dirty="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dirty="0" err="1"/>
              <a:t>Mejora</a:t>
            </a:r>
            <a:r>
              <a:rPr lang="en-US" dirty="0"/>
              <a:t> </a:t>
            </a:r>
            <a:r>
              <a:rPr lang="en-US" dirty="0" err="1"/>
              <a:t>los</a:t>
            </a:r>
            <a:r>
              <a:rPr lang="en-US" dirty="0"/>
              <a:t> </a:t>
            </a:r>
            <a:r>
              <a:rPr lang="en-US" dirty="0" err="1"/>
              <a:t>modelos</a:t>
            </a:r>
            <a:r>
              <a:rPr lang="en-US" dirty="0"/>
              <a:t> con </a:t>
            </a:r>
            <a:r>
              <a:rPr lang="en-US" dirty="0" err="1"/>
              <a:t>hiperparámetros</a:t>
            </a:r>
            <a:endParaRPr lang="en-US" dirty="0"/>
          </a:p>
        </p:txBody>
      </p:sp>
      <p:sp>
        <p:nvSpPr>
          <p:cNvPr id="3" name="Subtitle"/>
          <p:cNvSpPr>
            <a:spLocks noGrp="1"/>
          </p:cNvSpPr>
          <p:nvPr>
            <p:ph sz="quarter" idx="12"/>
          </p:nvPr>
        </p:nvSpPr>
        <p:spPr>
          <a:xfrm>
            <a:off x="584200" y="1435100"/>
            <a:ext cx="11200432" cy="1993900"/>
          </a:xfrm>
        </p:spPr>
        <p:txBody>
          <a:bodyPr wrap="square">
            <a:normAutofit lnSpcReduction="10000"/>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simples con bases de datos pequeñas a menudo se pueden ajustar en un solo paso, mientras que los conjuntos de datos más grandes y los modelos más complejos se deben ajustar usando repetidamente el modelo con datos de entrenamiento y comparando el resultado con la etiqueta esperada.</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969770"/>
          </a:xfrm>
          <a:prstGeom prst="rect">
            <a:avLst/>
          </a:prstGeom>
          <a:noFill/>
        </p:spPr>
        <p:txBody>
          <a:bodyPr wrap="square" lIns="0" tIns="0" rIns="0" bIns="0" rtlCol="0">
            <a:spAutoFit/>
          </a:bodyPr>
          <a:lstStyle/>
          <a:p>
            <a:r>
              <a:rPr lang="es-MX" sz="3200" i="0" dirty="0">
                <a:effectLst/>
              </a:rPr>
              <a:t>Los </a:t>
            </a:r>
            <a:r>
              <a:rPr lang="es-MX" sz="3200" b="1" i="0" dirty="0" err="1">
                <a:effectLst/>
              </a:rPr>
              <a:t>hiperparámetros</a:t>
            </a:r>
            <a:r>
              <a:rPr lang="es-MX" sz="3200" i="0" dirty="0">
                <a:effectLst/>
              </a:rPr>
              <a:t> son valores ajustables que permiten controlar el proceso de entrenamiento de un modelo.</a:t>
            </a:r>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s-MX" sz="2800" dirty="0"/>
              <a:t>Desafío: Entrenar y evaluar modelos de regresión usando </a:t>
            </a:r>
            <a:r>
              <a:rPr lang="es-MX" sz="2800" dirty="0" err="1"/>
              <a:t>Tidymodels</a:t>
            </a:r>
            <a:endParaRPr lang="en-US" sz="2800" dirty="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s-MX" sz="2200" b="0" i="0" dirty="0">
                <a:effectLst/>
              </a:rPr>
              <a:t>Imaginemos que somos un agente de bienes raíces y nos acaban de dar un par de casas nuevas en diferentes partes de la ciudad. No sabemos el precio de venta, y queremos obtener un estimado comparándolo con otras casas en el área.</a:t>
            </a:r>
          </a:p>
          <a:p>
            <a:pPr>
              <a:lnSpc>
                <a:spcPct val="90000"/>
              </a:lnSpc>
            </a:pPr>
            <a:endParaRPr lang="en-US" sz="2200" b="0" i="0" dirty="0">
              <a:effectLst/>
            </a:endParaRPr>
          </a:p>
          <a:p>
            <a:pPr>
              <a:lnSpc>
                <a:spcPct val="90000"/>
              </a:lnSpc>
            </a:pPr>
            <a:r>
              <a:rPr lang="es-MX" sz="2200" b="0" i="0" dirty="0">
                <a:effectLst/>
              </a:rPr>
              <a:t>En este desafío, utilizaremos una base de datos de </a:t>
            </a:r>
            <a:r>
              <a:rPr lang="es-MX" sz="2200" b="1" i="0" dirty="0">
                <a:effectLst/>
              </a:rPr>
              <a:t>transacciones de ventas de bienes raíces</a:t>
            </a:r>
            <a:r>
              <a:rPr lang="es-MX" sz="2200" b="0" i="0" dirty="0">
                <a:effectLst/>
              </a:rPr>
              <a:t> para predecir el precio unitario de una propiedad en función de características como la antigüedad de la propiedad, la disponibilidad de servicios locales y la ubicación.</a:t>
            </a:r>
            <a:endParaRPr lang="en-US" sz="2200" b="0" i="0" dirty="0">
              <a:effectLst/>
            </a:endParaRPr>
          </a:p>
        </p:txBody>
      </p:sp>
    </p:spTree>
    <p:extLst>
      <p:ext uri="{BB962C8B-B14F-4D97-AF65-F5344CB8AC3E}">
        <p14:creationId xmlns:p14="http://schemas.microsoft.com/office/powerpoint/2010/main" val="275869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dirty="0" err="1"/>
              <a:t>Prerequisitos</a:t>
            </a:r>
            <a:endParaRPr lang="en-US" dirty="0"/>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s-MX" sz="2400" dirty="0">
                <a:cs typeface="Segoe UI"/>
              </a:rPr>
              <a:t>Antes de aceptar el desafío, asegúrese de tener su máquina lista para funcionar</a:t>
            </a:r>
            <a:r>
              <a:rPr lang="en-US" sz="2400" dirty="0">
                <a:cs typeface="Segoe UI"/>
              </a:rPr>
              <a:t>		</a:t>
            </a:r>
          </a:p>
          <a:p>
            <a:pPr marL="0" indent="0" algn="ctr">
              <a:buNone/>
            </a:pPr>
            <a:r>
              <a:rPr lang="en-US" sz="2400" b="1" dirty="0">
                <a:cs typeface="Segoe UI"/>
              </a:rPr>
              <a:t>O</a:t>
            </a:r>
          </a:p>
          <a:p>
            <a:pPr marL="0" indent="0" algn="ctr">
              <a:buNone/>
            </a:pPr>
            <a:endParaRPr lang="en-US" sz="2400" b="1" dirty="0">
              <a:cs typeface="Segoe UI"/>
            </a:endParaRPr>
          </a:p>
          <a:p>
            <a:pPr marL="0" indent="0">
              <a:buNone/>
            </a:pPr>
            <a:r>
              <a:rPr lang="es-MX" sz="2400" dirty="0">
                <a:cs typeface="Segoe UI"/>
              </a:rPr>
              <a:t>Abre el cuaderno en la nube</a:t>
            </a:r>
            <a:endParaRPr lang="en-US" sz="2400" dirty="0">
              <a:cs typeface="Segoe UI"/>
            </a:endParaRPr>
          </a:p>
        </p:txBody>
      </p:sp>
      <p:graphicFrame>
        <p:nvGraphicFramePr>
          <p:cNvPr id="5" name="Subtitle">
            <a:extLst>
              <a:ext uri="{FF2B5EF4-FFF2-40B4-BE49-F238E27FC236}">
                <a16:creationId xmlns:a16="http://schemas.microsoft.com/office/drawing/2014/main" id="{6023B02B-034D-4138-9B42-172D7513CDEC}"/>
              </a:ext>
            </a:extLst>
          </p:cNvPr>
          <p:cNvGraphicFramePr/>
          <p:nvPr>
            <p:extLst>
              <p:ext uri="{D42A27DB-BD31-4B8C-83A1-F6EECF244321}">
                <p14:modId xmlns:p14="http://schemas.microsoft.com/office/powerpoint/2010/main" val="1331327275"/>
              </p:ext>
            </p:extLst>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Prueba</a:t>
            </a:r>
            <a:r>
              <a:rPr lang="en-US" dirty="0"/>
              <a:t> de </a:t>
            </a:r>
            <a:r>
              <a:rPr lang="en-US" dirty="0" err="1"/>
              <a:t>conocimientos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00FF00"/>
                </a:highlight>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extLst>
      <p:ext uri="{BB962C8B-B14F-4D97-AF65-F5344CB8AC3E}">
        <p14:creationId xmlns:p14="http://schemas.microsoft.com/office/powerpoint/2010/main" val="31425483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fit</a:t>
            </a:r>
            <a:r>
              <a:rPr lang="es-MX" sz="2500" dirty="0">
                <a:solidFill>
                  <a:srgbClr val="000000"/>
                </a:solidFill>
              </a:rPr>
              <a:t>(), con la especificación del modelo, la fórmula y los datos.</a:t>
            </a:r>
            <a:endParaRPr sz="2500" dirty="0">
              <a:solidFill>
                <a:srgbClr val="0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b="1" dirty="0">
                <a:solidFill>
                  <a:srgbClr val="000000"/>
                </a:solidFill>
                <a:highlight>
                  <a:srgbClr val="00FF00"/>
                </a:highlight>
              </a:rPr>
              <a:t>Llama a la función </a:t>
            </a:r>
            <a:r>
              <a:rPr lang="es-MX" sz="2500" b="1" dirty="0" err="1">
                <a:solidFill>
                  <a:srgbClr val="000000"/>
                </a:solidFill>
                <a:highlight>
                  <a:srgbClr val="00FF00"/>
                </a:highlight>
              </a:rPr>
              <a:t>fit</a:t>
            </a:r>
            <a:r>
              <a:rPr lang="es-MX" sz="2500" b="1" dirty="0">
                <a:solidFill>
                  <a:srgbClr val="000000"/>
                </a:solidFill>
                <a:highlight>
                  <a:srgbClr val="00FF00"/>
                </a:highlight>
              </a:rPr>
              <a:t>(), con la especificación del modelo, la fórmula y los datos.</a:t>
            </a:r>
            <a:endParaRPr sz="2500" b="1" dirty="0">
              <a:solidFill>
                <a:srgbClr val="000000"/>
              </a:solidFill>
              <a:highlight>
                <a:srgbClr val="00FF00"/>
              </a:highlight>
            </a:endParaRPr>
          </a:p>
        </p:txBody>
      </p:sp>
    </p:spTree>
    <p:extLst>
      <p:ext uri="{BB962C8B-B14F-4D97-AF65-F5344CB8AC3E}">
        <p14:creationId xmlns:p14="http://schemas.microsoft.com/office/powerpoint/2010/main" val="36171612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dirty="0">
                <a:solidFill>
                  <a:srgbClr val="000000"/>
                </a:solidFill>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s-MX" dirty="0"/>
              <a:t>Introducción a los modelos de regresión mediante R y </a:t>
            </a:r>
            <a:r>
              <a:rPr lang="es-MX"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B3CC6FE2-AC11-C30C-1F0B-753CD222EF77}"/>
              </a:ext>
            </a:extLst>
          </p:cNvPr>
          <p:cNvSpPr txBox="1"/>
          <p:nvPr/>
        </p:nvSpPr>
        <p:spPr>
          <a:xfrm>
            <a:off x="584199" y="4581128"/>
            <a:ext cx="4647639" cy="923330"/>
          </a:xfrm>
          <a:prstGeom prst="rect">
            <a:avLst/>
          </a:prstGeom>
          <a:noFill/>
        </p:spPr>
        <p:txBody>
          <a:bodyPr wrap="square" lIns="0" tIns="0" rIns="0" bIns="0" rtlCol="0">
            <a:spAutoFit/>
          </a:bodyPr>
          <a:lstStyle/>
          <a:p>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Módulo</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de </a:t>
            </a:r>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referencia</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a:t>
            </a:r>
            <a:r>
              <a:rPr lang="en-US" sz="20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sz="2000" dirty="0">
                <a:solidFill>
                  <a:srgbClr val="0078D4"/>
                </a:solidFill>
                <a:latin typeface="Segoe UI" panose="020B0502040204020203" pitchFamily="34" charset="0"/>
                <a:cs typeface="Segoe UI" panose="020B0502040204020203" pitchFamily="34" charset="0"/>
                <a:hlinkClick r:id="rId3"/>
              </a:rPr>
              <a:t>learn-regression-with-R</a:t>
            </a:r>
            <a:endParaRPr lang="it-IT" sz="2000" dirty="0">
              <a:solidFill>
                <a:srgbClr val="0078D4"/>
              </a:solidFill>
              <a:latin typeface="Segoe UI" panose="020B0502040204020203" pitchFamily="34" charset="0"/>
              <a:cs typeface="Segoe UI" panose="020B0502040204020203" pitchFamily="34" charset="0"/>
            </a:endParaRPr>
          </a:p>
          <a:p>
            <a:pPr algn="l"/>
            <a:endParaRPr lang="it-IT" sz="2000" dirty="0" err="1"/>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b="1" dirty="0">
                <a:solidFill>
                  <a:srgbClr val="000000"/>
                </a:solidFill>
                <a:highlight>
                  <a:srgbClr val="00FF00"/>
                </a:highlight>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extLst>
      <p:ext uri="{BB962C8B-B14F-4D97-AF65-F5344CB8AC3E}">
        <p14:creationId xmlns:p14="http://schemas.microsoft.com/office/powerpoint/2010/main" val="26297373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s-MX" dirty="0"/>
              <a:t>Resumen</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s-MX" dirty="0"/>
              <a:t>¿Qué es regresión?</a:t>
            </a:r>
            <a:endParaRPr dirty="0"/>
          </a:p>
          <a:p>
            <a:pPr lvl="1"/>
            <a:r>
              <a:rPr lang="es-MX" dirty="0"/>
              <a:t>¿Cómo entrenar y evaluar un modelo de regresión?</a:t>
            </a:r>
            <a:endParaRPr lang="it-IT" dirty="0"/>
          </a:p>
          <a:p>
            <a:pPr lvl="1"/>
            <a:r>
              <a:rPr lang="it-IT" dirty="0"/>
              <a:t>Experimenta con el modelo</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dirty="0" err="1"/>
              <a:t>Objetivos</a:t>
            </a:r>
            <a:r>
              <a:rPr lang="en-US" dirty="0"/>
              <a:t> de </a:t>
            </a:r>
            <a:r>
              <a:rPr lang="en-US" dirty="0" err="1"/>
              <a:t>aprendizaje</a:t>
            </a:r>
            <a:endParaRPr lang="en-US" dirty="0"/>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¿Qué es una regresión?</a:t>
            </a:r>
            <a:endParaRPr dirty="0"/>
          </a:p>
          <a:p>
            <a:pPr lvl="1"/>
            <a:r>
              <a:rPr lang="es-MX" dirty="0"/>
              <a:t>Entrena y evalúa un modelo de regresión</a:t>
            </a:r>
            <a:endParaRPr lang="it-IT" dirty="0"/>
          </a:p>
          <a:p>
            <a:pPr lvl="1"/>
            <a:r>
              <a:rPr lang="it-IT" dirty="0"/>
              <a:t>Experimentando con el modelo</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t>
            </a:r>
            <a:r>
              <a:rPr lang="en-US" dirty="0" err="1"/>
              <a:t>Qué</a:t>
            </a:r>
            <a:r>
              <a:rPr lang="en-US" dirty="0"/>
              <a:t> es </a:t>
            </a:r>
            <a:r>
              <a:rPr lang="en-US" dirty="0" err="1"/>
              <a:t>regresión</a:t>
            </a:r>
            <a:r>
              <a:rPr lang="en-US" dirty="0"/>
              <a:t>?</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lang="es-MX" dirty="0"/>
              <a:t>La regresión establece una relación entre las variables en los datos que representan las características de lo que se observa, </a:t>
            </a:r>
            <a:r>
              <a:rPr lang="es-MX" i="1" dirty="0"/>
              <a:t>“la(s) característica(s)”</a:t>
            </a:r>
            <a:r>
              <a:rPr lang="es-MX" dirty="0"/>
              <a:t>, y la variable que estamos tratando de predecir, </a:t>
            </a:r>
            <a:r>
              <a:rPr lang="es-MX" i="1" dirty="0"/>
              <a:t>“la etiqueta”</a:t>
            </a:r>
            <a:r>
              <a:rPr lang="es-MX" dirty="0"/>
              <a:t>.</a:t>
            </a:r>
            <a:endParaRPr dirty="0"/>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Un modelo de regresión es capaz de predecir un </a:t>
            </a:r>
            <a:r>
              <a:rPr lang="es-MX" b="1" dirty="0"/>
              <a:t>número</a:t>
            </a:r>
            <a:r>
              <a:rPr lang="es-MX" dirty="0"/>
              <a:t>.</a:t>
            </a:r>
            <a:endParaRPr lang="en-US" dirty="0"/>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038612"/>
            <a:ext cx="3854600"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 y evalúa un modelo de regresión</a:t>
            </a:r>
          </a:p>
        </p:txBody>
      </p:sp>
    </p:spTree>
    <p:extLst>
      <p:ext uri="{BB962C8B-B14F-4D97-AF65-F5344CB8AC3E}">
        <p14:creationId xmlns:p14="http://schemas.microsoft.com/office/powerpoint/2010/main" val="36235089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dirty="0"/>
              <a:t>Entrena y evalúa un modelo de regresión</a:t>
            </a:r>
          </a:p>
        </p:txBody>
      </p:sp>
      <p:sp>
        <p:nvSpPr>
          <p:cNvPr id="3" name="Subtitle"/>
          <p:cNvSpPr>
            <a:spLocks noGrp="1"/>
          </p:cNvSpPr>
          <p:nvPr>
            <p:ph sz="quarter" idx="10"/>
          </p:nvPr>
        </p:nvSpPr>
        <p:spPr>
          <a:xfrm>
            <a:off x="584200" y="1435100"/>
            <a:ext cx="7023968"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b="0" i="0" dirty="0">
                <a:solidFill>
                  <a:srgbClr val="171717"/>
                </a:solidFill>
                <a:effectLst/>
                <a:latin typeface="Segoe UI" panose="020B0502040204020203" pitchFamily="34" charset="0"/>
              </a:rPr>
              <a:t>Para entrenar el modelo, comenzamos con una muestra de datos que contiene las características y los valores conocidos de la etiqueta y luego dividiremos esta muestra de datos en dos subconjuntos:</a:t>
            </a:r>
            <a:endParaRPr dirty="0"/>
          </a:p>
        </p:txBody>
      </p:sp>
      <p:sp>
        <p:nvSpPr>
          <p:cNvPr id="4" name="New shape"/>
          <p:cNvSpPr/>
          <p:nvPr/>
        </p:nvSpPr>
        <p:spPr>
          <a:xfrm>
            <a:off x="263352" y="3757911"/>
            <a:ext cx="10972800" cy="2191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Un conjunto de datos de entrenamiento al que aplicaremos un algoritmo que determina una función </a:t>
            </a:r>
            <a:r>
              <a:rPr lang="es-MX" sz="1800" b="1" i="1" dirty="0">
                <a:solidFill>
                  <a:srgbClr val="000000"/>
                </a:solidFill>
              </a:rPr>
              <a:t>f</a:t>
            </a:r>
            <a:r>
              <a:rPr lang="es-MX" sz="1800" dirty="0">
                <a:solidFill>
                  <a:srgbClr val="000000"/>
                </a:solidFill>
              </a:rPr>
              <a:t> que encapsula la relación entre los valores de </a:t>
            </a:r>
            <a:r>
              <a:rPr lang="es-MX" sz="1800" i="1" dirty="0">
                <a:solidFill>
                  <a:srgbClr val="000000"/>
                </a:solidFill>
              </a:rPr>
              <a:t>característica, x,</a:t>
            </a:r>
            <a:r>
              <a:rPr lang="es-MX" sz="1800" dirty="0">
                <a:solidFill>
                  <a:srgbClr val="000000"/>
                </a:solidFill>
              </a:rPr>
              <a:t> y los valores de </a:t>
            </a:r>
            <a:r>
              <a:rPr lang="es-MX" sz="1800" i="1" dirty="0">
                <a:solidFill>
                  <a:srgbClr val="000000"/>
                </a:solidFill>
              </a:rPr>
              <a:t>etiqueta</a:t>
            </a:r>
            <a:r>
              <a:rPr lang="es-MX" sz="1800" dirty="0">
                <a:solidFill>
                  <a:srgbClr val="000000"/>
                </a:solidFill>
              </a:rPr>
              <a:t> conocidos </a:t>
            </a:r>
            <a:r>
              <a:rPr lang="es-MX" sz="1800" i="1" dirty="0">
                <a:solidFill>
                  <a:srgbClr val="000000"/>
                </a:solidFill>
              </a:rPr>
              <a:t>y</a:t>
            </a:r>
            <a:r>
              <a:rPr lang="es-MX" sz="1800" dirty="0">
                <a:solidFill>
                  <a:srgbClr val="000000"/>
                </a:solidFill>
              </a:rPr>
              <a:t>.</a:t>
            </a:r>
            <a:endParaRPr lang="en-US" sz="1800" dirty="0">
              <a:solidFill>
                <a:srgbClr val="000000"/>
              </a:solidFill>
            </a:endParaRPr>
          </a:p>
          <a:p>
            <a:pPr marL="269240" algn="ctr">
              <a:spcBef>
                <a:spcPct val="20000"/>
              </a:spcBef>
              <a:spcAft>
                <a:spcPct val="20000"/>
              </a:spcAft>
            </a:pPr>
            <a:r>
              <a:rPr lang="en-US" sz="2800" b="1" i="1" dirty="0">
                <a:solidFill>
                  <a:srgbClr val="171717"/>
                </a:solidFill>
                <a:effectLst/>
                <a:latin typeface="Segoe UI" panose="020B0502040204020203" pitchFamily="34" charset="0"/>
              </a:rPr>
              <a:t>f(x) = y</a:t>
            </a:r>
            <a:endParaRPr lang="en-US" sz="2800" b="1" dirty="0">
              <a:solidFill>
                <a:srgbClr val="000000"/>
              </a:solidFill>
            </a:endParaRPr>
          </a:p>
          <a:p>
            <a:pPr marL="635000" indent="-365760">
              <a:spcBef>
                <a:spcPct val="20000"/>
              </a:spcBef>
              <a:spcAft>
                <a:spcPct val="20000"/>
              </a:spcAft>
              <a:buChar char="•"/>
            </a:pPr>
            <a:r>
              <a:rPr lang="es-MX" sz="1800" dirty="0">
                <a:solidFill>
                  <a:srgbClr val="000000"/>
                </a:solidFill>
              </a:rPr>
              <a:t>Para evaluar el modelo podemos utilizar un </a:t>
            </a:r>
            <a:r>
              <a:rPr lang="es-MX" sz="1800" b="1" dirty="0">
                <a:solidFill>
                  <a:srgbClr val="000000"/>
                </a:solidFill>
              </a:rPr>
              <a:t>conjunto de datos de validación o prueba</a:t>
            </a:r>
            <a:r>
              <a:rPr lang="es-MX" sz="1800" dirty="0">
                <a:solidFill>
                  <a:srgbClr val="000000"/>
                </a:solidFill>
              </a:rPr>
              <a:t>, utilizándolo para generar predicciones para la etiqueta y comparándolas con los valores de etiqueta conocidos reales.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Ejemplo</a:t>
            </a:r>
            <a:endParaRPr lang="en-US" dirty="0"/>
          </a:p>
        </p:txBody>
      </p:sp>
      <p:graphicFrame>
        <p:nvGraphicFramePr>
          <p:cNvPr id="4" name="New Table"/>
          <p:cNvGraphicFramePr>
            <a:graphicFrameLocks noGrp="1"/>
          </p:cNvGraphicFramePr>
          <p:nvPr>
            <p:extLst>
              <p:ext uri="{D42A27DB-BD31-4B8C-83A1-F6EECF244321}">
                <p14:modId xmlns:p14="http://schemas.microsoft.com/office/powerpoint/2010/main" val="360548410"/>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lang="es-MX" sz="2200" dirty="0">
                          <a:solidFill>
                            <a:srgbClr val="FFFFFF"/>
                          </a:solidFill>
                        </a:rPr>
                        <a:t>Temperatura</a:t>
                      </a:r>
                      <a:r>
                        <a:rPr lang="it-IT" sz="2200" dirty="0">
                          <a:solidFill>
                            <a:srgbClr val="FFFFFF"/>
                          </a:solidFill>
                        </a:rPr>
                        <a:t> (x)</a:t>
                      </a:r>
                      <a:endParaRPr sz="2200" dirty="0">
                        <a:solidFill>
                          <a:srgbClr val="FFFFFF"/>
                        </a:solidFill>
                      </a:endParaRPr>
                    </a:p>
                  </a:txBody>
                  <a:tcPr/>
                </a:tc>
                <a:tc>
                  <a:txBody>
                    <a:bodyPr/>
                    <a:lstStyle/>
                    <a:p>
                      <a:pPr algn="l"/>
                      <a:r>
                        <a:rPr lang="es-MX" sz="2200" dirty="0">
                          <a:solidFill>
                            <a:srgbClr val="FFFFFF"/>
                          </a:solidFill>
                        </a:rPr>
                        <a:t>Alquileres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s-MX" sz="2000" dirty="0">
                <a:solidFill>
                  <a:srgbClr val="171717"/>
                </a:solidFill>
                <a:latin typeface="Segoe UI" panose="020B0502040204020203" pitchFamily="34" charset="0"/>
              </a:rPr>
              <a:t>La tabla contiene algunos datos de valores conocidos de característica (x) y etiqueta (y). Donde (x) es la temperatura diaria promedio y (y) el número de bicicletas alquiladas. Definamos una función capaz de predecir los #alquileres (ŷ) dada la temperatura diaria.</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Entrenamiento</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Prueba</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Experimentando con modelos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558</TotalTime>
  <Words>3431</Words>
  <Application>Microsoft Office PowerPoint</Application>
  <PresentationFormat>Panorámica</PresentationFormat>
  <Paragraphs>236</Paragraphs>
  <Slides>23</Slides>
  <Notes>21</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23</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Introducción a los modelos de regresión mediante R y tidymodels</vt:lpstr>
      <vt:lpstr>Objetivos de aprendizaje</vt:lpstr>
      <vt:lpstr>Introducción</vt:lpstr>
      <vt:lpstr>¿Qué es regresión?</vt:lpstr>
      <vt:lpstr>Entrena y evalúa un modelo de regresión</vt:lpstr>
      <vt:lpstr>Entrena y evalúa un modelo de regresión</vt:lpstr>
      <vt:lpstr>Ejemplo</vt:lpstr>
      <vt:lpstr>Experimentando con modelos</vt:lpstr>
      <vt:lpstr>Experimentando con modelos</vt:lpstr>
      <vt:lpstr>Mejora los modelos con hiperparámetros</vt:lpstr>
      <vt:lpstr>Desafío: Entrenar y evaluar modelos de regresión usando Tidymodels</vt:lpstr>
      <vt:lpstr>Prerequisitos</vt:lpstr>
      <vt:lpstr>Prueba de conocimientos</vt:lpstr>
      <vt:lpstr>Pregunta 1</vt:lpstr>
      <vt:lpstr>Pregunta 1</vt:lpstr>
      <vt:lpstr>Pregunta 2</vt:lpstr>
      <vt:lpstr>Pregunta 2</vt:lpstr>
      <vt:lpstr>Pregunta 3</vt:lpstr>
      <vt:lpstr>Pregunta 3</vt:lpstr>
      <vt:lpstr>Resumen</vt:lpstr>
      <vt:lpstr>Resumen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Jonathan Castillo</cp:lastModifiedBy>
  <cp:revision>47</cp:revision>
  <cp:lastPrinted>2022-03-11T12:47:27Z</cp:lastPrinted>
  <dcterms:created xsi:type="dcterms:W3CDTF">2022-03-11T12:47:27Z</dcterms:created>
  <dcterms:modified xsi:type="dcterms:W3CDTF">2022-12-09T21:51:32Z</dcterms:modified>
</cp:coreProperties>
</file>