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41" r:id="rId1"/>
  </p:sldMasterIdLst>
  <p:notesMasterIdLst>
    <p:notesMasterId r:id="rId42"/>
  </p:notesMasterIdLst>
  <p:sldIdLst>
    <p:sldId id="258" r:id="rId2"/>
    <p:sldId id="260" r:id="rId3"/>
    <p:sldId id="262" r:id="rId4"/>
    <p:sldId id="264" r:id="rId5"/>
    <p:sldId id="266" r:id="rId6"/>
    <p:sldId id="270" r:id="rId7"/>
    <p:sldId id="272" r:id="rId8"/>
    <p:sldId id="274" r:id="rId9"/>
    <p:sldId id="276" r:id="rId10"/>
    <p:sldId id="278" r:id="rId11"/>
    <p:sldId id="280" r:id="rId12"/>
    <p:sldId id="282" r:id="rId13"/>
    <p:sldId id="284" r:id="rId14"/>
    <p:sldId id="336" r:id="rId15"/>
    <p:sldId id="337" r:id="rId16"/>
    <p:sldId id="286" r:id="rId17"/>
    <p:sldId id="288" r:id="rId18"/>
    <p:sldId id="290" r:id="rId19"/>
    <p:sldId id="292" r:id="rId20"/>
    <p:sldId id="294" r:id="rId21"/>
    <p:sldId id="296" r:id="rId22"/>
    <p:sldId id="298" r:id="rId23"/>
    <p:sldId id="300" r:id="rId24"/>
    <p:sldId id="302" r:id="rId25"/>
    <p:sldId id="304" r:id="rId26"/>
    <p:sldId id="306" r:id="rId27"/>
    <p:sldId id="308" r:id="rId28"/>
    <p:sldId id="312" r:id="rId29"/>
    <p:sldId id="314" r:id="rId30"/>
    <p:sldId id="316" r:id="rId31"/>
    <p:sldId id="318" r:id="rId32"/>
    <p:sldId id="320" r:id="rId33"/>
    <p:sldId id="322" r:id="rId34"/>
    <p:sldId id="324" r:id="rId35"/>
    <p:sldId id="326" r:id="rId36"/>
    <p:sldId id="328" r:id="rId37"/>
    <p:sldId id="330" r:id="rId38"/>
    <p:sldId id="338" r:id="rId39"/>
    <p:sldId id="332" r:id="rId40"/>
    <p:sldId id="334" r:id="rId41"/>
  </p:sldIdLst>
  <p:sldSz cx="12192000" cy="6858000"/>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D5F859-0067-4B9A-8418-DF5904CE0763}">
          <p14:sldIdLst>
            <p14:sldId id="258"/>
            <p14:sldId id="260"/>
            <p14:sldId id="262"/>
            <p14:sldId id="264"/>
            <p14:sldId id="266"/>
            <p14:sldId id="270"/>
            <p14:sldId id="272"/>
            <p14:sldId id="274"/>
            <p14:sldId id="276"/>
            <p14:sldId id="278"/>
            <p14:sldId id="280"/>
            <p14:sldId id="282"/>
            <p14:sldId id="284"/>
            <p14:sldId id="336"/>
            <p14:sldId id="337"/>
            <p14:sldId id="286"/>
            <p14:sldId id="288"/>
            <p14:sldId id="290"/>
            <p14:sldId id="292"/>
            <p14:sldId id="294"/>
            <p14:sldId id="296"/>
            <p14:sldId id="298"/>
            <p14:sldId id="300"/>
            <p14:sldId id="302"/>
            <p14:sldId id="304"/>
            <p14:sldId id="306"/>
            <p14:sldId id="308"/>
            <p14:sldId id="312"/>
            <p14:sldId id="314"/>
            <p14:sldId id="316"/>
            <p14:sldId id="318"/>
            <p14:sldId id="320"/>
            <p14:sldId id="322"/>
            <p14:sldId id="324"/>
            <p14:sldId id="326"/>
            <p14:sldId id="328"/>
            <p14:sldId id="330"/>
            <p14:sldId id="338"/>
            <p14:sldId id="332"/>
            <p14:sldId id="3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74597" autoAdjust="0"/>
  </p:normalViewPr>
  <p:slideViewPr>
    <p:cSldViewPr>
      <p:cViewPr varScale="1">
        <p:scale>
          <a:sx n="80" d="100"/>
          <a:sy n="80" d="100"/>
        </p:scale>
        <p:origin x="198" y="13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486C-203B-4D90-9029-B231351849C3}" type="datetimeFigureOut">
              <a:t>1/31/2022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F4803A-382A-4D47-B113-E76B079AB0DB}"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azure/cognitive-services?azure-portal=true&amp;WT.mc_id=python-11210-chrhar"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azure.microsoft.com/free/students?WT.mc_id=python-11210-chrhar&amp;azure-portal=true" TargetMode="External"/><Relationship Id="rId4" Type="http://schemas.openxmlformats.org/officeDocument/2006/relationships/hyperlink" Target="https://azure.microsoft.com/free/?WT.mc_id=python-11210-chrhar"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github.com/theskumar/python-dotenv?azure-portal=true"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github.com?azure-portal=true" TargetMode="External"/><Relationship Id="rId4" Type="http://schemas.openxmlformats.org/officeDocument/2006/relationships/hyperlink" Target="https://git-scm.com/docs/gitignore?azure-portal=true"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azure/cognitive-services?azure-portal=true&amp;WT.mc_id=python-11210-chrhar"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azure/cognitive-services/translator?azure-portal=true&amp;WT.mc_id=python-11210-chrha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Link to published module on Learn: https://docs.microsoft.com/en-us/learn/modules/learn-pr/student-evangelism/python-flask-build-ai-web-app/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Flask is an open-source web "micro-framework". When the creators use the term "micro-framework", they mean that the framework will perform the required tasks of a web framework, but that it doesn't include advanced features, or other specific requirements that your application must follow to work correctly. This approach allows Flask to be extremely flexible, and perfect for use as a front end to existing back ends or APIs - like Cognitive Services!</a:t>
            </a:r>
          </a:p>
          <a:p>
            <a:endParaRPr/>
          </a:p>
          <a:p>
            <a:pPr>
              <a:spcBef>
                <a:spcPct val="43750"/>
              </a:spcBef>
              <a:spcAft>
                <a:spcPct val="43750"/>
              </a:spcAft>
            </a:pPr>
            <a:r>
              <a:t>When creating a web application with any framework, there are a couple of core concepts we need to understand - routing, methods, and templating. Let's explore these concepts before we write our code.</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rPr lang="en-US" dirty="0"/>
              <a:t>When you create a mobile task, you frequently have buttons which a user can select or tap to indicate a desired action. When they tap the button a method is called in your app to perform the task. The same thing holds true with web apps. Only instead of buttons, the server uses what are referred to as routes. Routes are indicated by a URL.</a:t>
            </a:r>
          </a:p>
          <a:p>
            <a:pPr>
              <a:spcBef>
                <a:spcPct val="43750"/>
              </a:spcBef>
              <a:spcAft>
                <a:spcPct val="43750"/>
              </a:spcAft>
            </a:pPr>
            <a:endParaRPr lang="en-US" dirty="0"/>
          </a:p>
          <a:p>
            <a:pPr>
              <a:spcBef>
                <a:spcPct val="43750"/>
              </a:spcBef>
              <a:spcAft>
                <a:spcPct val="43750"/>
              </a:spcAft>
            </a:pPr>
            <a:r>
              <a:rPr dirty="0"/>
              <a:t>When a user uses a web application, they indicate what they want to do, or the information they're seeking, by browsing to different uniform resource locators (or URLs). They might type out an address directly (say https://adventure-works.com), or select a link, or a button that includes the appropriate URL. On an e-commerce site you might have URLs that look like the following:</a:t>
            </a:r>
          </a:p>
          <a:p>
            <a:endParaRPr dirty="0"/>
          </a:p>
          <a:p>
            <a:r>
              <a:rPr dirty="0"/>
              <a:t>https://adventure-works.com/ for the main page</a:t>
            </a:r>
          </a:p>
          <a:p>
            <a:endParaRPr dirty="0"/>
          </a:p>
          <a:p>
            <a:r>
              <a:rPr dirty="0"/>
              <a:t>https://adventure-works.com/products/widget for details on a Widget</a:t>
            </a:r>
          </a:p>
          <a:p>
            <a:endParaRPr dirty="0"/>
          </a:p>
          <a:p>
            <a:r>
              <a:rPr dirty="0"/>
              <a:t>https://adventure-works.com/cart/buy to complete a purchase</a:t>
            </a:r>
          </a:p>
          <a:p>
            <a:endParaRPr dirty="0"/>
          </a:p>
          <a:p>
            <a:pPr>
              <a:spcBef>
                <a:spcPct val="43750"/>
              </a:spcBef>
              <a:spcAft>
                <a:spcPct val="43750"/>
              </a:spcAft>
            </a:pPr>
            <a:r>
              <a:rPr dirty="0"/>
              <a:t>As a developer, we actually don't need to worry about the first part of the URL, or the domain (</a:t>
            </a:r>
            <a:r>
              <a:rPr b="1" dirty="0"/>
              <a:t>adventure-works.com</a:t>
            </a:r>
            <a:r>
              <a:rPr dirty="0"/>
              <a:t> in our example). Our application is put into action based on whatever comes after the domain name, starting with the </a:t>
            </a:r>
            <a:r>
              <a:rPr b="1" dirty="0"/>
              <a:t>/</a:t>
            </a:r>
            <a:r>
              <a:rPr dirty="0"/>
              <a:t>. The portion after the domain name is what's known as a </a:t>
            </a:r>
            <a:r>
              <a:rPr b="1" dirty="0"/>
              <a:t>route</a:t>
            </a:r>
            <a:r>
              <a:rPr dirty="0"/>
              <a:t>.</a:t>
            </a:r>
          </a:p>
          <a:p>
            <a:endParaRPr dirty="0"/>
          </a:p>
          <a:p>
            <a:pPr>
              <a:spcBef>
                <a:spcPct val="43750"/>
              </a:spcBef>
              <a:spcAft>
                <a:spcPct val="43750"/>
              </a:spcAft>
            </a:pPr>
            <a:r>
              <a:rPr dirty="0"/>
              <a:t>A </a:t>
            </a:r>
            <a:r>
              <a:rPr b="1" dirty="0"/>
              <a:t>route</a:t>
            </a:r>
            <a:r>
              <a:rPr dirty="0"/>
              <a:t> is a path to an action. Similar to tapping on a button in a mobile app, a route indicates the action the user wants to perform. We'll register different routes in our web application to respond to the various requests our application supports.</a:t>
            </a:r>
          </a:p>
          <a:p>
            <a:endParaRPr dirty="0"/>
          </a:p>
          <a:p>
            <a:pPr>
              <a:spcBef>
                <a:spcPct val="43750"/>
              </a:spcBef>
              <a:spcAft>
                <a:spcPct val="43750"/>
              </a:spcAft>
            </a:pPr>
            <a:r>
              <a:rPr dirty="0"/>
              <a:t>In our application, we indicate how we want to respond to a particular route request by providing a function. A route is a map to a function. When we think about writing code in general, this concept is relatively natural. When we want to perform a particular action, we call a function. Our users will do the exact same thing! They'll just do it a little differently, by accessing a route.</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7500" lnSpcReduction="20000"/>
          </a:bodyPr>
          <a:lstStyle/>
          <a:p>
            <a:pPr>
              <a:spcBef>
                <a:spcPct val="43750"/>
              </a:spcBef>
              <a:spcAft>
                <a:spcPct val="43750"/>
              </a:spcAft>
            </a:pPr>
            <a:r>
              <a:rPr dirty="0"/>
              <a:t>Routes can be accessed in many ways, through what are known as methods or verbs (the two terms mean the same thing and can be used interchangeably). How the route is accessed provides additional context about the state of the user request and what action the user wants to perform.</a:t>
            </a:r>
          </a:p>
          <a:p>
            <a:endParaRPr dirty="0"/>
          </a:p>
          <a:p>
            <a:pPr>
              <a:spcBef>
                <a:spcPct val="43750"/>
              </a:spcBef>
              <a:spcAft>
                <a:spcPct val="43750"/>
              </a:spcAft>
            </a:pPr>
            <a:r>
              <a:rPr dirty="0"/>
              <a:t>There are many methods available when creating a web application, but the two most common (and the only two we'll focus on) are </a:t>
            </a:r>
            <a:r>
              <a:rPr b="1" dirty="0"/>
              <a:t>GET</a:t>
            </a:r>
            <a:r>
              <a:rPr dirty="0"/>
              <a:t> and </a:t>
            </a:r>
            <a:r>
              <a:rPr b="1" dirty="0"/>
              <a:t>POST</a:t>
            </a:r>
            <a:r>
              <a:rPr dirty="0"/>
              <a:t>. </a:t>
            </a:r>
            <a:r>
              <a:rPr b="1" dirty="0"/>
              <a:t>GET</a:t>
            </a:r>
            <a:r>
              <a:rPr dirty="0"/>
              <a:t> typically indicates that the user is requesting information, while </a:t>
            </a:r>
            <a:r>
              <a:rPr b="1" dirty="0"/>
              <a:t>POST</a:t>
            </a:r>
            <a:r>
              <a:rPr dirty="0"/>
              <a:t> indicates that the user needs to send us something </a:t>
            </a:r>
            <a:r>
              <a:rPr b="1" dirty="0"/>
              <a:t>and</a:t>
            </a:r>
            <a:r>
              <a:rPr dirty="0"/>
              <a:t> receive a response.</a:t>
            </a:r>
          </a:p>
          <a:p>
            <a:endParaRPr dirty="0"/>
          </a:p>
          <a:p>
            <a:pPr>
              <a:spcBef>
                <a:spcPct val="43750"/>
              </a:spcBef>
              <a:spcAft>
                <a:spcPct val="43750"/>
              </a:spcAft>
            </a:pPr>
            <a:r>
              <a:rPr dirty="0"/>
              <a:t>[!NOTE] Regardless of the verb used, information can </a:t>
            </a:r>
            <a:r>
              <a:rPr b="1" dirty="0"/>
              <a:t>always</a:t>
            </a:r>
            <a:r>
              <a:rPr dirty="0"/>
              <a:t> be returned to the user.</a:t>
            </a:r>
          </a:p>
          <a:p>
            <a:endParaRPr dirty="0"/>
          </a:p>
          <a:p>
            <a:pPr>
              <a:spcBef>
                <a:spcPct val="43750"/>
              </a:spcBef>
              <a:spcAft>
                <a:spcPct val="43750"/>
              </a:spcAft>
            </a:pPr>
            <a:r>
              <a:rPr dirty="0"/>
              <a:t>A common application flow that uses </a:t>
            </a:r>
            <a:r>
              <a:rPr b="1" dirty="0"/>
              <a:t>GET</a:t>
            </a:r>
            <a:r>
              <a:rPr dirty="0"/>
              <a:t> and </a:t>
            </a:r>
            <a:r>
              <a:rPr b="1" dirty="0"/>
              <a:t>POST</a:t>
            </a:r>
            <a:r>
              <a:rPr dirty="0"/>
              <a:t> revolves around using a form. Let's say we create an application where the user wants to register for a mailing list:</a:t>
            </a:r>
          </a:p>
          <a:p>
            <a:endParaRPr dirty="0"/>
          </a:p>
          <a:p>
            <a:r>
              <a:rPr dirty="0"/>
              <a:t>The user accesses the sign-up form via </a:t>
            </a:r>
            <a:r>
              <a:rPr b="1" dirty="0"/>
              <a:t>GET</a:t>
            </a:r>
          </a:p>
          <a:p>
            <a:endParaRPr b="1" dirty="0"/>
          </a:p>
          <a:p>
            <a:r>
              <a:rPr dirty="0"/>
              <a:t>The user completes the form and selects the submit button</a:t>
            </a:r>
          </a:p>
          <a:p>
            <a:endParaRPr dirty="0"/>
          </a:p>
          <a:p>
            <a:r>
              <a:rPr dirty="0"/>
              <a:t>The information from the form is sent back to the server by using </a:t>
            </a:r>
            <a:r>
              <a:rPr b="1" dirty="0"/>
              <a:t>POST</a:t>
            </a:r>
          </a:p>
          <a:p>
            <a:endParaRPr b="1" dirty="0"/>
          </a:p>
          <a:p>
            <a:r>
              <a:rPr dirty="0"/>
              <a:t>A "success" message is returned to the user</a:t>
            </a:r>
          </a:p>
          <a:p>
            <a:endParaRPr dirty="0"/>
          </a:p>
          <a:p>
            <a:pPr>
              <a:spcBef>
                <a:spcPct val="43750"/>
              </a:spcBef>
              <a:spcAft>
                <a:spcPct val="43750"/>
              </a:spcAft>
            </a:pPr>
            <a:r>
              <a:rPr dirty="0"/>
              <a:t>As you might suspect, the user doesn't directly indicate the verb they want to use, it is controlled by the application. Generally speaking, if the user navigates to a URL directly, by typing it in or by selecting a link, they access the page by using </a:t>
            </a:r>
            <a:r>
              <a:rPr b="1" dirty="0"/>
              <a:t>GET</a:t>
            </a:r>
            <a:r>
              <a:rPr dirty="0"/>
              <a:t>. When they select a button for a form, they typically send the information via </a:t>
            </a:r>
            <a:r>
              <a:rPr b="1" dirty="0"/>
              <a:t>POST</a:t>
            </a:r>
            <a:r>
              <a:rPr dirty="0"/>
              <a:t>.</a:t>
            </a:r>
          </a:p>
          <a:p>
            <a:endParaRPr lang="en-US" dirty="0"/>
          </a:p>
          <a:p>
            <a:r>
              <a:rPr dirty="0"/>
              <a:t>We're keeping this conversation relatively high level, because a full discussion of methods is beyond the scope of this module.</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user completing a form to send a server information typically involves 4 steps.</a:t>
            </a:r>
          </a:p>
          <a:p>
            <a:r>
              <a:rPr lang="en-US" dirty="0"/>
              <a:t>1. The user navigates to the page with the form, say http://adventure-works.com/contact, via GET</a:t>
            </a:r>
          </a:p>
          <a:p>
            <a:r>
              <a:rPr lang="en-US" dirty="0"/>
              <a:t>2. The server sends the HTML page with the form to the user</a:t>
            </a:r>
          </a:p>
          <a:p>
            <a:r>
              <a:rPr lang="en-US" dirty="0"/>
              <a:t>3. The user completes the form and selects the </a:t>
            </a:r>
            <a:r>
              <a:rPr lang="en-US" b="1" dirty="0"/>
              <a:t>submit</a:t>
            </a:r>
            <a:r>
              <a:rPr lang="en-US" b="0" dirty="0"/>
              <a:t> button. The browser sends the information to the server via POST</a:t>
            </a:r>
          </a:p>
          <a:p>
            <a:r>
              <a:rPr lang="en-US" b="0" dirty="0"/>
              <a:t>4. The server processes the information in the form, and sends an HTML response to the user</a:t>
            </a:r>
            <a:endParaRPr lang="en-US" dirty="0"/>
          </a:p>
        </p:txBody>
      </p:sp>
      <p:sp>
        <p:nvSpPr>
          <p:cNvPr id="4" name="Slide Number Placeholder 3"/>
          <p:cNvSpPr>
            <a:spLocks noGrp="1"/>
          </p:cNvSpPr>
          <p:nvPr>
            <p:ph type="sldNum" sz="quarter" idx="5"/>
          </p:nvPr>
        </p:nvSpPr>
        <p:spPr/>
        <p:txBody>
          <a:bodyPr/>
          <a:lstStyle/>
          <a:p>
            <a:fld id="{56F4803A-382A-4D47-B113-E76B079AB0DB}" type="slidenum">
              <a:rPr lang="en-US" smtClean="0"/>
              <a:t>14</a:t>
            </a:fld>
            <a:endParaRPr lang="en-US"/>
          </a:p>
        </p:txBody>
      </p:sp>
    </p:spTree>
    <p:extLst>
      <p:ext uri="{BB962C8B-B14F-4D97-AF65-F5344CB8AC3E}">
        <p14:creationId xmlns:p14="http://schemas.microsoft.com/office/powerpoint/2010/main" val="4010302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 snippet of the code from the final project. Notice the two different routes being created using the same path of '/'. One uses GET, which will send the form to the user. The other uses POST, which will process the data and generate a result.</a:t>
            </a:r>
          </a:p>
        </p:txBody>
      </p:sp>
      <p:sp>
        <p:nvSpPr>
          <p:cNvPr id="4" name="Slide Number Placeholder 3"/>
          <p:cNvSpPr>
            <a:spLocks noGrp="1"/>
          </p:cNvSpPr>
          <p:nvPr>
            <p:ph type="sldNum" sz="quarter" idx="5"/>
          </p:nvPr>
        </p:nvSpPr>
        <p:spPr/>
        <p:txBody>
          <a:bodyPr/>
          <a:lstStyle/>
          <a:p>
            <a:fld id="{56F4803A-382A-4D47-B113-E76B079AB0DB}" type="slidenum">
              <a:rPr lang="en-US" smtClean="0"/>
              <a:t>15</a:t>
            </a:fld>
            <a:endParaRPr lang="en-US"/>
          </a:p>
        </p:txBody>
      </p:sp>
    </p:spTree>
    <p:extLst>
      <p:ext uri="{BB962C8B-B14F-4D97-AF65-F5344CB8AC3E}">
        <p14:creationId xmlns:p14="http://schemas.microsoft.com/office/powerpoint/2010/main" val="851290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Hypertext Markup Language, or HTML, is the language used to structure the information displayed on a browser, while Cascading Style Sheets, or CSS, is used to manage the style and layout. When creating an application, most of the HTML will be static, meaning it won't change. However, to make our pages dynamic we need to be able to programmatically put information into an HTML page. Nearly every web framework supports this requirement through templates.</a:t>
            </a:r>
          </a:p>
          <a:p>
            <a:endParaRPr dirty="0"/>
          </a:p>
          <a:p>
            <a:pPr>
              <a:spcBef>
                <a:spcPct val="43750"/>
              </a:spcBef>
              <a:spcAft>
                <a:spcPct val="43750"/>
              </a:spcAft>
            </a:pPr>
            <a:r>
              <a:rPr dirty="0"/>
              <a:t>A template allows you to write the core HTML (or a template) and indicate placeholders for the dynamic information. Probably the most common syntax for placeholders is {{ }}. Jinja, the templating engine for Flask, uses this syntax.</a:t>
            </a:r>
          </a:p>
          <a:p>
            <a:endParaRPr dirty="0"/>
          </a:p>
          <a:p>
            <a:r>
              <a:rPr dirty="0"/>
              <a:t>&lt;h1&gt;Welcome, {{ name }}&lt;/h1&gt; </a:t>
            </a:r>
          </a:p>
          <a:p>
            <a:endParaRPr dirty="0"/>
          </a:p>
          <a:p>
            <a:pPr>
              <a:spcBef>
                <a:spcPct val="43750"/>
              </a:spcBef>
              <a:spcAft>
                <a:spcPct val="43750"/>
              </a:spcAft>
            </a:pPr>
            <a:r>
              <a:rPr dirty="0"/>
              <a:t>In the preceding example, we have our HTML of h1 (a header), with the text we want to display. The {{ name }} indicates that we want to display a variable named name right after </a:t>
            </a:r>
            <a:r>
              <a:rPr b="1" dirty="0"/>
              <a:t>Welcome</a:t>
            </a:r>
            <a:r>
              <a:rPr dirty="0"/>
              <a:t>. By using this syntax we can write our HTML with our existing skills, and inject the dynamic information as needed.</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Flask is a framework for building Python web apps.</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Flask is a framework for building Python web apps.</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https://docs.microsoft.com/en-us/learn/modules/learn-pr/student-evangelism/python-flask-build-ai-web-app/3-exercise-create-app </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https://docs.microsoft.com/en-us/learn/modules/learn-pr/student-evangelism/python-flask-build-ai-web-app/3-exercise-create-app</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Port 5000 is the default port number that Flask uses to service HTTP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Port 5000 is the default port number that Flask uses to service HTTP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By default, HTML files served up by Flask must be located in a subdirectory named **templates**.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By default, HTML files served up by Flask must be located in a subdirectory named **templates**.</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lang="en-US" dirty="0"/>
              <a:t>While solutions using machine learning or artificial intelligence have become increasingly common, they can still be difficult to create from scratch. Fortunately, there are many solutions already built, which we can access like we would any application programming interface (API). This approach allows us to focus on our code, rather than complex modeling.</a:t>
            </a:r>
          </a:p>
          <a:p>
            <a:endParaRPr lang="en-US" dirty="0"/>
          </a:p>
          <a:p>
            <a:pPr>
              <a:spcBef>
                <a:spcPct val="43750"/>
              </a:spcBef>
              <a:spcAft>
                <a:spcPct val="43750"/>
              </a:spcAft>
            </a:pPr>
            <a:r>
              <a:rPr lang="en-US" dirty="0"/>
              <a:t>Azure provides a set of offerings called </a:t>
            </a:r>
            <a:r>
              <a:rPr lang="en-US" dirty="0">
                <a:hlinkClick r:id="rId3"/>
              </a:rPr>
              <a:t>Cognitive Services</a:t>
            </a:r>
            <a:r>
              <a:rPr lang="en-US" dirty="0"/>
              <a:t>, which include services for computer vision, speech to text and text to speech, and text translation. You can access any of these services via software developer kits (SDKs), or by calling them in the same way you'd call any other HTTP endpoint.</a:t>
            </a:r>
          </a:p>
          <a:p>
            <a:endParaRPr lang="en-US" dirty="0"/>
          </a:p>
          <a:p>
            <a:pPr>
              <a:spcBef>
                <a:spcPct val="43750"/>
              </a:spcBef>
              <a:spcAft>
                <a:spcPct val="43750"/>
              </a:spcAft>
            </a:pPr>
            <a:r>
              <a:rPr lang="en-US" dirty="0"/>
              <a:t>To use Cognitive Services, you'll need an Azure account. If you're new to Azure, you can </a:t>
            </a:r>
            <a:r>
              <a:rPr lang="en-US" dirty="0">
                <a:hlinkClick r:id="rId4"/>
              </a:rPr>
              <a:t>sign-up for free</a:t>
            </a:r>
            <a:r>
              <a:rPr lang="en-US" dirty="0"/>
              <a:t>, which will include $200 free credit for the first 30 days. If you're a student, you can </a:t>
            </a:r>
            <a:r>
              <a:rPr lang="en-US" dirty="0">
                <a:hlinkClick r:id="rId5"/>
              </a:rPr>
              <a:t>enroll for Azure for Students</a:t>
            </a:r>
            <a:r>
              <a:rPr lang="en-US" dirty="0"/>
              <a:t>, which includes $100 to use across 12 months, and a host of other free services.</a:t>
            </a:r>
          </a:p>
          <a:p>
            <a:pPr>
              <a:spcBef>
                <a:spcPct val="43750"/>
              </a:spcBef>
              <a:spcAft>
                <a:spcPct val="43750"/>
              </a:spcAft>
            </a:pPr>
            <a:endParaRPr lang="en-US" dirty="0"/>
          </a:p>
          <a:p>
            <a:pPr>
              <a:spcBef>
                <a:spcPct val="43750"/>
              </a:spcBef>
              <a:spcAft>
                <a:spcPct val="43750"/>
              </a:spcAft>
            </a:pPr>
            <a:r>
              <a:rPr dirty="0"/>
              <a:t>Translator service, part of Cognitive Services, will translate to and from dozens of languages. It can automatically detect the source language, and can translate to multiple target languages in one call. You call Translator service in the same way you would call any other HTTP endpoint. In Python, you typically do this by using the </a:t>
            </a:r>
            <a:r>
              <a:rPr b="1" dirty="0"/>
              <a:t>requests</a:t>
            </a:r>
            <a:r>
              <a:rPr dirty="0"/>
              <a:t> library, which is what we'll use when we return to our code.</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To call Translator service (or any other Cognitive Service), we'll need a key. This key will be used whenever we access the service. The key is similar to a password. Anyone who has access to the key can call the service, and if we were using a paid version they could run up a large bill!</a:t>
            </a:r>
          </a:p>
          <a:p>
            <a:endParaRPr dirty="0"/>
          </a:p>
          <a:p>
            <a:pPr>
              <a:spcBef>
                <a:spcPct val="43750"/>
              </a:spcBef>
              <a:spcAft>
                <a:spcPct val="43750"/>
              </a:spcAft>
            </a:pPr>
            <a:r>
              <a:rPr dirty="0"/>
              <a:t>One great solution for protecting the key when doing development work is to use a library called </a:t>
            </a:r>
            <a:r>
              <a:rPr dirty="0">
                <a:hlinkClick r:id="rId3"/>
              </a:rPr>
              <a:t>python-</a:t>
            </a:r>
            <a:r>
              <a:rPr dirty="0" err="1">
                <a:hlinkClick r:id="rId3"/>
              </a:rPr>
              <a:t>dotenv</a:t>
            </a:r>
            <a:r>
              <a:rPr dirty="0"/>
              <a:t>, commonly called </a:t>
            </a:r>
            <a:r>
              <a:rPr dirty="0" err="1"/>
              <a:t>dotenv</a:t>
            </a:r>
            <a:r>
              <a:rPr dirty="0"/>
              <a:t>. When using </a:t>
            </a:r>
            <a:r>
              <a:rPr dirty="0" err="1"/>
              <a:t>dotenv</a:t>
            </a:r>
            <a:r>
              <a:rPr dirty="0"/>
              <a:t>, we create a file named </a:t>
            </a:r>
            <a:r>
              <a:rPr b="1" dirty="0"/>
              <a:t>.env</a:t>
            </a:r>
            <a:r>
              <a:rPr dirty="0"/>
              <a:t>, which contains any </a:t>
            </a:r>
            <a:r>
              <a:rPr i="1" dirty="0"/>
              <a:t>key/value</a:t>
            </a:r>
            <a:r>
              <a:rPr dirty="0"/>
              <a:t> pairs we don't want as part of our source code. We'll ensure that the file is listed in our </a:t>
            </a:r>
            <a:r>
              <a:rPr dirty="0" err="1">
                <a:hlinkClick r:id="rId4"/>
              </a:rPr>
              <a:t>gitignore</a:t>
            </a:r>
            <a:r>
              <a:rPr dirty="0"/>
              <a:t> file when we push our code to </a:t>
            </a:r>
            <a:r>
              <a:rPr dirty="0">
                <a:hlinkClick r:id="rId5"/>
              </a:rPr>
              <a:t>GitHub</a:t>
            </a:r>
            <a:r>
              <a:rPr dirty="0"/>
              <a:t>, so that we don't accidentally publish it for the world to see.</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https://docs.microsoft.com/en-us/learn/modules/learn-pr/student-evangelism/python-flask-build-ai-web-app/5-exercise-create-translator-service </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https://docs.microsoft.com/en-us/learn/modules/learn-pr/student-evangelism/python-flask-build-ai-web-app/5-exercise-create-translator-service</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https://docs.microsoft.com/en-us/learn/modules/learn-pr/student-evangelism/python-flask-build-ai-web-app/6-exercise-call-translator </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https://docs.microsoft.com/en-us/learn/modules/learn-pr/student-evangelism/python-flask-build-ai-web-app/6-exercise-call-translator</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Ocp-Apim-Subscription-Key is the name of the HTTP header that carries API keys in calls to Azure Cognitive Services.</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Ocp-Apim-Subscription-Key is the name of the HTTP header that carries API keys in calls to Azure Cognitive Services.</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In this module, you learned the core concepts of building websites in Python by using the Flask framework. Typically, the core of a Flask application is </a:t>
            </a:r>
            <a:r>
              <a:rPr b="1"/>
              <a:t>app.py</a:t>
            </a:r>
            <a:r>
              <a:t>, and the code calls Flask functions such as render_template(). You also learned how to programmatically inject content into HTML templates by using Jinja, and how to use @app.route() to connect functions in your code to routes that the application supports.</a:t>
            </a:r>
          </a:p>
          <a:p>
            <a:endParaRPr/>
          </a:p>
          <a:p>
            <a:pPr>
              <a:spcBef>
                <a:spcPct val="43750"/>
              </a:spcBef>
              <a:spcAft>
                <a:spcPct val="43750"/>
              </a:spcAft>
            </a:pPr>
            <a:r>
              <a:t>Also, you discovered that you can use Azure Cognitive Services to build intelligent applications infused with AI. By using the Translator service, you were able to translate text by using a few lines of code rather than by creating your own machine learning model. Combined with other services in Cognitive Services, these APIs make it possible to write apps that you could have only dreamed about a few years ago.</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lnSpcReduction="10000"/>
          </a:bodyPr>
          <a:lstStyle/>
          <a:p>
            <a:pPr>
              <a:spcBef>
                <a:spcPct val="43750"/>
              </a:spcBef>
              <a:spcAft>
                <a:spcPct val="43750"/>
              </a:spcAft>
            </a:pPr>
            <a:r>
              <a:rPr dirty="0"/>
              <a:t>Creating a web application with artificial intelligence (AI) doesn't need to involve a lot of code or creating services from scratch. Let's imagine we wanted to create a website that can translate text for the user.</a:t>
            </a:r>
          </a:p>
          <a:p>
            <a:endParaRPr dirty="0"/>
          </a:p>
          <a:p>
            <a:pPr>
              <a:spcBef>
                <a:spcPct val="43750"/>
              </a:spcBef>
              <a:spcAft>
                <a:spcPct val="43750"/>
              </a:spcAft>
            </a:pPr>
            <a:r>
              <a:rPr dirty="0"/>
              <a:t>For the front end, we want something that will allow us to integrate our services without having to jump through a lot of hoops. A framework like Flask is a perfect choice. Flask is described by its creators as a "micro-framework", meaning it provides the core services required, such as routing and templating, but otherwise allows you to use whatever backend services your application needs. It's also lightweight, making it quick to set up and deploy. We don't need a database or anything fancy. We just need a framework to create our UI, and be able to call the back-end service.</a:t>
            </a:r>
          </a:p>
          <a:p>
            <a:endParaRPr dirty="0"/>
          </a:p>
          <a:p>
            <a:pPr>
              <a:spcBef>
                <a:spcPct val="43750"/>
              </a:spcBef>
              <a:spcAft>
                <a:spcPct val="43750"/>
              </a:spcAft>
            </a:pPr>
            <a:r>
              <a:rPr dirty="0"/>
              <a:t>For the back end, rather than creating a machine learning model on your own, you can use a collection of AI services (known as </a:t>
            </a:r>
            <a:r>
              <a:rPr dirty="0">
                <a:hlinkClick r:id="rId3"/>
              </a:rPr>
              <a:t>Azure Cognitive Service</a:t>
            </a:r>
            <a:r>
              <a:rPr dirty="0"/>
              <a:t>). These services can either be accessed via an SDK or an HTTP call. We can use the </a:t>
            </a:r>
            <a:r>
              <a:rPr dirty="0">
                <a:hlinkClick r:id="rId4"/>
              </a:rPr>
              <a:t>Translator service</a:t>
            </a:r>
            <a:r>
              <a:rPr dirty="0"/>
              <a:t> to meet our primary goal of translating text.</a:t>
            </a:r>
          </a:p>
          <a:p>
            <a:endParaRPr dirty="0"/>
          </a:p>
          <a:p>
            <a:pPr>
              <a:spcBef>
                <a:spcPct val="43750"/>
              </a:spcBef>
              <a:spcAft>
                <a:spcPct val="43750"/>
              </a:spcAft>
            </a:pPr>
            <a:r>
              <a:rPr dirty="0"/>
              <a:t>In this module, we're going to explore Flask and the Translator service. We'll see how we can create a web application to translate text into various languages.</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https://docs.microsoft.com/en-us/learn/modules/learn-pr/student-evangelism/python-flask-build-ai-web-app/1-exercise-set-up-environment </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Walk the attendees through the setup process. They should hopefully already have VS Code and Python installed on their systems.</a:t>
            </a:r>
          </a:p>
          <a:p>
            <a:endParaRPr lang="en-US" dirty="0"/>
          </a:p>
          <a:p>
            <a:r>
              <a:rPr dirty="0"/>
              <a:t>https://docs.microsoft.com/en-us/learn/modules/learn-pr/student-evangelism/python-flask-build-ai-web-app/1-exercise-set-up-environment</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aka.ms/a4s" TargetMode="External"/><Relationship Id="rId2" Type="http://schemas.openxmlformats.org/officeDocument/2006/relationships/notesSlide" Target="../notesSlides/notesSlide2.xml"/><Relationship Id="rId1" Type="http://schemas.openxmlformats.org/officeDocument/2006/relationships/slideLayout" Target="../slideLayouts/slideLayout34.xml"/><Relationship Id="rId4" Type="http://schemas.openxmlformats.org/officeDocument/2006/relationships/hyperlink" Target="https://code.visualstudio.co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3.xm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learn/modules/connecting-iot-devices-cognitive-services-azure-functions/" TargetMode="External"/><Relationship Id="rId2" Type="http://schemas.openxmlformats.org/officeDocument/2006/relationships/hyperlink" Target="https://docs.microsoft.com/azure/developer/python/tutorial-deploy-app-service-on-linux-01" TargetMode="External"/><Relationship Id="rId1" Type="http://schemas.openxmlformats.org/officeDocument/2006/relationships/slideLayout" Target="../slideLayouts/slideLayout9.xml"/><Relationship Id="rId4" Type="http://schemas.openxmlformats.org/officeDocument/2006/relationships/hyperlink" Target="https://docs.microsoft.com/learn/paths/create-machine-learn-models/"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Flask fundamentals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Flask fundamentals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Flask is an open-source web "micro-framework".</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Responding to user requests with routes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a user uses a web application, they indicate what they want to do, or the information they're seeking, by browsing to different uniform resource locators (or URLs).</a:t>
            </a:r>
          </a:p>
        </p:txBody>
      </p:sp>
      <p:sp>
        <p:nvSpPr>
          <p:cNvPr id="4" name="New shape"/>
          <p:cNvSpPr/>
          <p:nvPr/>
        </p:nvSpPr>
        <p:spPr>
          <a:xfrm>
            <a:off x="609600" y="2922396"/>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https://adventure-works.com/ for the main page</a:t>
            </a:r>
          </a:p>
          <a:p>
            <a:pPr marL="635000" indent="-365760">
              <a:spcBef>
                <a:spcPct val="20000"/>
              </a:spcBef>
              <a:spcAft>
                <a:spcPct val="20000"/>
              </a:spcAft>
              <a:buChar char="•"/>
            </a:pPr>
            <a:r>
              <a:rPr sz="1800">
                <a:solidFill>
                  <a:srgbClr val="000000"/>
                </a:solidFill>
              </a:rPr>
              <a:t>https://adventure-works.com/products/widget for details on a Widget</a:t>
            </a:r>
          </a:p>
          <a:p>
            <a:pPr marL="635000" indent="-365760">
              <a:spcBef>
                <a:spcPct val="20000"/>
              </a:spcBef>
              <a:spcAft>
                <a:spcPct val="20000"/>
              </a:spcAft>
              <a:buChar char="•"/>
            </a:pPr>
            <a:r>
              <a:rPr sz="1800">
                <a:solidFill>
                  <a:srgbClr val="000000"/>
                </a:solidFill>
              </a:rPr>
              <a:t>https://adventure-works.com/cart/buy to complete a purchase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Methods or verbs</a:t>
            </a:r>
          </a:p>
        </p:txBody>
      </p:sp>
      <p:sp>
        <p:nvSpPr>
          <p:cNvPr id="3" name="Subtitle"/>
          <p:cNvSpPr>
            <a:spLocks noGrp="1"/>
          </p:cNvSpPr>
          <p:nvPr>
            <p:ph sz="quarter" idx="10"/>
          </p:nvPr>
        </p:nvSpPr>
        <p:spPr>
          <a:xfrm>
            <a:off x="584200" y="1435100"/>
            <a:ext cx="11018838" cy="137883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Routes can be accessed in many ways, through what are known as methods or verbs</a:t>
            </a:r>
            <a:endParaRPr lang="en-US" dirty="0"/>
          </a:p>
          <a:p>
            <a:r>
              <a:rPr lang="en-US" dirty="0"/>
              <a:t>The most common verbs are GET and POST</a:t>
            </a:r>
            <a:endParaRPr dirty="0"/>
          </a:p>
        </p:txBody>
      </p:sp>
      <p:sp>
        <p:nvSpPr>
          <p:cNvPr id="4" name="New shape"/>
          <p:cNvSpPr/>
          <p:nvPr/>
        </p:nvSpPr>
        <p:spPr>
          <a:xfrm>
            <a:off x="2207419" y="4150757"/>
            <a:ext cx="7772400" cy="1272143"/>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dirty="0">
                <a:solidFill>
                  <a:srgbClr val="000000"/>
                </a:solidFill>
              </a:rPr>
              <a:t>Note: Regardless of the verb used, information can </a:t>
            </a:r>
            <a:r>
              <a:rPr sz="2800" b="1" dirty="0">
                <a:solidFill>
                  <a:srgbClr val="000000"/>
                </a:solidFill>
              </a:rPr>
              <a:t>always</a:t>
            </a:r>
            <a:r>
              <a:rPr sz="2800" dirty="0">
                <a:solidFill>
                  <a:srgbClr val="000000"/>
                </a:solidFill>
              </a:rPr>
              <a:t> be returned to the user.</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10F8-5503-4EBF-8B0D-0501D36B57F8}"/>
              </a:ext>
            </a:extLst>
          </p:cNvPr>
          <p:cNvSpPr>
            <a:spLocks noGrp="1"/>
          </p:cNvSpPr>
          <p:nvPr>
            <p:ph type="title"/>
          </p:nvPr>
        </p:nvSpPr>
        <p:spPr/>
        <p:txBody>
          <a:bodyPr/>
          <a:lstStyle/>
          <a:p>
            <a:r>
              <a:rPr lang="en-US" dirty="0"/>
              <a:t>Common flow for web forms</a:t>
            </a:r>
          </a:p>
        </p:txBody>
      </p:sp>
      <p:sp>
        <p:nvSpPr>
          <p:cNvPr id="5" name="Rectangle 4">
            <a:extLst>
              <a:ext uri="{FF2B5EF4-FFF2-40B4-BE49-F238E27FC236}">
                <a16:creationId xmlns:a16="http://schemas.microsoft.com/office/drawing/2014/main" id="{3C05BBC4-6483-4F38-A010-283A0B9BC573}"/>
              </a:ext>
            </a:extLst>
          </p:cNvPr>
          <p:cNvSpPr/>
          <p:nvPr/>
        </p:nvSpPr>
        <p:spPr bwMode="auto">
          <a:xfrm>
            <a:off x="1219200" y="1524000"/>
            <a:ext cx="1219200" cy="46482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Client</a:t>
            </a:r>
          </a:p>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0BEDA1CE-ABC1-43E8-965C-A63B89632FB6}"/>
              </a:ext>
            </a:extLst>
          </p:cNvPr>
          <p:cNvSpPr/>
          <p:nvPr/>
        </p:nvSpPr>
        <p:spPr bwMode="auto">
          <a:xfrm>
            <a:off x="9753600" y="1510553"/>
            <a:ext cx="1219200" cy="4648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Server</a:t>
            </a:r>
          </a:p>
        </p:txBody>
      </p:sp>
      <p:sp>
        <p:nvSpPr>
          <p:cNvPr id="8" name="Arrow: Right 7">
            <a:extLst>
              <a:ext uri="{FF2B5EF4-FFF2-40B4-BE49-F238E27FC236}">
                <a16:creationId xmlns:a16="http://schemas.microsoft.com/office/drawing/2014/main" id="{443016E8-60A1-48AF-BE21-5CFBFDE16C2D}"/>
              </a:ext>
            </a:extLst>
          </p:cNvPr>
          <p:cNvSpPr/>
          <p:nvPr/>
        </p:nvSpPr>
        <p:spPr bwMode="auto">
          <a:xfrm>
            <a:off x="2438400" y="1524000"/>
            <a:ext cx="7315200" cy="1371600"/>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1. User requests form via GET</a:t>
            </a:r>
          </a:p>
        </p:txBody>
      </p:sp>
      <p:sp>
        <p:nvSpPr>
          <p:cNvPr id="9" name="Arrow: Left 8">
            <a:extLst>
              <a:ext uri="{FF2B5EF4-FFF2-40B4-BE49-F238E27FC236}">
                <a16:creationId xmlns:a16="http://schemas.microsoft.com/office/drawing/2014/main" id="{6F234B97-D922-474C-B809-0E292C39C425}"/>
              </a:ext>
            </a:extLst>
          </p:cNvPr>
          <p:cNvSpPr/>
          <p:nvPr/>
        </p:nvSpPr>
        <p:spPr bwMode="auto">
          <a:xfrm>
            <a:off x="2438400" y="2819400"/>
            <a:ext cx="7315200" cy="1143000"/>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2. Server sends HTML form to user</a:t>
            </a:r>
          </a:p>
        </p:txBody>
      </p:sp>
      <p:sp>
        <p:nvSpPr>
          <p:cNvPr id="11" name="Arrow: Right 10">
            <a:extLst>
              <a:ext uri="{FF2B5EF4-FFF2-40B4-BE49-F238E27FC236}">
                <a16:creationId xmlns:a16="http://schemas.microsoft.com/office/drawing/2014/main" id="{F6509B37-BDEE-46CC-B5F2-CF76D0E674CD}"/>
              </a:ext>
            </a:extLst>
          </p:cNvPr>
          <p:cNvSpPr/>
          <p:nvPr/>
        </p:nvSpPr>
        <p:spPr bwMode="auto">
          <a:xfrm>
            <a:off x="2438400" y="3733800"/>
            <a:ext cx="7315200" cy="1371600"/>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3. User completes form, hits submit, results sent via POST</a:t>
            </a:r>
          </a:p>
        </p:txBody>
      </p:sp>
      <p:sp>
        <p:nvSpPr>
          <p:cNvPr id="13" name="Arrow: Left 12">
            <a:extLst>
              <a:ext uri="{FF2B5EF4-FFF2-40B4-BE49-F238E27FC236}">
                <a16:creationId xmlns:a16="http://schemas.microsoft.com/office/drawing/2014/main" id="{5C45E312-F56D-4FCA-881F-7B798964F492}"/>
              </a:ext>
            </a:extLst>
          </p:cNvPr>
          <p:cNvSpPr/>
          <p:nvPr/>
        </p:nvSpPr>
        <p:spPr bwMode="auto">
          <a:xfrm>
            <a:off x="2438400" y="5029200"/>
            <a:ext cx="7315200" cy="1143000"/>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4. Server processes information and sends HTML result</a:t>
            </a:r>
          </a:p>
        </p:txBody>
      </p:sp>
    </p:spTree>
    <p:extLst>
      <p:ext uri="{BB962C8B-B14F-4D97-AF65-F5344CB8AC3E}">
        <p14:creationId xmlns:p14="http://schemas.microsoft.com/office/powerpoint/2010/main" val="34054076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8660334-7EB9-481A-A436-8FE7BB0E0539}"/>
              </a:ext>
            </a:extLst>
          </p:cNvPr>
          <p:cNvSpPr>
            <a:spLocks noGrp="1"/>
          </p:cNvSpPr>
          <p:nvPr>
            <p:ph type="body" sz="quarter" idx="13"/>
          </p:nvPr>
        </p:nvSpPr>
        <p:spPr/>
        <p:txBody>
          <a:bodyPr/>
          <a:lstStyle/>
          <a:p>
            <a:r>
              <a:rPr lang="en-US" dirty="0"/>
              <a:t>Example Flask form code</a:t>
            </a:r>
          </a:p>
        </p:txBody>
      </p:sp>
      <p:sp>
        <p:nvSpPr>
          <p:cNvPr id="7" name="Text Placeholder 6">
            <a:extLst>
              <a:ext uri="{FF2B5EF4-FFF2-40B4-BE49-F238E27FC236}">
                <a16:creationId xmlns:a16="http://schemas.microsoft.com/office/drawing/2014/main" id="{944CA068-950E-4DE4-A44C-686A7A6BC4BA}"/>
              </a:ext>
            </a:extLst>
          </p:cNvPr>
          <p:cNvSpPr>
            <a:spLocks noGrp="1"/>
          </p:cNvSpPr>
          <p:nvPr>
            <p:ph type="body" sz="quarter" idx="10"/>
          </p:nvPr>
        </p:nvSpPr>
        <p:spPr>
          <a:xfrm>
            <a:off x="591438" y="710247"/>
            <a:ext cx="11018520" cy="4241161"/>
          </a:xfrm>
        </p:spPr>
        <p:txBody>
          <a:bodyPr/>
          <a:lstStyle/>
          <a:p>
            <a:r>
              <a:rPr lang="en-US" sz="2600" b="0" dirty="0">
                <a:solidFill>
                  <a:schemeClr val="tx1"/>
                </a:solidFill>
                <a:effectLst/>
              </a:rPr>
              <a:t>@app.route(</a:t>
            </a:r>
            <a:r>
              <a:rPr lang="en-US" sz="2600" dirty="0">
                <a:solidFill>
                  <a:srgbClr val="C00000"/>
                </a:solidFill>
              </a:rPr>
              <a:t>'/'</a:t>
            </a:r>
            <a:r>
              <a:rPr lang="en-US" sz="2600" b="0" dirty="0">
                <a:solidFill>
                  <a:schemeClr val="tx1"/>
                </a:solidFill>
                <a:effectLst/>
              </a:rPr>
              <a:t>, methods=[</a:t>
            </a:r>
            <a:r>
              <a:rPr lang="en-US" sz="2600" dirty="0">
                <a:solidFill>
                  <a:srgbClr val="C00000"/>
                </a:solidFill>
              </a:rPr>
              <a:t>'GET'</a:t>
            </a:r>
            <a:r>
              <a:rPr lang="en-US" sz="2600" b="0" dirty="0">
                <a:solidFill>
                  <a:schemeClr val="tx1"/>
                </a:solidFill>
                <a:effectLst/>
              </a:rPr>
              <a:t>])</a:t>
            </a:r>
          </a:p>
          <a:p>
            <a:r>
              <a:rPr lang="en-US" sz="2600" dirty="0">
                <a:solidFill>
                  <a:schemeClr val="accent1"/>
                </a:solidFill>
              </a:rPr>
              <a:t>def</a:t>
            </a:r>
            <a:r>
              <a:rPr lang="en-US" sz="2600" b="0" dirty="0">
                <a:solidFill>
                  <a:schemeClr val="tx1"/>
                </a:solidFill>
                <a:effectLst/>
              </a:rPr>
              <a:t> index():</a:t>
            </a:r>
          </a:p>
          <a:p>
            <a:r>
              <a:rPr lang="en-US" sz="2600" dirty="0"/>
              <a:t>    </a:t>
            </a:r>
            <a:r>
              <a:rPr lang="en-US" sz="2600" dirty="0">
                <a:solidFill>
                  <a:srgbClr val="00B050"/>
                </a:solidFill>
              </a:rPr>
              <a:t># send form to the user</a:t>
            </a:r>
          </a:p>
          <a:p>
            <a:r>
              <a:rPr lang="en-US" sz="2600" b="0" dirty="0">
                <a:solidFill>
                  <a:schemeClr val="tx1"/>
                </a:solidFill>
                <a:effectLst/>
              </a:rPr>
              <a:t>    </a:t>
            </a:r>
            <a:r>
              <a:rPr lang="en-US" sz="2600" dirty="0">
                <a:solidFill>
                  <a:schemeClr val="accent1"/>
                </a:solidFill>
              </a:rPr>
              <a:t>return</a:t>
            </a:r>
            <a:r>
              <a:rPr lang="en-US" sz="2600" b="0" dirty="0">
                <a:solidFill>
                  <a:schemeClr val="tx1"/>
                </a:solidFill>
                <a:effectLst/>
              </a:rPr>
              <a:t> </a:t>
            </a:r>
            <a:r>
              <a:rPr lang="en-US" sz="2600" b="0" dirty="0" err="1">
                <a:solidFill>
                  <a:schemeClr val="tx1"/>
                </a:solidFill>
                <a:effectLst/>
              </a:rPr>
              <a:t>render_template</a:t>
            </a:r>
            <a:r>
              <a:rPr lang="en-US" sz="2600" b="0" dirty="0">
                <a:solidFill>
                  <a:schemeClr val="tx1"/>
                </a:solidFill>
                <a:effectLst/>
              </a:rPr>
              <a:t>(</a:t>
            </a:r>
            <a:r>
              <a:rPr lang="en-US" sz="2600" dirty="0">
                <a:solidFill>
                  <a:srgbClr val="C00000"/>
                </a:solidFill>
              </a:rPr>
              <a:t>'index.html'</a:t>
            </a:r>
            <a:r>
              <a:rPr lang="en-US" sz="2600" b="0" dirty="0">
                <a:solidFill>
                  <a:schemeClr val="tx1"/>
                </a:solidFill>
                <a:effectLst/>
              </a:rPr>
              <a:t>)</a:t>
            </a:r>
          </a:p>
          <a:p>
            <a:endParaRPr lang="en-US" sz="2600" b="0" dirty="0">
              <a:solidFill>
                <a:srgbClr val="D4D4D4"/>
              </a:solidFill>
              <a:effectLst/>
            </a:endParaRPr>
          </a:p>
          <a:p>
            <a:r>
              <a:rPr lang="en-US" sz="2600" b="0" dirty="0">
                <a:solidFill>
                  <a:schemeClr val="tx1"/>
                </a:solidFill>
                <a:effectLst/>
              </a:rPr>
              <a:t>@app.route(</a:t>
            </a:r>
            <a:r>
              <a:rPr lang="en-US" sz="2600" dirty="0">
                <a:solidFill>
                  <a:srgbClr val="C00000"/>
                </a:solidFill>
              </a:rPr>
              <a:t>'/'</a:t>
            </a:r>
            <a:r>
              <a:rPr lang="en-US" sz="2600" b="0" dirty="0">
                <a:solidFill>
                  <a:schemeClr val="tx1"/>
                </a:solidFill>
                <a:effectLst/>
              </a:rPr>
              <a:t>, methods=[</a:t>
            </a:r>
            <a:r>
              <a:rPr lang="en-US" sz="2600" dirty="0">
                <a:solidFill>
                  <a:srgbClr val="C00000"/>
                </a:solidFill>
              </a:rPr>
              <a:t>'POST'</a:t>
            </a:r>
            <a:r>
              <a:rPr lang="en-US" sz="2600" b="0" dirty="0">
                <a:solidFill>
                  <a:schemeClr val="tx1"/>
                </a:solidFill>
                <a:effectLst/>
              </a:rPr>
              <a:t>])</a:t>
            </a:r>
          </a:p>
          <a:p>
            <a:r>
              <a:rPr lang="en-US" sz="2600" dirty="0">
                <a:solidFill>
                  <a:schemeClr val="accent1"/>
                </a:solidFill>
              </a:rPr>
              <a:t>def</a:t>
            </a:r>
            <a:r>
              <a:rPr lang="en-US" sz="2600" dirty="0"/>
              <a:t> </a:t>
            </a:r>
            <a:r>
              <a:rPr lang="en-US" sz="2600" dirty="0" err="1"/>
              <a:t>index_post</a:t>
            </a:r>
            <a:r>
              <a:rPr lang="en-US" sz="2600" dirty="0"/>
              <a:t>():</a:t>
            </a:r>
          </a:p>
          <a:p>
            <a:r>
              <a:rPr lang="en-US" sz="2600" dirty="0"/>
              <a:t>    </a:t>
            </a:r>
            <a:r>
              <a:rPr lang="en-US" sz="2600" dirty="0">
                <a:solidFill>
                  <a:srgbClr val="00B050"/>
                </a:solidFill>
              </a:rPr>
              <a:t># process information, send results</a:t>
            </a:r>
          </a:p>
          <a:p>
            <a:r>
              <a:rPr lang="en-US" sz="2600" dirty="0"/>
              <a:t>    </a:t>
            </a:r>
            <a:r>
              <a:rPr lang="en-US" sz="2600" dirty="0">
                <a:solidFill>
                  <a:schemeClr val="accent1"/>
                </a:solidFill>
              </a:rPr>
              <a:t>return</a:t>
            </a:r>
            <a:r>
              <a:rPr lang="en-US" sz="2600" dirty="0"/>
              <a:t> </a:t>
            </a:r>
            <a:r>
              <a:rPr lang="en-US" sz="2600" dirty="0" err="1"/>
              <a:t>render_template</a:t>
            </a:r>
            <a:r>
              <a:rPr lang="en-US" sz="2600" dirty="0"/>
              <a:t>(</a:t>
            </a:r>
            <a:r>
              <a:rPr lang="en-US" sz="2600" dirty="0">
                <a:solidFill>
                  <a:srgbClr val="C00000"/>
                </a:solidFill>
              </a:rPr>
              <a:t>'results.html'</a:t>
            </a:r>
            <a:r>
              <a:rPr lang="en-US" sz="2600" dirty="0"/>
              <a:t>, data=</a:t>
            </a:r>
            <a:r>
              <a:rPr lang="en-US" sz="2600" dirty="0" err="1"/>
              <a:t>some_data</a:t>
            </a:r>
            <a:r>
              <a:rPr lang="en-US" sz="2600" dirty="0"/>
              <a:t>)</a:t>
            </a:r>
          </a:p>
        </p:txBody>
      </p:sp>
    </p:spTree>
    <p:extLst>
      <p:ext uri="{BB962C8B-B14F-4D97-AF65-F5344CB8AC3E}">
        <p14:creationId xmlns:p14="http://schemas.microsoft.com/office/powerpoint/2010/main" val="17194674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Templates</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Flask templates allow you to create a page structure while dynamically displaying data.</a:t>
            </a:r>
            <a:endParaRPr dirty="0"/>
          </a:p>
        </p:txBody>
      </p:sp>
      <p:sp>
        <p:nvSpPr>
          <p:cNvPr id="4" name="New shape"/>
          <p:cNvSpPr/>
          <p:nvPr/>
        </p:nvSpPr>
        <p:spPr>
          <a:xfrm>
            <a:off x="609600" y="4544060"/>
            <a:ext cx="10972800" cy="8509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&lt;h1&gt;Welcome, {{ name }}&lt;/h1&gt;</a:t>
            </a:r>
          </a:p>
        </p:txBody>
      </p:sp>
      <p:sp>
        <p:nvSpPr>
          <p:cNvPr id="5" name="New shape"/>
          <p:cNvSpPr/>
          <p:nvPr/>
        </p:nvSpPr>
        <p:spPr>
          <a:xfrm>
            <a:off x="609600" y="4178300"/>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HTML</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Flask is a framework for building web apps in which of the following languages?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Python and Node.js</a:t>
            </a:r>
          </a:p>
          <a:p>
            <a:pPr lvl="1" indent="-457200">
              <a:spcAft>
                <a:spcPct val="15000"/>
              </a:spcAft>
              <a:buAutoNum type="alphaUcPeriod"/>
            </a:pPr>
            <a:r>
              <a:rPr sz="2500">
                <a:solidFill>
                  <a:srgbClr val="000000"/>
                </a:solidFill>
              </a:rPr>
              <a:t>Python and Java</a:t>
            </a:r>
          </a:p>
          <a:p>
            <a:pPr lvl="1" indent="-457200">
              <a:spcAft>
                <a:spcPct val="15000"/>
              </a:spcAft>
              <a:buAutoNum type="alphaUcPeriod"/>
            </a:pPr>
            <a:r>
              <a:rPr sz="2500">
                <a:solidFill>
                  <a:srgbClr val="000000"/>
                </a:solidFill>
              </a:rPr>
              <a:t>Python only</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Flask is a framework for building web apps in which of the following languages?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Python and Node.js</a:t>
            </a:r>
          </a:p>
          <a:p>
            <a:pPr lvl="1" indent="-457200">
              <a:spcAft>
                <a:spcPct val="15000"/>
              </a:spcAft>
              <a:buAutoNum type="alphaUcPeriod"/>
            </a:pPr>
            <a:r>
              <a:rPr sz="2500">
                <a:solidFill>
                  <a:srgbClr val="000000"/>
                </a:solidFill>
              </a:rPr>
              <a:t>Python and Java</a:t>
            </a:r>
          </a:p>
          <a:p>
            <a:pPr lvl="1" indent="-457200">
              <a:spcAft>
                <a:spcPct val="15000"/>
              </a:spcAft>
              <a:buAutoNum type="alphaUcPeriod"/>
            </a:pPr>
            <a:r>
              <a:rPr sz="2500" b="1">
                <a:solidFill>
                  <a:srgbClr val="000000"/>
                </a:solidFill>
                <a:highlight>
                  <a:srgbClr val="F0F788"/>
                </a:highlight>
              </a:rPr>
              <a:t>Python only</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4294967295"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4294967295"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Build an AI web app by using Python and Flask</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an app</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an app</a:t>
            </a:r>
          </a:p>
        </p:txBody>
      </p:sp>
      <p:sp>
        <p:nvSpPr>
          <p:cNvPr id="3" name="Subtitle"/>
          <p:cNvSpPr>
            <a:spLocks noGrp="1"/>
          </p:cNvSpPr>
          <p:nvPr>
            <p:ph sz="quarter" idx="10"/>
          </p:nvPr>
        </p:nvSpPr>
        <p:spPr>
          <a:xfrm>
            <a:off x="584200" y="1435100"/>
            <a:ext cx="11018838" cy="288078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961390" indent="-514350">
              <a:spcAft>
                <a:spcPct val="20000"/>
              </a:spcAft>
              <a:buFont typeface="+mj-lt"/>
              <a:buAutoNum type="arabicPeriod"/>
            </a:pPr>
            <a:r>
              <a:rPr lang="en-US" sz="3600" dirty="0">
                <a:solidFill>
                  <a:srgbClr val="000000"/>
                </a:solidFill>
              </a:rPr>
              <a:t>Create core application</a:t>
            </a:r>
          </a:p>
          <a:p>
            <a:pPr marL="961390" indent="-514350">
              <a:spcAft>
                <a:spcPct val="20000"/>
              </a:spcAft>
              <a:buFont typeface="+mj-lt"/>
              <a:buAutoNum type="arabicPeriod"/>
            </a:pPr>
            <a:r>
              <a:rPr lang="en-US" sz="3600" dirty="0">
                <a:solidFill>
                  <a:srgbClr val="000000"/>
                </a:solidFill>
              </a:rPr>
              <a:t>Add the route</a:t>
            </a:r>
          </a:p>
          <a:p>
            <a:pPr marL="961390" indent="-514350">
              <a:spcAft>
                <a:spcPct val="20000"/>
              </a:spcAft>
              <a:buFont typeface="+mj-lt"/>
              <a:buAutoNum type="arabicPeriod"/>
            </a:pPr>
            <a:r>
              <a:rPr lang="en-US" sz="3600" dirty="0">
                <a:solidFill>
                  <a:srgbClr val="000000"/>
                </a:solidFill>
              </a:rPr>
              <a:t>Create the HTML template for our form</a:t>
            </a:r>
          </a:p>
          <a:p>
            <a:pPr marL="961390" indent="-514350">
              <a:spcAft>
                <a:spcPct val="20000"/>
              </a:spcAft>
              <a:buFont typeface="+mj-lt"/>
              <a:buAutoNum type="arabicPeriod"/>
            </a:pPr>
            <a:r>
              <a:rPr lang="en-US" sz="3600" dirty="0">
                <a:solidFill>
                  <a:srgbClr val="000000"/>
                </a:solidFill>
              </a:rPr>
              <a:t>Test the application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default port number that Flask uses to service HTTP requests?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80</a:t>
            </a:r>
          </a:p>
          <a:p>
            <a:pPr lvl="1" indent="-457200">
              <a:spcAft>
                <a:spcPct val="15000"/>
              </a:spcAft>
              <a:buAutoNum type="alphaUcPeriod"/>
            </a:pPr>
            <a:r>
              <a:rPr sz="2500">
                <a:solidFill>
                  <a:srgbClr val="000000"/>
                </a:solidFill>
              </a:rPr>
              <a:t>5000</a:t>
            </a:r>
          </a:p>
          <a:p>
            <a:pPr lvl="1" indent="-457200">
              <a:spcAft>
                <a:spcPct val="15000"/>
              </a:spcAft>
              <a:buAutoNum type="alphaUcPeriod"/>
            </a:pPr>
            <a:r>
              <a:rPr sz="2500">
                <a:solidFill>
                  <a:srgbClr val="000000"/>
                </a:solidFill>
              </a:rPr>
              <a:t>8080</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default port number that Flask uses to service HTTP requests?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80</a:t>
            </a:r>
          </a:p>
          <a:p>
            <a:pPr lvl="1" indent="-457200">
              <a:spcAft>
                <a:spcPct val="15000"/>
              </a:spcAft>
              <a:buAutoNum type="alphaUcPeriod"/>
            </a:pPr>
            <a:r>
              <a:rPr sz="2500" b="1">
                <a:solidFill>
                  <a:srgbClr val="000000"/>
                </a:solidFill>
                <a:highlight>
                  <a:srgbClr val="F0F788"/>
                </a:highlight>
              </a:rPr>
              <a:t>5000</a:t>
            </a:r>
          </a:p>
          <a:p>
            <a:pPr lvl="1" indent="-457200">
              <a:spcAft>
                <a:spcPct val="15000"/>
              </a:spcAft>
              <a:buAutoNum type="alphaUcPeriod"/>
            </a:pPr>
            <a:r>
              <a:rPr sz="2500">
                <a:solidFill>
                  <a:srgbClr val="000000"/>
                </a:solidFill>
              </a:rPr>
              <a:t>8080</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what subdirectory should Jinja template files be stored by default?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500" dirty="0">
                <a:solidFill>
                  <a:srgbClr val="000000"/>
                </a:solidFill>
              </a:rPr>
              <a:t>t</a:t>
            </a:r>
            <a:r>
              <a:rPr sz="2500" dirty="0">
                <a:solidFill>
                  <a:srgbClr val="000000"/>
                </a:solidFill>
              </a:rPr>
              <a:t>emplates</a:t>
            </a:r>
            <a:endParaRPr lang="en-US" sz="2500" dirty="0">
              <a:solidFill>
                <a:srgbClr val="000000"/>
              </a:solidFill>
            </a:endParaRPr>
          </a:p>
          <a:p>
            <a:pPr lvl="1" indent="-457200">
              <a:spcAft>
                <a:spcPct val="15000"/>
              </a:spcAft>
              <a:buAutoNum type="alphaUcPeriod"/>
            </a:pPr>
            <a:r>
              <a:rPr sz="2500" dirty="0">
                <a:solidFill>
                  <a:srgbClr val="000000"/>
                </a:solidFill>
              </a:rPr>
              <a:t>static</a:t>
            </a:r>
          </a:p>
          <a:p>
            <a:pPr lvl="1" indent="-457200">
              <a:spcAft>
                <a:spcPct val="15000"/>
              </a:spcAft>
              <a:buAutoNum type="alphaUcPeriod"/>
            </a:pPr>
            <a:r>
              <a:rPr sz="2500" dirty="0">
                <a:solidFill>
                  <a:srgbClr val="000000"/>
                </a:solidFill>
              </a:rPr>
              <a:t>html</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what subdirectory should Jinja template files be stored by default?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dirty="0">
                <a:solidFill>
                  <a:srgbClr val="000000"/>
                </a:solidFill>
                <a:highlight>
                  <a:srgbClr val="F0F788"/>
                </a:highlight>
              </a:rPr>
              <a:t>templates</a:t>
            </a:r>
          </a:p>
          <a:p>
            <a:pPr lvl="1" indent="-457200">
              <a:spcAft>
                <a:spcPct val="15000"/>
              </a:spcAft>
              <a:buAutoNum type="alphaUcPeriod"/>
            </a:pPr>
            <a:r>
              <a:rPr sz="2500" dirty="0">
                <a:solidFill>
                  <a:srgbClr val="000000"/>
                </a:solidFill>
              </a:rPr>
              <a:t>static</a:t>
            </a:r>
          </a:p>
          <a:p>
            <a:pPr lvl="1" indent="-457200">
              <a:spcAft>
                <a:spcPct val="15000"/>
              </a:spcAft>
              <a:buAutoNum type="alphaUcPeriod"/>
            </a:pPr>
            <a:r>
              <a:rPr sz="2500" dirty="0">
                <a:solidFill>
                  <a:srgbClr val="000000"/>
                </a:solidFill>
              </a:rPr>
              <a:t>html</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Translation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Translator service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Translator service, part of Cognitive Services, will translate to and from dozens of languages.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Key management</a:t>
            </a:r>
          </a:p>
        </p:txBody>
      </p:sp>
      <p:sp>
        <p:nvSpPr>
          <p:cNvPr id="3" name="Subtitle"/>
          <p:cNvSpPr>
            <a:spLocks noGrp="1"/>
          </p:cNvSpPr>
          <p:nvPr>
            <p:ph sz="quarter" idx="10"/>
          </p:nvPr>
        </p:nvSpPr>
        <p:spPr>
          <a:xfrm>
            <a:off x="584200" y="1435100"/>
            <a:ext cx="11018838" cy="189590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To call Translator service (or any other Cognitive Service), we'll need a key.</a:t>
            </a:r>
            <a:endParaRPr lang="en-US" dirty="0"/>
          </a:p>
          <a:p>
            <a:endParaRPr lang="en-US" dirty="0"/>
          </a:p>
          <a:p>
            <a:r>
              <a:rPr lang="en-US" dirty="0"/>
              <a:t>As a best practice, keys should </a:t>
            </a:r>
            <a:r>
              <a:rPr lang="en-US" b="1" dirty="0"/>
              <a:t>never</a:t>
            </a:r>
            <a:r>
              <a:rPr lang="en-US" dirty="0"/>
              <a:t> be stored in your source code</a:t>
            </a:r>
            <a:endParaRPr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en-US" dirty="0">
                <a:hlinkClick r:id="rId3"/>
              </a:rPr>
              <a:t>Azure for Students account</a:t>
            </a:r>
            <a:endParaRPr lang="en-US" dirty="0"/>
          </a:p>
          <a:p>
            <a:pPr lvl="1"/>
            <a:r>
              <a:rPr dirty="0"/>
              <a:t>Python 3.6 or later</a:t>
            </a:r>
            <a:endParaRPr lang="en-US" dirty="0"/>
          </a:p>
          <a:p>
            <a:pPr lvl="1"/>
            <a:r>
              <a:rPr dirty="0">
                <a:hlinkClick r:id="rId4"/>
              </a:rPr>
              <a:t>Visual Studio Code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Translator service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Translator service</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514350" indent="-514350">
              <a:buAutoNum type="arabicPeriod"/>
            </a:pPr>
            <a:r>
              <a:rPr lang="en-US" dirty="0"/>
              <a:t>Obtain the Translator service key</a:t>
            </a:r>
          </a:p>
          <a:p>
            <a:pPr marL="514350" indent="-514350">
              <a:buAutoNum type="arabicPeriod"/>
            </a:pPr>
            <a:r>
              <a:rPr lang="en-US" dirty="0"/>
              <a:t>Create a .env file to store the key</a:t>
            </a:r>
            <a:endParaRPr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Call Translator service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Call Translator service</a:t>
            </a:r>
          </a:p>
        </p:txBody>
      </p:sp>
      <p:sp>
        <p:nvSpPr>
          <p:cNvPr id="3" name="Subtitle"/>
          <p:cNvSpPr>
            <a:spLocks noGrp="1"/>
          </p:cNvSpPr>
          <p:nvPr>
            <p:ph sz="quarter" idx="10"/>
          </p:nvPr>
        </p:nvSpPr>
        <p:spPr>
          <a:xfrm>
            <a:off x="584200" y="1435100"/>
            <a:ext cx="11018838" cy="146501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514350" indent="-514350">
              <a:buAutoNum type="arabicPeriod"/>
            </a:pPr>
            <a:r>
              <a:rPr lang="en-US" dirty="0"/>
              <a:t>Add code to call the service</a:t>
            </a:r>
          </a:p>
          <a:p>
            <a:pPr marL="514350" indent="-514350">
              <a:buAutoNum type="arabicPeriod"/>
            </a:pPr>
            <a:r>
              <a:rPr lang="en-US" dirty="0"/>
              <a:t>Create the template to display the results</a:t>
            </a:r>
          </a:p>
          <a:p>
            <a:pPr marL="514350" indent="-514350">
              <a:buAutoNum type="arabicPeriod"/>
            </a:pPr>
            <a:r>
              <a:rPr lang="en-US" dirty="0"/>
              <a:t>Test the page</a:t>
            </a:r>
            <a:endParaRPr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name of the HTTP header that carries API keys in calls to Azure Cognitive Services?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Ocp-Apim-Cognitive-Key</a:t>
            </a:r>
          </a:p>
          <a:p>
            <a:pPr lvl="1" indent="-457200">
              <a:spcAft>
                <a:spcPct val="15000"/>
              </a:spcAft>
              <a:buAutoNum type="alphaUcPeriod"/>
            </a:pPr>
            <a:r>
              <a:rPr sz="2500">
                <a:solidFill>
                  <a:srgbClr val="000000"/>
                </a:solidFill>
              </a:rPr>
              <a:t>Ocp-Apim-Subscription-Key</a:t>
            </a:r>
          </a:p>
          <a:p>
            <a:pPr lvl="1" indent="-457200">
              <a:spcAft>
                <a:spcPct val="15000"/>
              </a:spcAft>
              <a:buAutoNum type="alphaUcPeriod"/>
            </a:pPr>
            <a:r>
              <a:rPr sz="2500">
                <a:solidFill>
                  <a:srgbClr val="000000"/>
                </a:solidFill>
              </a:rPr>
              <a:t>Ocp-Apim-Auth-Key</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name of the HTTP header that carries API keys in calls to Azure Cognitive Services?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Ocp-Apim-Cognitive-Key</a:t>
            </a:r>
          </a:p>
          <a:p>
            <a:pPr lvl="1" indent="-457200">
              <a:spcAft>
                <a:spcPct val="15000"/>
              </a:spcAft>
              <a:buAutoNum type="alphaUcPeriod"/>
            </a:pPr>
            <a:r>
              <a:rPr sz="2500" b="1">
                <a:solidFill>
                  <a:srgbClr val="000000"/>
                </a:solidFill>
                <a:highlight>
                  <a:srgbClr val="F0F788"/>
                </a:highlight>
              </a:rPr>
              <a:t>Ocp-Apim-Subscription-Key</a:t>
            </a:r>
          </a:p>
          <a:p>
            <a:pPr lvl="1" indent="-457200">
              <a:spcAft>
                <a:spcPct val="15000"/>
              </a:spcAft>
              <a:buAutoNum type="alphaUcPeriod"/>
            </a:pPr>
            <a:r>
              <a:rPr sz="2500">
                <a:solidFill>
                  <a:srgbClr val="000000"/>
                </a:solidFill>
              </a:rPr>
              <a:t>Ocp-Apim-Auth-Key</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D8D3-F4FC-46FF-9C6F-31D827B182CE}"/>
              </a:ext>
            </a:extLst>
          </p:cNvPr>
          <p:cNvSpPr>
            <a:spLocks noGrp="1"/>
          </p:cNvSpPr>
          <p:nvPr>
            <p:ph type="title"/>
          </p:nvPr>
        </p:nvSpPr>
        <p:spPr/>
        <p:txBody>
          <a:bodyPr/>
          <a:lstStyle/>
          <a:p>
            <a:r>
              <a:rPr lang="en-US" dirty="0"/>
              <a:t>Learn more!</a:t>
            </a:r>
          </a:p>
        </p:txBody>
      </p:sp>
      <p:sp>
        <p:nvSpPr>
          <p:cNvPr id="3" name="Content Placeholder 2">
            <a:extLst>
              <a:ext uri="{FF2B5EF4-FFF2-40B4-BE49-F238E27FC236}">
                <a16:creationId xmlns:a16="http://schemas.microsoft.com/office/drawing/2014/main" id="{A71D2637-26EA-4361-8F2A-5047EF79880D}"/>
              </a:ext>
            </a:extLst>
          </p:cNvPr>
          <p:cNvSpPr>
            <a:spLocks noGrp="1"/>
          </p:cNvSpPr>
          <p:nvPr>
            <p:ph sz="quarter" idx="10"/>
          </p:nvPr>
        </p:nvSpPr>
        <p:spPr>
          <a:xfrm>
            <a:off x="584200" y="1435100"/>
            <a:ext cx="11018838" cy="1465016"/>
          </a:xfrm>
        </p:spPr>
        <p:txBody>
          <a:bodyPr/>
          <a:lstStyle/>
          <a:p>
            <a:pPr marL="457200" indent="-457200">
              <a:buFontTx/>
              <a:buChar char="-"/>
            </a:pPr>
            <a:r>
              <a:rPr lang="en-US" dirty="0">
                <a:hlinkClick r:id="rId2"/>
              </a:rPr>
              <a:t>Deploy your website to Azure!</a:t>
            </a:r>
            <a:endParaRPr lang="en-US" dirty="0"/>
          </a:p>
          <a:p>
            <a:pPr marL="457200" indent="-457200">
              <a:buFontTx/>
              <a:buChar char="-"/>
            </a:pPr>
            <a:r>
              <a:rPr lang="en-US" dirty="0">
                <a:hlinkClick r:id="rId3"/>
              </a:rPr>
              <a:t>Connecting IoT devices to Cognitive Services using Azure Functions</a:t>
            </a:r>
            <a:endParaRPr lang="en-US" dirty="0"/>
          </a:p>
          <a:p>
            <a:pPr marL="457200" indent="-457200">
              <a:buFontTx/>
              <a:buChar char="-"/>
            </a:pPr>
            <a:r>
              <a:rPr lang="en-US" dirty="0">
                <a:hlinkClick r:id="rId4"/>
              </a:rPr>
              <a:t>Create machine learning models</a:t>
            </a:r>
            <a:endParaRPr lang="en-US" dirty="0"/>
          </a:p>
        </p:txBody>
      </p:sp>
    </p:spTree>
    <p:extLst>
      <p:ext uri="{BB962C8B-B14F-4D97-AF65-F5344CB8AC3E}">
        <p14:creationId xmlns:p14="http://schemas.microsoft.com/office/powerpoint/2010/main" val="337717064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this </a:t>
            </a:r>
            <a:r>
              <a:rPr lang="en-US" dirty="0"/>
              <a:t>workshop</a:t>
            </a:r>
            <a:r>
              <a:rPr dirty="0"/>
              <a:t>, you learned the core concepts of building websites in Python by using the Flask framework.</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036320"/>
          </a:xfrm>
        </p:spPr>
        <p:txBody>
          <a:bodyPr anchor="t"/>
          <a:lstStyle>
            <a:lvl1pPr marL="231775" indent="-231775">
              <a:spcAft>
                <a:spcPts val="600"/>
              </a:spcAft>
              <a:buFont typeface="Wingdings" panose="05000000000000000000" pitchFamily="2" charset="2"/>
              <a:buChar char=""/>
              <a:defRPr/>
            </a:lvl1pPr>
          </a:lstStyle>
          <a:p>
            <a:pPr lvl="1"/>
            <a:r>
              <a:t>Learn how to set up a Flask development environment</a:t>
            </a:r>
          </a:p>
          <a:p>
            <a:pPr lvl="1"/>
            <a:r>
              <a:t>Learn how to use Flask to build a form</a:t>
            </a:r>
          </a:p>
          <a:p>
            <a:pPr lvl="1"/>
            <a:r>
              <a:t>Learn how to use the Translator service to translate text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67840"/>
          </a:xfrm>
        </p:spPr>
        <p:txBody>
          <a:bodyPr anchor="t"/>
          <a:lstStyle>
            <a:lvl1pPr marL="231775" indent="-231775">
              <a:spcAft>
                <a:spcPts val="600"/>
              </a:spcAft>
              <a:buFont typeface="Wingdings" panose="05000000000000000000" pitchFamily="2" charset="2"/>
              <a:buChar char=""/>
              <a:defRPr/>
            </a:lvl1pPr>
          </a:lstStyle>
          <a:p>
            <a:pPr lvl="1"/>
            <a:r>
              <a:t>Introduction</a:t>
            </a:r>
          </a:p>
          <a:p>
            <a:pPr lvl="1"/>
            <a:r>
              <a:t>Exercise - Set up a development environment</a:t>
            </a:r>
          </a:p>
          <a:p>
            <a:pPr lvl="1"/>
            <a:r>
              <a:t>Flask fundamentals</a:t>
            </a:r>
          </a:p>
          <a:p>
            <a:pPr lvl="1"/>
            <a:r>
              <a:t>Exercise - Create an app</a:t>
            </a:r>
          </a:p>
          <a:p>
            <a:pPr lvl="1"/>
            <a:r>
              <a:t>Translation</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Creating a web application with artificial intelligence (AI) doesn't need to involve a lot of code or creating services from scratch.</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Set up a development environment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Set up a development environment</a:t>
            </a:r>
          </a:p>
        </p:txBody>
      </p:sp>
      <p:sp>
        <p:nvSpPr>
          <p:cNvPr id="3" name="Subtitle"/>
          <p:cNvSpPr>
            <a:spLocks noGrp="1"/>
          </p:cNvSpPr>
          <p:nvPr>
            <p:ph sz="quarter" idx="10"/>
          </p:nvPr>
        </p:nvSpPr>
        <p:spPr>
          <a:xfrm>
            <a:off x="584200" y="1435100"/>
            <a:ext cx="11018838" cy="365638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961390" indent="-514350">
              <a:spcAft>
                <a:spcPct val="20000"/>
              </a:spcAft>
              <a:buFont typeface="+mj-lt"/>
              <a:buAutoNum type="arabicPeriod"/>
            </a:pPr>
            <a:r>
              <a:rPr lang="en-US" sz="3600" dirty="0">
                <a:solidFill>
                  <a:srgbClr val="000000"/>
                </a:solidFill>
              </a:rPr>
              <a:t>Install Python</a:t>
            </a:r>
          </a:p>
          <a:p>
            <a:pPr marL="961390" indent="-514350">
              <a:spcAft>
                <a:spcPct val="20000"/>
              </a:spcAft>
              <a:buFont typeface="+mj-lt"/>
              <a:buAutoNum type="arabicPeriod"/>
            </a:pPr>
            <a:r>
              <a:rPr lang="en-US" sz="3600" dirty="0">
                <a:solidFill>
                  <a:srgbClr val="000000"/>
                </a:solidFill>
              </a:rPr>
              <a:t>Install Visual Studio Code</a:t>
            </a:r>
          </a:p>
          <a:p>
            <a:pPr marL="961390" indent="-514350">
              <a:spcAft>
                <a:spcPct val="20000"/>
              </a:spcAft>
              <a:buFont typeface="+mj-lt"/>
              <a:buAutoNum type="arabicPeriod"/>
            </a:pPr>
            <a:r>
              <a:rPr lang="en-US" sz="3600" dirty="0">
                <a:solidFill>
                  <a:srgbClr val="000000"/>
                </a:solidFill>
              </a:rPr>
              <a:t>Create the project directory</a:t>
            </a:r>
          </a:p>
          <a:p>
            <a:pPr marL="961390" indent="-514350">
              <a:spcAft>
                <a:spcPct val="20000"/>
              </a:spcAft>
              <a:buFont typeface="+mj-lt"/>
              <a:buAutoNum type="arabicPeriod"/>
            </a:pPr>
            <a:r>
              <a:rPr lang="en-US" sz="3600" dirty="0">
                <a:solidFill>
                  <a:srgbClr val="000000"/>
                </a:solidFill>
              </a:rPr>
              <a:t>Create a Python virtual environment</a:t>
            </a:r>
          </a:p>
          <a:p>
            <a:pPr marL="961390" indent="-514350">
              <a:spcAft>
                <a:spcPct val="20000"/>
              </a:spcAft>
              <a:buFont typeface="+mj-lt"/>
              <a:buAutoNum type="arabicPeriod"/>
            </a:pPr>
            <a:r>
              <a:rPr lang="en-US" sz="3600" dirty="0">
                <a:solidFill>
                  <a:srgbClr val="000000"/>
                </a:solidFill>
              </a:rPr>
              <a:t>Install Flask and other libraries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50</TotalTime>
  <Words>3139</Words>
  <Application>Microsoft Office PowerPoint</Application>
  <PresentationFormat>Widescreen</PresentationFormat>
  <Paragraphs>264</Paragraphs>
  <Slides>40</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Consolas</vt:lpstr>
      <vt:lpstr>Segoe UI</vt:lpstr>
      <vt:lpstr>Segoe UI Semibold</vt:lpstr>
      <vt:lpstr>Wingdings</vt:lpstr>
      <vt:lpstr>Microsoft_Learn_White_Template</vt:lpstr>
      <vt:lpstr>PowerPoint Presentation</vt:lpstr>
      <vt:lpstr>Build an AI web app by using Python and Flask</vt:lpstr>
      <vt:lpstr>Prerequisites</vt:lpstr>
      <vt:lpstr>Learning objectives</vt:lpstr>
      <vt:lpstr>Agenda</vt:lpstr>
      <vt:lpstr>Introduction</vt:lpstr>
      <vt:lpstr>Introduction</vt:lpstr>
      <vt:lpstr>Exercise</vt:lpstr>
      <vt:lpstr>Set up a development environment</vt:lpstr>
      <vt:lpstr>Flask fundamentals</vt:lpstr>
      <vt:lpstr>Flask fundamentals</vt:lpstr>
      <vt:lpstr>Responding to user requests with routes</vt:lpstr>
      <vt:lpstr>Methods or verbs</vt:lpstr>
      <vt:lpstr>Common flow for web forms</vt:lpstr>
      <vt:lpstr>PowerPoint Presentation</vt:lpstr>
      <vt:lpstr>Templates</vt:lpstr>
      <vt:lpstr>Knowledge check</vt:lpstr>
      <vt:lpstr>Question 1</vt:lpstr>
      <vt:lpstr>Question 1</vt:lpstr>
      <vt:lpstr>Exercise</vt:lpstr>
      <vt:lpstr>Create an app</vt:lpstr>
      <vt:lpstr>Knowledge check</vt:lpstr>
      <vt:lpstr>Question 1</vt:lpstr>
      <vt:lpstr>Question 1</vt:lpstr>
      <vt:lpstr>Question 2</vt:lpstr>
      <vt:lpstr>Question 2</vt:lpstr>
      <vt:lpstr>Translation</vt:lpstr>
      <vt:lpstr>Translator service</vt:lpstr>
      <vt:lpstr>Key management</vt:lpstr>
      <vt:lpstr>Exercise</vt:lpstr>
      <vt:lpstr>Create Translator service</vt:lpstr>
      <vt:lpstr>Exercise</vt:lpstr>
      <vt:lpstr>Call Translator service</vt:lpstr>
      <vt:lpstr>Knowledge check</vt:lpstr>
      <vt:lpstr>Question 1</vt:lpstr>
      <vt:lpstr>Question 1</vt:lpstr>
      <vt:lpstr>Summary</vt:lpstr>
      <vt:lpstr>Learn more!</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Christopher Harrison</cp:lastModifiedBy>
  <cp:revision>6</cp:revision>
  <cp:lastPrinted>2022-01-31T22:08:31Z</cp:lastPrinted>
  <dcterms:created xsi:type="dcterms:W3CDTF">2022-01-31T22:08:31Z</dcterms:created>
  <dcterms:modified xsi:type="dcterms:W3CDTF">2022-01-31T23:28:02Z</dcterms:modified>
</cp:coreProperties>
</file>