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8"/>
  </p:notesMasterIdLst>
  <p:sldIdLst>
    <p:sldId id="258" r:id="rId5"/>
    <p:sldId id="260" r:id="rId6"/>
    <p:sldId id="262" r:id="rId7"/>
    <p:sldId id="264" r:id="rId8"/>
    <p:sldId id="268" r:id="rId9"/>
    <p:sldId id="270" r:id="rId10"/>
    <p:sldId id="272" r:id="rId11"/>
    <p:sldId id="274" r:id="rId12"/>
    <p:sldId id="278" r:id="rId13"/>
    <p:sldId id="280" r:id="rId14"/>
    <p:sldId id="286" r:id="rId15"/>
    <p:sldId id="288" r:id="rId16"/>
    <p:sldId id="290" r:id="rId17"/>
    <p:sldId id="296" r:id="rId18"/>
    <p:sldId id="308" r:id="rId19"/>
    <p:sldId id="310" r:id="rId20"/>
    <p:sldId id="312" r:id="rId21"/>
    <p:sldId id="314" r:id="rId22"/>
    <p:sldId id="316" r:id="rId23"/>
    <p:sldId id="318" r:id="rId24"/>
    <p:sldId id="320" r:id="rId25"/>
    <p:sldId id="329" r:id="rId26"/>
    <p:sldId id="330" r:id="rId27"/>
    <p:sldId id="331" r:id="rId28"/>
    <p:sldId id="332" r:id="rId29"/>
    <p:sldId id="333" r:id="rId30"/>
    <p:sldId id="334" r:id="rId31"/>
    <p:sldId id="335" r:id="rId32"/>
    <p:sldId id="336" r:id="rId33"/>
    <p:sldId id="322" r:id="rId34"/>
    <p:sldId id="324" r:id="rId35"/>
    <p:sldId id="326" r:id="rId36"/>
    <p:sldId id="328"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82"/>
    <p:restoredTop sz="0"/>
  </p:normalViewPr>
  <p:slideViewPr>
    <p:cSldViewPr>
      <p:cViewPr varScale="1">
        <p:scale>
          <a:sx n="96" d="100"/>
          <a:sy n="96" d="100"/>
        </p:scale>
        <p:origin x="200" y="188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t>1/28/22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file:////learn/modules/upload-project-githu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https://docs.microsoft.com/en-us/learn/modules/learn-pr/github/introduction-to-github/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t>Branches</a:t>
            </a:r>
            <a:r>
              <a:t> are the preferred way to create changes in </a:t>
            </a:r>
            <a:r>
              <a:rPr>
                <a:hlinkClick r:id="rId3"/>
              </a:rPr>
              <a:t>the GitHub flow</a:t>
            </a:r>
            <a:r>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a:p>
          <a:p>
            <a:pPr>
              <a:spcBef>
                <a:spcPct val="43750"/>
              </a:spcBef>
              <a:spcAft>
                <a:spcPct val="43750"/>
              </a:spcAft>
            </a:pPr>
            <a:r>
              <a:t>To learn more about GitHub branches, see </a:t>
            </a:r>
            <a:r>
              <a:rPr>
                <a:hlinkClick r:id="rId4"/>
              </a:rPr>
              <a:t>About branches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Existing issues with the project are listed here. They're also labeled according to help needed.</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Existing issues with the project are listed here. They're also labeled according to help needed.</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You can either directly request a review or add a comment to your pull request to discuss anything about it.</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You can either directly request a review or add a comment to your pull request to discuss anything about it.</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While you can clone any public GitHub repository, by default you don't have the right to push any modifications. Fork the repository to create your own copy first.</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While you can clone any public GitHub repository, by default you don't have the right to push any modifications. Fork the repository to create your own copy first.</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In this module, you learned about the key features of GitHub, including issues, commits, and pull requests. You also used GitHub Pages to publish a public site based on the contents of your project.</a:t>
            </a:r>
          </a:p>
          <a:p>
            <a:endParaRPr/>
          </a:p>
          <a:p>
            <a:pPr>
              <a:spcBef>
                <a:spcPct val="43750"/>
              </a:spcBef>
              <a:spcAft>
                <a:spcPct val="43750"/>
              </a:spcAft>
            </a:pPr>
            <a:r>
              <a:t>You learned about:</a:t>
            </a:r>
          </a:p>
          <a:p>
            <a:endParaRPr/>
          </a:p>
          <a:p>
            <a:r>
              <a:t>Communicating with the project community in issues</a:t>
            </a:r>
          </a:p>
          <a:p>
            <a:endParaRPr/>
          </a:p>
          <a:p>
            <a:r>
              <a:t>Managing notifications for project events</a:t>
            </a:r>
          </a:p>
          <a:p>
            <a:endParaRPr/>
          </a:p>
          <a:p>
            <a:r>
              <a:t>Creating branches to manage work in parallel</a:t>
            </a:r>
          </a:p>
          <a:p>
            <a:endParaRPr/>
          </a:p>
          <a:p>
            <a:r>
              <a:t>Making commits to update project source</a:t>
            </a:r>
          </a:p>
          <a:p>
            <a:endParaRPr/>
          </a:p>
          <a:p>
            <a:r>
              <a:t>Introducing changes with pull requests</a:t>
            </a:r>
          </a:p>
          <a:p>
            <a:endParaRPr/>
          </a:p>
          <a:p>
            <a:r>
              <a:t>Deploying a web page to GitHub Pages</a:t>
            </a:r>
          </a:p>
          <a:p>
            <a:endParaRPr/>
          </a:p>
          <a:p>
            <a:r>
              <a:t>Differences between Git and GitHub and the roles they play in the software development lifecycle</a:t>
            </a:r>
          </a:p>
          <a:p>
            <a:endParaRPr/>
          </a:p>
          <a:p>
            <a:r>
              <a:t>How a repository fork differs from a clone</a:t>
            </a:r>
          </a:p>
          <a:p>
            <a:endParaRPr/>
          </a:p>
          <a:p>
            <a:r>
              <a:t>Repository labels and where to apply them in issues and pull requests</a:t>
            </a:r>
          </a:p>
          <a:p>
            <a:endParaRPr/>
          </a:p>
          <a:p>
            <a:pPr>
              <a:spcBef>
                <a:spcPct val="43750"/>
              </a:spcBef>
              <a:spcAft>
                <a:spcPct val="43750"/>
              </a:spcAft>
            </a:pPr>
            <a:r>
              <a:t>Now that you're familiar with the basics of GitHub, learn to </a:t>
            </a:r>
            <a:r>
              <a:rPr>
                <a:hlinkClick r:id="rId3"/>
              </a:rPr>
              <a:t>Upload your project by using GitHub best practices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Here are some links to more information on the topics we discussed in this module.</a:t>
            </a:r>
          </a:p>
          <a:p>
            <a:endParaRPr/>
          </a:p>
          <a:p>
            <a:r>
              <a:rPr>
                <a:hlinkClick r:id="rId3"/>
              </a:rPr>
              <a:t>Setting up and managing organizations and teams</a:t>
            </a:r>
          </a:p>
          <a:p>
            <a:endParaRPr>
              <a:hlinkClick r:id="rId3"/>
            </a:endParaRPr>
          </a:p>
          <a:p>
            <a:r>
              <a:rPr>
                <a:hlinkClick r:id="rId4"/>
              </a:rPr>
              <a:t>Committing changes to your project</a:t>
            </a:r>
          </a:p>
          <a:p>
            <a:endParaRPr>
              <a:hlinkClick r:id="rId4"/>
            </a:endParaRPr>
          </a:p>
          <a:p>
            <a:r>
              <a:rPr>
                <a:hlinkClick r:id="rId5"/>
              </a:rPr>
              <a:t>Collaborating with issues and pull requests</a:t>
            </a:r>
          </a:p>
          <a:p>
            <a:endParaRPr>
              <a:hlinkClick r:id="rId5"/>
            </a:endParaRPr>
          </a:p>
          <a:p>
            <a:r>
              <a:rPr>
                <a:hlinkClick r:id="rId6"/>
              </a:rPr>
              <a:t>About the role of labels</a:t>
            </a:r>
          </a:p>
          <a:p>
            <a:endParaRPr>
              <a:hlinkClick r:id="rId6"/>
            </a:endParaRPr>
          </a:p>
          <a:p>
            <a:r>
              <a:rPr>
                <a:hlinkClick r:id="rId7"/>
              </a:rPr>
              <a:t>GitHub Actions</a:t>
            </a:r>
          </a:p>
          <a:p>
            <a:endParaRPr>
              <a:hlinkClick r:id="rId7"/>
            </a:endParaRPr>
          </a:p>
          <a:p>
            <a:r>
              <a:rPr>
                <a:hlinkClick r:id="rId8"/>
              </a:rPr>
              <a:t>Fork a repo</a:t>
            </a:r>
          </a:p>
          <a:p>
            <a:endParaRPr>
              <a:hlinkClick r:id="rId8"/>
            </a:endParaRPr>
          </a:p>
          <a:p>
            <a:r>
              <a:rPr>
                <a:hlinkClick r:id="rId9"/>
              </a:rPr>
              <a:t>Working with GitHub Pages</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6A44C1F-B052-494F-9239-BAE423CFA476}" type="datetimeFigureOut">
              <a:rPr lang="en-US" smtClean="0"/>
              <a:t>1/28/22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407003-769C-4EB1-9214-0A152FB528D3}" type="datetimeFigureOut">
              <a:rPr lang="en-US" smtClean="0"/>
              <a:t>1/28/22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1DDC36-9DF1-4635-99D4-5660C91865E3}" type="datetimeFigureOut">
              <a:rPr lang="en-US" smtClean="0"/>
              <a:t>1/28/22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52E22BF-D27E-4DF2-A532-B0FFD4CEA0F9}" type="datetimeFigureOut">
              <a:rPr lang="en-US" smtClean="0"/>
              <a:t>1/28/22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E6025CC-F293-4957-8040-9A397555AFA4}" type="datetimeFigureOut">
              <a:rPr lang="en-US" smtClean="0"/>
              <a:t>1/28/22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289A2A7-F982-4CD2-A0A6-2374192CCD93}" type="datetimeFigureOut">
              <a:rPr lang="en-US" smtClean="0"/>
              <a:t>1/28/22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305E08-1F98-4A6C-87BB-7B816A27DDE8}" type="datetimeFigureOut">
              <a:rPr lang="en-US" smtClean="0"/>
              <a:t>1/28/22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454E054-60DC-4639-9B32-F30E405CE1FC}" type="datetimeFigureOut">
              <a:rPr lang="en-US" smtClean="0"/>
              <a:t>1/28/22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6F699-A663-4376-90E7-D01CB88A1AEC}" type="datetimeFigureOut">
              <a:rPr lang="en-US" smtClean="0"/>
              <a:t>1/28/22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A800B83-E056-47D7-8A0D-C54924A85E1A}" type="datetimeFigureOut">
              <a:rPr lang="en-US" smtClean="0"/>
              <a:t>1/28/22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25A2EB2-2BA8-4595-AF47-787B0DC3DB10}" type="datetimeFigureOut">
              <a:rPr lang="en-US" smtClean="0"/>
              <a:t>1/28/22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1/28/22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hyperlink" Target="https://cli.github.com/manual/gh_repo_clone?azure-portal=tru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you work with </a:t>
            </a:r>
            <a:r>
              <a:rPr b="1"/>
              <a:t>Git</a:t>
            </a:r>
            <a:r>
              <a:t> and </a:t>
            </a:r>
            <a:r>
              <a:rPr b="1"/>
              <a:t>GitHub</a:t>
            </a:r>
            <a:r>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Installed and used on your local machine</a:t>
            </a:r>
          </a:p>
          <a:p>
            <a:pPr marL="381000" indent="-365760">
              <a:spcBef>
                <a:spcPct val="20000"/>
              </a:spcBef>
              <a:spcAft>
                <a:spcPct val="20000"/>
              </a:spcAft>
              <a:buChar char="•"/>
            </a:pPr>
            <a:r>
              <a:rPr sz="1800">
                <a:solidFill>
                  <a:srgbClr val="000000"/>
                </a:solidFill>
              </a:rPr>
              <a:t>Handles version control</a:t>
            </a:r>
          </a:p>
          <a:p>
            <a:pPr marL="381000" indent="-365760">
              <a:spcBef>
                <a:spcPct val="20000"/>
              </a:spcBef>
              <a:spcAft>
                <a:spcPct val="20000"/>
              </a:spcAft>
              <a:buChar char="•"/>
            </a:pPr>
            <a:r>
              <a:rPr sz="180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Branches</a:t>
            </a:r>
            <a:r>
              <a:t> are the preferred way to create changes in </a:t>
            </a:r>
            <a:r>
              <a:rPr>
                <a:hlinkClick r:id="rId3"/>
              </a:rPr>
              <a:t>the GitHub flow</a:t>
            </a:r>
            <a:r>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pull request</a:t>
            </a:r>
            <a:r>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a:solidFill>
                  <a:srgbClr val="000000"/>
                </a:solidFill>
              </a:rPr>
              <a:t>Cloning a Repository</a:t>
            </a:r>
            <a:r>
              <a:rPr sz="120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a:solidFill>
                  <a:srgbClr val="000000"/>
                </a:solidFill>
              </a:rPr>
              <a:t>origin</a:t>
            </a:r>
            <a:r>
              <a:rPr sz="1200">
                <a:solidFill>
                  <a:srgbClr val="000000"/>
                </a:solidFill>
              </a:rPr>
              <a:t>) as they're completed. To clone a repository you can use the </a:t>
            </a:r>
            <a:r>
              <a:rPr sz="1200">
                <a:solidFill>
                  <a:srgbClr val="000000"/>
                </a:solidFill>
                <a:hlinkClick r:id="rId3"/>
              </a:rPr>
              <a:t>git clone [url]</a:t>
            </a:r>
            <a:r>
              <a:rPr sz="1200">
                <a:solidFill>
                  <a:srgbClr val="000000"/>
                </a:solidFill>
              </a:rPr>
              <a:t> command or the GitHub CLI's </a:t>
            </a:r>
            <a:r>
              <a:rPr sz="1200">
                <a:solidFill>
                  <a:srgbClr val="000000"/>
                </a:solidFill>
                <a:hlinkClick r:id="rId4"/>
              </a:rPr>
              <a:t>gh repo clone [url]</a:t>
            </a:r>
            <a:r>
              <a:rPr sz="1200">
                <a:solidFill>
                  <a:srgbClr val="000000"/>
                </a:solidFill>
              </a:rPr>
              <a:t> command.</a:t>
            </a:r>
          </a:p>
          <a:p>
            <a:pPr marL="381000" indent="-365760">
              <a:spcBef>
                <a:spcPct val="20000"/>
              </a:spcBef>
              <a:spcAft>
                <a:spcPct val="20000"/>
              </a:spcAft>
              <a:buChar char="•"/>
            </a:pPr>
            <a:r>
              <a:rPr sz="1200" b="1">
                <a:solidFill>
                  <a:srgbClr val="000000"/>
                </a:solidFill>
              </a:rPr>
              <a:t>Forking a Repository</a:t>
            </a:r>
            <a:r>
              <a:rPr sz="1200">
                <a:solidFill>
                  <a:srgbClr val="000000"/>
                </a:solidFill>
              </a:rPr>
              <a:t> - </a:t>
            </a:r>
            <a:r>
              <a:rPr sz="1200" b="1">
                <a:solidFill>
                  <a:srgbClr val="000000"/>
                </a:solidFill>
              </a:rPr>
              <a:t>Forking</a:t>
            </a:r>
            <a:r>
              <a:rPr sz="1200">
                <a:solidFill>
                  <a:srgbClr val="000000"/>
                </a:solidFill>
              </a:rPr>
              <a:t> a repository makes a copy of the repository in your GitHub account. The parent repository is referred to as the </a:t>
            </a:r>
            <a:r>
              <a:rPr sz="1200" b="1">
                <a:solidFill>
                  <a:srgbClr val="000000"/>
                </a:solidFill>
              </a:rPr>
              <a:t>upstream</a:t>
            </a:r>
            <a:r>
              <a:rPr sz="1200">
                <a:solidFill>
                  <a:srgbClr val="000000"/>
                </a:solidFill>
              </a:rPr>
              <a:t> while your forked copy is referred to as the </a:t>
            </a:r>
            <a:r>
              <a:rPr sz="1200" b="1">
                <a:solidFill>
                  <a:srgbClr val="000000"/>
                </a:solidFill>
              </a:rPr>
              <a:t>origin</a:t>
            </a:r>
            <a:r>
              <a:rPr sz="1200">
                <a:solidFill>
                  <a:srgbClr val="000000"/>
                </a:solidFill>
              </a:rPr>
              <a:t>. Once you've forked a repository into your GitHub account you can </a:t>
            </a:r>
            <a:r>
              <a:rPr sz="1200" b="1">
                <a:solidFill>
                  <a:srgbClr val="000000"/>
                </a:solidFill>
              </a:rPr>
              <a:t>clone</a:t>
            </a:r>
            <a:r>
              <a:rPr sz="1200">
                <a:solidFill>
                  <a:srgbClr val="000000"/>
                </a:solidFill>
              </a:rPr>
              <a:t> it to your local machine. Forking allows you to freely make changes to a project without affecting the original </a:t>
            </a:r>
            <a:r>
              <a:rPr sz="1200" b="1">
                <a:solidFill>
                  <a:srgbClr val="000000"/>
                </a:solidFill>
              </a:rPr>
              <a:t>upstream</a:t>
            </a:r>
            <a:r>
              <a:rPr sz="1200">
                <a:solidFill>
                  <a:srgbClr val="000000"/>
                </a:solidFill>
              </a:rPr>
              <a:t> repository. To contribute changes back to the </a:t>
            </a:r>
            <a:r>
              <a:rPr sz="1200" b="1">
                <a:solidFill>
                  <a:srgbClr val="000000"/>
                </a:solidFill>
              </a:rPr>
              <a:t>upstream</a:t>
            </a:r>
            <a:r>
              <a:rPr sz="1200">
                <a:solidFill>
                  <a:srgbClr val="000000"/>
                </a:solidFill>
              </a:rPr>
              <a:t> repository you create a </a:t>
            </a:r>
            <a:r>
              <a:rPr sz="1200" b="1">
                <a:solidFill>
                  <a:srgbClr val="000000"/>
                </a:solidFill>
              </a:rPr>
              <a:t>pull request</a:t>
            </a:r>
            <a:r>
              <a:rPr sz="1200">
                <a:solidFill>
                  <a:srgbClr val="000000"/>
                </a:solidFill>
              </a:rPr>
              <a:t> from your forked repository. You can also run git commands to ensure that your local copy stays synced with the </a:t>
            </a:r>
            <a:r>
              <a:rPr sz="1200" b="1">
                <a:solidFill>
                  <a:srgbClr val="000000"/>
                </a:solidFill>
              </a:rPr>
              <a:t>upstream</a:t>
            </a:r>
            <a:r>
              <a:rPr sz="120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Pre-Quiz</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a:solidFill>
                  <a:srgbClr val="000000"/>
                </a:solidFill>
              </a:rPr>
              <a:t>Search for the bug in the project's existing issues and create a new one if it hasn't been reported yet.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b="1">
                <a:solidFill>
                  <a:srgbClr val="000000"/>
                </a:solidFill>
                <a:highlight>
                  <a:srgbClr val="F0F788"/>
                </a:highlight>
              </a:rPr>
              <a:t>Search for the bug in the project's existing issues and create a new one if it hasn't been reported yet.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a:solidFill>
                  <a:srgbClr val="000000"/>
                </a:solidFill>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b="1">
                <a:solidFill>
                  <a:srgbClr val="000000"/>
                </a:solidFill>
                <a:highlight>
                  <a:srgbClr val="F0F788"/>
                </a:highlight>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GitHub</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Workshop walk-through</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430887"/>
          </a:xfrm>
        </p:spPr>
        <p:txBody>
          <a:bodyPr/>
          <a:lstStyle/>
          <a:p>
            <a:r>
              <a:rPr lang="en-US" dirty="0"/>
              <a:t>Fork a repo, create a branch, make a change, push it, delete branch</a:t>
            </a:r>
          </a:p>
        </p:txBody>
      </p:sp>
    </p:spTree>
    <p:extLst>
      <p:ext uri="{BB962C8B-B14F-4D97-AF65-F5344CB8AC3E}">
        <p14:creationId xmlns:p14="http://schemas.microsoft.com/office/powerpoint/2010/main" val="7633865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Post-Quiz</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place on a GitHub repository to find where you can help a project?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README file</a:t>
            </a:r>
          </a:p>
          <a:p>
            <a:pPr lvl="1" indent="-457200">
              <a:spcAft>
                <a:spcPct val="15000"/>
              </a:spcAft>
              <a:buAutoNum type="alphaUcPeriod"/>
            </a:pPr>
            <a:r>
              <a:rPr sz="2500">
                <a:solidFill>
                  <a:srgbClr val="000000"/>
                </a:solidFill>
              </a:rPr>
              <a:t>The issues list</a:t>
            </a:r>
          </a:p>
          <a:p>
            <a:pPr lvl="1" indent="-457200">
              <a:spcAft>
                <a:spcPct val="15000"/>
              </a:spcAft>
              <a:buAutoNum type="alphaUcPeriod"/>
            </a:pPr>
            <a:r>
              <a:rPr sz="2500">
                <a:solidFill>
                  <a:srgbClr val="000000"/>
                </a:solidFill>
              </a:rPr>
              <a:t>The search bar</a:t>
            </a:r>
          </a:p>
          <a:p>
            <a:pPr lvl="1" indent="-457200">
              <a:spcAft>
                <a:spcPct val="15000"/>
              </a:spcAft>
              <a:buAutoNum type="alphaUcPeriod"/>
            </a:pPr>
            <a:r>
              <a:rPr sz="2500">
                <a:solidFill>
                  <a:srgbClr val="000000"/>
                </a:solidFill>
              </a:rPr>
              <a:t>The LICENSE file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place on a GitHub repository to find where you can help a project?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The README file</a:t>
            </a:r>
          </a:p>
          <a:p>
            <a:pPr lvl="1" indent="-457200">
              <a:spcAft>
                <a:spcPct val="15000"/>
              </a:spcAft>
              <a:buAutoNum type="alphaUcPeriod"/>
            </a:pPr>
            <a:r>
              <a:rPr sz="2500" b="1">
                <a:solidFill>
                  <a:srgbClr val="000000"/>
                </a:solidFill>
                <a:highlight>
                  <a:srgbClr val="F0F788"/>
                </a:highlight>
              </a:rPr>
              <a:t>The issues list</a:t>
            </a:r>
          </a:p>
          <a:p>
            <a:pPr lvl="1" indent="-457200">
              <a:spcAft>
                <a:spcPct val="15000"/>
              </a:spcAft>
              <a:buAutoNum type="alphaUcPeriod"/>
            </a:pPr>
            <a:r>
              <a:rPr sz="2500">
                <a:solidFill>
                  <a:srgbClr val="000000"/>
                </a:solidFill>
              </a:rPr>
              <a:t>The search bar</a:t>
            </a:r>
          </a:p>
          <a:p>
            <a:pPr lvl="1" indent="-457200">
              <a:spcAft>
                <a:spcPct val="15000"/>
              </a:spcAft>
              <a:buAutoNum type="alphaUcPeriod"/>
            </a:pPr>
            <a:r>
              <a:rPr sz="2500">
                <a:solidFill>
                  <a:srgbClr val="000000"/>
                </a:solidFill>
              </a:rPr>
              <a:t>The LICENSE file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preferred way to ask for help or reviews on a pull request?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 negative or disrespectful comment to the project's maintainers via social media.</a:t>
            </a:r>
          </a:p>
          <a:p>
            <a:pPr lvl="1" indent="-457200">
              <a:spcAft>
                <a:spcPct val="15000"/>
              </a:spcAft>
              <a:buAutoNum type="alphaUcPeriod"/>
            </a:pPr>
            <a:r>
              <a:rPr sz="2500">
                <a:solidFill>
                  <a:srgbClr val="000000"/>
                </a:solidFill>
              </a:rPr>
              <a:t>Create an issue</a:t>
            </a:r>
          </a:p>
          <a:p>
            <a:pPr lvl="1" indent="-457200">
              <a:spcAft>
                <a:spcPct val="15000"/>
              </a:spcAft>
              <a:buAutoNum type="alphaUcPeriod"/>
            </a:pPr>
            <a:r>
              <a:rPr sz="2500">
                <a:solidFill>
                  <a:srgbClr val="000000"/>
                </a:solidFill>
              </a:rPr>
              <a:t>Add comment in the pull request</a:t>
            </a:r>
          </a:p>
          <a:p>
            <a:pPr lvl="1" indent="-457200">
              <a:spcAft>
                <a:spcPct val="15000"/>
              </a:spcAft>
              <a:buAutoNum type="alphaUcPeriod"/>
            </a:pPr>
            <a:r>
              <a:rPr sz="2500">
                <a:solidFill>
                  <a:srgbClr val="000000"/>
                </a:solidFill>
              </a:rPr>
              <a:t>Send an email to a random committer on the project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preferred way to ask for help or reviews on a pull request?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 negative or disrespectful comment to the project's maintainers via social media.</a:t>
            </a:r>
          </a:p>
          <a:p>
            <a:pPr lvl="1" indent="-457200">
              <a:spcAft>
                <a:spcPct val="15000"/>
              </a:spcAft>
              <a:buAutoNum type="alphaUcPeriod"/>
            </a:pPr>
            <a:r>
              <a:rPr sz="2500">
                <a:solidFill>
                  <a:srgbClr val="000000"/>
                </a:solidFill>
              </a:rPr>
              <a:t>Create an issue</a:t>
            </a:r>
          </a:p>
          <a:p>
            <a:pPr lvl="1" indent="-457200">
              <a:spcAft>
                <a:spcPct val="15000"/>
              </a:spcAft>
              <a:buAutoNum type="alphaUcPeriod"/>
            </a:pPr>
            <a:r>
              <a:rPr sz="2500" b="1">
                <a:solidFill>
                  <a:srgbClr val="000000"/>
                </a:solidFill>
                <a:highlight>
                  <a:srgbClr val="F0F788"/>
                </a:highlight>
              </a:rPr>
              <a:t>Add comment in the pull request</a:t>
            </a:r>
          </a:p>
          <a:p>
            <a:pPr lvl="1" indent="-457200">
              <a:spcAft>
                <a:spcPct val="15000"/>
              </a:spcAft>
              <a:buAutoNum type="alphaUcPeriod"/>
            </a:pPr>
            <a:r>
              <a:rPr sz="2500">
                <a:solidFill>
                  <a:srgbClr val="000000"/>
                </a:solidFill>
              </a:rPr>
              <a:t>Send an email to a random committer on the project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needed before you can create a pull request on GitHub?</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 patch file to maintainers via email</a:t>
            </a:r>
          </a:p>
          <a:p>
            <a:pPr lvl="1" indent="-457200">
              <a:spcAft>
                <a:spcPct val="15000"/>
              </a:spcAft>
              <a:buAutoNum type="alphaUcPeriod"/>
            </a:pPr>
            <a:r>
              <a:rPr sz="2500">
                <a:solidFill>
                  <a:srgbClr val="000000"/>
                </a:solidFill>
              </a:rPr>
              <a:t>Clone a repo, commit changes, and force push</a:t>
            </a:r>
          </a:p>
          <a:p>
            <a:pPr lvl="1" indent="-457200">
              <a:spcAft>
                <a:spcPct val="15000"/>
              </a:spcAft>
              <a:buAutoNum type="alphaUcPeriod"/>
            </a:pPr>
            <a:r>
              <a:rPr sz="2500">
                <a:solidFill>
                  <a:srgbClr val="000000"/>
                </a:solidFill>
              </a:rPr>
              <a:t>Get accepted as a team member</a:t>
            </a:r>
          </a:p>
          <a:p>
            <a:pPr lvl="1" indent="-457200">
              <a:spcAft>
                <a:spcPct val="15000"/>
              </a:spcAft>
              <a:buAutoNum type="alphaUcPeriod"/>
            </a:pPr>
            <a:r>
              <a:rPr sz="2500">
                <a:solidFill>
                  <a:srgbClr val="000000"/>
                </a:solidFill>
              </a:rPr>
              <a:t>Fork a repo, clone it, commit changes, and push to your fork</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needed before you can create a pull request on GitHub?</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 patch file to maintainers via email</a:t>
            </a:r>
          </a:p>
          <a:p>
            <a:pPr lvl="1" indent="-457200">
              <a:spcAft>
                <a:spcPct val="15000"/>
              </a:spcAft>
              <a:buAutoNum type="alphaUcPeriod"/>
            </a:pPr>
            <a:r>
              <a:rPr sz="2500">
                <a:solidFill>
                  <a:srgbClr val="000000"/>
                </a:solidFill>
              </a:rPr>
              <a:t>Clone a repo, commit changes, and force push</a:t>
            </a:r>
          </a:p>
          <a:p>
            <a:pPr lvl="1" indent="-457200">
              <a:spcAft>
                <a:spcPct val="15000"/>
              </a:spcAft>
              <a:buAutoNum type="alphaUcPeriod"/>
            </a:pPr>
            <a:r>
              <a:rPr sz="2500">
                <a:solidFill>
                  <a:srgbClr val="000000"/>
                </a:solidFill>
              </a:rPr>
              <a:t>Get accepted as a team member</a:t>
            </a:r>
          </a:p>
          <a:p>
            <a:pPr lvl="1" indent="-457200">
              <a:spcAft>
                <a:spcPct val="15000"/>
              </a:spcAft>
              <a:buAutoNum type="alphaUcPeriod"/>
            </a:pPr>
            <a:r>
              <a:rPr sz="2500" b="1">
                <a:solidFill>
                  <a:srgbClr val="000000"/>
                </a:solidFill>
                <a:highlight>
                  <a:srgbClr val="F0F788"/>
                </a:highlight>
              </a:rPr>
              <a:t>Fork a repo, clone it, commit changes, and push to your fork</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about the key features of GitHub</a:t>
            </a:r>
            <a:r>
              <a:rPr lang="en-US" dirty="0"/>
              <a:t> and how to use it with </a:t>
            </a:r>
            <a:r>
              <a:rPr lang="en-US" dirty="0" err="1"/>
              <a:t>GitHub.dev</a:t>
            </a:r>
            <a:r>
              <a:rPr lang="en-US" dirty="0"/>
              <a:t>,</a:t>
            </a:r>
            <a:r>
              <a:rPr dirty="0"/>
              <a:t> including commits,</a:t>
            </a:r>
            <a:r>
              <a:rPr lang="en-US" dirty="0"/>
              <a:t> branches,</a:t>
            </a:r>
            <a:r>
              <a:rPr dirty="0"/>
              <a:t> and pull requests.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Here are some links to more information on the topics we discussed in this module.</a:t>
            </a:r>
          </a:p>
        </p:txBody>
      </p:sp>
      <p:sp>
        <p:nvSpPr>
          <p:cNvPr id="4" name="New shape"/>
          <p:cNvSpPr/>
          <p:nvPr/>
        </p:nvSpPr>
        <p:spPr>
          <a:xfrm>
            <a:off x="609600" y="2517013"/>
            <a:ext cx="10972800" cy="2670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hlinkClick r:id="rId3"/>
              </a:rPr>
              <a:t>Setting up and managing organizations and teams</a:t>
            </a:r>
          </a:p>
          <a:p>
            <a:pPr marL="635000" indent="-365760">
              <a:spcBef>
                <a:spcPct val="20000"/>
              </a:spcBef>
              <a:spcAft>
                <a:spcPct val="20000"/>
              </a:spcAft>
              <a:buChar char="•"/>
            </a:pPr>
            <a:r>
              <a:rPr sz="1800">
                <a:solidFill>
                  <a:srgbClr val="000000"/>
                </a:solidFill>
                <a:hlinkClick r:id="rId4"/>
              </a:rPr>
              <a:t>Committing changes to your project</a:t>
            </a:r>
          </a:p>
          <a:p>
            <a:pPr marL="635000" indent="-365760">
              <a:spcBef>
                <a:spcPct val="20000"/>
              </a:spcBef>
              <a:spcAft>
                <a:spcPct val="20000"/>
              </a:spcAft>
              <a:buChar char="•"/>
            </a:pPr>
            <a:r>
              <a:rPr sz="1800">
                <a:solidFill>
                  <a:srgbClr val="000000"/>
                </a:solidFill>
                <a:hlinkClick r:id="rId5"/>
              </a:rPr>
              <a:t>Collaborating with issues and pull requests</a:t>
            </a:r>
          </a:p>
          <a:p>
            <a:pPr marL="635000" indent="-365760">
              <a:spcBef>
                <a:spcPct val="20000"/>
              </a:spcBef>
              <a:spcAft>
                <a:spcPct val="20000"/>
              </a:spcAft>
              <a:buChar char="•"/>
            </a:pPr>
            <a:r>
              <a:rPr sz="1800">
                <a:solidFill>
                  <a:srgbClr val="000000"/>
                </a:solidFill>
                <a:hlinkClick r:id="rId6"/>
              </a:rPr>
              <a:t>About the role of labels</a:t>
            </a:r>
          </a:p>
          <a:p>
            <a:pPr marL="635000" indent="-365760">
              <a:spcBef>
                <a:spcPct val="20000"/>
              </a:spcBef>
              <a:spcAft>
                <a:spcPct val="20000"/>
              </a:spcAft>
              <a:buChar char="•"/>
            </a:pPr>
            <a:r>
              <a:rPr sz="1800">
                <a:solidFill>
                  <a:srgbClr val="000000"/>
                </a:solidFill>
                <a:hlinkClick r:id="rId7"/>
              </a:rPr>
              <a:t>GitHub Actions</a:t>
            </a:r>
          </a:p>
          <a:p>
            <a:pPr marL="635000" indent="-365760">
              <a:spcBef>
                <a:spcPct val="20000"/>
              </a:spcBef>
              <a:spcAft>
                <a:spcPct val="20000"/>
              </a:spcAft>
              <a:buChar char="•"/>
            </a:pPr>
            <a:r>
              <a:rPr sz="1800">
                <a:solidFill>
                  <a:srgbClr val="000000"/>
                </a:solidFill>
                <a:hlinkClick r:id="rId8"/>
              </a:rPr>
              <a:t>Fork a repo</a:t>
            </a:r>
          </a:p>
          <a:p>
            <a:pPr marL="635000" indent="-365760">
              <a:spcBef>
                <a:spcPct val="20000"/>
              </a:spcBef>
              <a:spcAft>
                <a:spcPct val="20000"/>
              </a:spcAft>
              <a:buChar char="•"/>
            </a:pPr>
            <a:r>
              <a:rPr sz="1800">
                <a:solidFill>
                  <a:srgbClr val="000000"/>
                </a:solidFill>
                <a:hlinkClick r:id="rId9"/>
              </a:rPr>
              <a:t>Working with GitHub Pages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539157"/>
          </a:xfrm>
        </p:spPr>
        <p:txBody>
          <a:bodyPr anchor="t"/>
          <a:lstStyle>
            <a:lvl1pPr marL="231775" indent="-231775">
              <a:spcAft>
                <a:spcPts val="600"/>
              </a:spcAft>
              <a:buFont typeface="Wingdings" panose="05000000000000000000" pitchFamily="2" charset="2"/>
              <a:buChar char=""/>
              <a:defRPr/>
            </a:lvl1pPr>
          </a:lstStyle>
          <a:p>
            <a:r>
              <a:rPr lang="en-US" sz="2000" b="0" dirty="0">
                <a:solidFill>
                  <a:srgbClr val="24292F"/>
                </a:solidFill>
                <a:effectLst/>
              </a:rPr>
              <a:t>Open a repo using </a:t>
            </a:r>
            <a:r>
              <a:rPr lang="en-US" sz="2000" b="0" dirty="0" err="1">
                <a:solidFill>
                  <a:srgbClr val="24292F"/>
                </a:solidFill>
                <a:effectLst/>
              </a:rPr>
              <a:t>GitHub.dev</a:t>
            </a:r>
            <a:endParaRPr lang="en-US" sz="2000" b="0" dirty="0">
              <a:solidFill>
                <a:srgbClr val="24292F"/>
              </a:solidFill>
              <a:effectLst/>
            </a:endParaRPr>
          </a:p>
          <a:p>
            <a:r>
              <a:rPr lang="en-US" sz="2000" b="0" dirty="0">
                <a:solidFill>
                  <a:srgbClr val="24292F"/>
                </a:solidFill>
                <a:effectLst/>
              </a:rPr>
              <a:t>Create 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154436"/>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GitHub?</a:t>
            </a:r>
          </a:p>
          <a:p>
            <a:pPr lvl="1"/>
            <a:r>
              <a:rPr lang="en-US" dirty="0"/>
              <a:t>Pre-Quiz</a:t>
            </a:r>
          </a:p>
          <a:p>
            <a:pPr lvl="1"/>
            <a:r>
              <a:rPr lang="en-US" dirty="0"/>
              <a:t>Work in </a:t>
            </a:r>
            <a:r>
              <a:rPr lang="en-US" dirty="0" err="1"/>
              <a:t>GitHub.dev</a:t>
            </a:r>
            <a:endParaRPr lang="en-US" dirty="0"/>
          </a:p>
          <a:p>
            <a:pPr lvl="1"/>
            <a:r>
              <a:rPr lang="en-US" dirty="0"/>
              <a:t>Post-Quiz</a:t>
            </a:r>
          </a:p>
          <a:p>
            <a:pPr lvl="1"/>
            <a:r>
              <a:rPr lang="en-US" dirty="0"/>
              <a:t>Summary</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is a development platform that enables you to host and review code, manage projects, and build software alongside 50 million developers.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GitHub?</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GitHub flow</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providing a platform for collaborative software development, GitHub also offers a workflow designed to optimize use of its various features.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TotalTime>
  <Words>3017</Words>
  <Application>Microsoft Macintosh PowerPoint</Application>
  <PresentationFormat>Widescreen</PresentationFormat>
  <Paragraphs>274</Paragraphs>
  <Slides>33</Slides>
  <Notes>30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33</vt:i4>
      </vt:variant>
    </vt:vector>
  </HeadingPairs>
  <TitlesOfParts>
    <vt:vector size="4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GitHub</vt:lpstr>
      <vt:lpstr>Prerequisites</vt:lpstr>
      <vt:lpstr>Learning objectives</vt:lpstr>
      <vt:lpstr>Agenda</vt:lpstr>
      <vt:lpstr>Introduction</vt:lpstr>
      <vt:lpstr>Introduction</vt:lpstr>
      <vt:lpstr>What is GitHub?</vt:lpstr>
      <vt:lpstr>The GitHub flow</vt:lpstr>
      <vt:lpstr>Git and GitHub</vt:lpstr>
      <vt:lpstr>Branches</vt:lpstr>
      <vt:lpstr>Commits</vt:lpstr>
      <vt:lpstr>Pull Requests</vt:lpstr>
      <vt:lpstr>Cloning and forking</vt:lpstr>
      <vt:lpstr>Pre-Quiz</vt:lpstr>
      <vt:lpstr>Question 1</vt:lpstr>
      <vt:lpstr>Question 1</vt:lpstr>
      <vt:lpstr>Question 2</vt:lpstr>
      <vt:lpstr>Question 2</vt:lpstr>
      <vt:lpstr>Question 3</vt:lpstr>
      <vt:lpstr>Question 3</vt:lpstr>
      <vt:lpstr>Workshop walk-through</vt:lpstr>
      <vt:lpstr>Post-Quiz</vt:lpstr>
      <vt:lpstr>Question 1</vt:lpstr>
      <vt:lpstr>Question 1</vt:lpstr>
      <vt:lpstr>Question 2</vt:lpstr>
      <vt:lpstr>Question 2</vt:lpstr>
      <vt:lpstr>Question 3</vt:lpstr>
      <vt:lpstr>Question 3</vt:lpstr>
      <vt:lpstr>Summary</vt:lpstr>
      <vt:lpstr>Summary</vt:lpstr>
      <vt:lpstr>Learn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3</cp:revision>
  <cp:lastPrinted>2022-01-28T15:53:52Z</cp:lastPrinted>
  <dcterms:created xsi:type="dcterms:W3CDTF">2022-01-28T15:53:52Z</dcterms:created>
  <dcterms:modified xsi:type="dcterms:W3CDTF">2022-01-28T16:03:53Z</dcterms:modified>
</cp:coreProperties>
</file>