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0"/>
  </p:notesMasterIdLst>
  <p:sldIdLst>
    <p:sldId id="258" r:id="rId5"/>
    <p:sldId id="260" r:id="rId6"/>
    <p:sldId id="262" r:id="rId7"/>
    <p:sldId id="264" r:id="rId8"/>
    <p:sldId id="266" r:id="rId9"/>
    <p:sldId id="270" r:id="rId10"/>
    <p:sldId id="272" r:id="rId11"/>
    <p:sldId id="274" r:id="rId12"/>
    <p:sldId id="276" r:id="rId13"/>
    <p:sldId id="278" r:id="rId14"/>
    <p:sldId id="282" r:id="rId15"/>
    <p:sldId id="290" r:id="rId16"/>
    <p:sldId id="298" r:id="rId17"/>
    <p:sldId id="300" r:id="rId18"/>
    <p:sldId id="302"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93139-A141-6757-FC57-71B146DEA3A9}" v="230" dt="2022-02-03T15:41:13.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3" d="100"/>
          <a:sy n="73" d="100"/>
        </p:scale>
        <p:origin x="0" y="0"/>
      </p:cViewPr>
      <p:guideLst/>
    </p:cSldViewPr>
  </p:slideViewPr>
  <p:notesViewPr>
    <p:cSldViewPr>
      <p:cViewPr varScale="1">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1345C-1308-4214-8862-636E5C13336D}" type="datetimeFigureOut">
              <a:t>2/3/2022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1FA55-6DAB-4C3D-9660-62EE99C884A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rxiv.org/abs/2002.12327"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www.microsoft.com/research/blog/turing-nlg-a-17-billion-parameter-language-model-by-microsoft/" TargetMode="External"/><Relationship Id="rId4" Type="http://schemas.openxmlformats.org/officeDocument/2006/relationships/hyperlink" Target="https://github.com/openai/gpt-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https://docs.microsoft.com/en-us/learn/modules/learn-pr/tensorflow/intro-natural-language-processing-tensorflow/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character-level LSTM will capture often used syllables and will put those patterns together to generate new words.</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In LSTM, each block receives and outputs a state, which is manipulated upon inside the block depending on input and previous state.</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20000"/>
          </a:bodyPr>
          <a:lstStyle/>
          <a:p>
            <a:pPr>
              <a:spcBef>
                <a:spcPct val="43750"/>
              </a:spcBef>
              <a:spcAft>
                <a:spcPct val="43750"/>
              </a:spcAft>
            </a:pPr>
            <a:r>
              <a:t>In this Learn Module, we have covered all the basics of Natural Language Processing such as: text representation, traditional recurrent network models, and near state-of-the-art models with attention. We were focusing mostly on text classification and did not discuss in detail other important tasks like named entity recognition, machine translation and question answering. To implement those tasks, the same basic RNN principles are used with a different top layer architecture. To get a more complete understanding of the NLP field, you should experiment with some of those problems as well.</a:t>
            </a:r>
          </a:p>
          <a:p>
            <a:endParaRPr/>
          </a:p>
          <a:p>
            <a:pPr>
              <a:spcBef>
                <a:spcPct val="43750"/>
              </a:spcBef>
              <a:spcAft>
                <a:spcPct val="43750"/>
              </a:spcAft>
            </a:pPr>
            <a:r>
              <a:t>One of the other emerging areas of NLP is model visualization and probing. This direction is also known as </a:t>
            </a:r>
            <a:r>
              <a:rPr>
                <a:hlinkClick r:id="rId3"/>
              </a:rPr>
              <a:t>BERTology</a:t>
            </a:r>
            <a:r>
              <a:t>. As we have seen in the previous unit, visualizing attention matrix can tell us a lot about how machine translation works and where the model "looks" when translating a word. There are other powerful methods of understanding BERT internals.</a:t>
            </a:r>
          </a:p>
          <a:p>
            <a:endParaRPr/>
          </a:p>
          <a:p>
            <a:pPr>
              <a:spcBef>
                <a:spcPct val="43750"/>
              </a:spcBef>
              <a:spcAft>
                <a:spcPct val="43750"/>
              </a:spcAft>
            </a:pPr>
            <a:r>
              <a:t>The latest text generative models, such as GPT-2/3, are slightly different from BERT, in a sense that they can be "programmed" to solve different tasks just by providing an "initial sequence" for text generation. This could lead to a possible paradigm shift where instead of doing transfer learning training we would be focusing on creating suitable questions for giant pre-trained networks. If you want to get really serious about NLP, you probably need to explore some of the latest text generative models, such as </a:t>
            </a:r>
            <a:r>
              <a:rPr>
                <a:hlinkClick r:id="rId4"/>
              </a:rPr>
              <a:t>GPT-2</a:t>
            </a:r>
            <a:r>
              <a:t>, or </a:t>
            </a:r>
            <a:r>
              <a:rPr>
                <a:hlinkClick r:id="rId5"/>
              </a:rPr>
              <a:t>Microsoft Turing NLG</a:t>
            </a:r>
            <a:r>
              <a:t>.</a:t>
            </a:r>
          </a:p>
          <a:p>
            <a:endParaRPr/>
          </a:p>
          <a:p>
            <a:pPr>
              <a:spcBef>
                <a:spcPct val="43750"/>
              </a:spcBef>
              <a:spcAft>
                <a:spcPct val="43750"/>
              </a:spcAft>
            </a:pPr>
            <a:r>
              <a:t>Now you have the basics to get started on any natural language task!</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we will explore different neural network architectures for dealing with natural language text. In recent years, </a:t>
            </a:r>
            <a:r>
              <a:rPr b="1"/>
              <a:t>Natural Language Processing</a:t>
            </a:r>
            <a:r>
              <a:t> (NLP) has experienced fast growth as a field, both because of improvements to the language model architectures and because they've been trained on increasingly large text corpora. As a result, their ability to "understand" text has vastly improved, and large pre-trained models such as BERT have become widely used.</a:t>
            </a:r>
          </a:p>
          <a:p>
            <a:endParaRPr/>
          </a:p>
          <a:p>
            <a:pPr>
              <a:spcBef>
                <a:spcPct val="43750"/>
              </a:spcBef>
              <a:spcAft>
                <a:spcPct val="43750"/>
              </a:spcAft>
            </a:pPr>
            <a:r>
              <a:t>We will focus on the fundamental aspects of representing NLP as tensors in TensorFlow, and on classical NLP architectures, such as using bag-of-words, embeddings and recurrent neural networks.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a:bodyPr>
          <a:lstStyle/>
          <a:p>
            <a:pPr>
              <a:spcBef>
                <a:spcPct val="43750"/>
              </a:spcBef>
              <a:spcAft>
                <a:spcPct val="43750"/>
              </a:spcAft>
            </a:pPr>
            <a:r>
              <a:t>There are several NLP tasks that we can solve using neural networks:</a:t>
            </a:r>
          </a:p>
          <a:p>
            <a:endParaRPr/>
          </a:p>
          <a:p>
            <a:r>
              <a:rPr b="1"/>
              <a:t>Text Classification</a:t>
            </a:r>
            <a:r>
              <a:t> is used when we need to classify a text fragment into one of several predefined classes. Examples include e-mail spam detection, news categorization, assigning a support request to a category, and more.</a:t>
            </a:r>
          </a:p>
          <a:p>
            <a:endParaRPr/>
          </a:p>
          <a:p>
            <a:r>
              <a:rPr b="1"/>
              <a:t>Intent Classification</a:t>
            </a:r>
            <a:r>
              <a:t> is one specific case of text classification, where we want to map an input utterance in the conversational AI system into one of the intents that represent the actual meaning of the phrase, or intent of the user.</a:t>
            </a:r>
          </a:p>
          <a:p>
            <a:endParaRPr/>
          </a:p>
          <a:p>
            <a:r>
              <a:rPr b="1"/>
              <a:t>Sentiment Analysis</a:t>
            </a:r>
            <a:r>
              <a:t> is a regression task, where we want to understand the degree of positivity of a given piece of text. We may want to label text in a dataset from most negative (-1) to most positive (+1), and train a model that will output a number representing the positivity of the input text.</a:t>
            </a:r>
          </a:p>
          <a:p>
            <a:endParaRPr/>
          </a:p>
          <a:p>
            <a:r>
              <a:rPr b="1"/>
              <a:t>Named Entity Recognition</a:t>
            </a:r>
            <a:r>
              <a:t> (NER) is the task of extracting entities from text, such as dates, addresses, people names, etc. Together with intent classification, NER is often used in dialog systems to extract parameters from the user's utterance.</a:t>
            </a:r>
          </a:p>
          <a:p>
            <a:endParaRPr/>
          </a:p>
          <a:p>
            <a:r>
              <a:t>A similar task of </a:t>
            </a:r>
            <a:r>
              <a:rPr b="1"/>
              <a:t>Keyword Extraction</a:t>
            </a:r>
            <a:r>
              <a:t> can be used to find the most meaningful words inside a text, which can then be used as tags.</a:t>
            </a:r>
          </a:p>
          <a:p>
            <a:endParaRPr/>
          </a:p>
          <a:p>
            <a:r>
              <a:rPr b="1"/>
              <a:t>Text Summarization</a:t>
            </a:r>
            <a:r>
              <a:t> extracts the most meaningful pieces of text, giving the user a compressed version of the original text.</a:t>
            </a:r>
          </a:p>
          <a:p>
            <a:endParaRPr/>
          </a:p>
          <a:p>
            <a:r>
              <a:rPr b="1"/>
              <a:t>Question Answering</a:t>
            </a:r>
            <a:r>
              <a:t> is the task of extracting an answer from a piece of text. This model takes a text fragment and a question as input, and finds the exact place within the text that contains the answer. For example, the text "</a:t>
            </a:r>
            <a:r>
              <a:rPr i="1"/>
              <a:t>John is a 22 year old student who loves to use Microsoft Learn</a:t>
            </a:r>
            <a:r>
              <a:t>", and the question </a:t>
            </a:r>
            <a:r>
              <a:rPr i="1"/>
              <a:t>How old is John</a:t>
            </a:r>
            <a:r>
              <a:t> should provide us with the answer </a:t>
            </a:r>
            <a:r>
              <a:rPr i="1"/>
              <a:t>22</a:t>
            </a:r>
            <a:r>
              <a:t>.</a:t>
            </a:r>
          </a:p>
          <a:p>
            <a:endParaRPr/>
          </a:p>
          <a:p>
            <a:pPr>
              <a:spcBef>
                <a:spcPct val="43750"/>
              </a:spcBef>
              <a:spcAft>
                <a:spcPct val="43750"/>
              </a:spcAft>
            </a:pPr>
            <a:r>
              <a:t>In this module, we will mostly focus on the </a:t>
            </a:r>
            <a:r>
              <a:rPr b="1"/>
              <a:t>Text Classification</a:t>
            </a:r>
            <a:r>
              <a:t> task. However, we will learn all the important concepts that we need to handle more difficult tasks in the future.</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BCEF5B5-AC0E-4F39-83CD-CBF2ADC9D2D6}" type="datetimeFigureOut">
              <a:rPr lang="en-US" smtClean="0"/>
              <a:t>2/3/2022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E79D241-3E94-4FD8-ACD8-E66952034A0D}" type="datetimeFigureOut">
              <a:rPr lang="en-US" smtClean="0"/>
              <a:t>2/3/2022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370170F-9454-4FE8-996A-361D13F09AF8}" type="datetimeFigureOut">
              <a:rPr lang="en-US" smtClean="0"/>
              <a:t>2/3/2022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F757F23-1060-4B99-A242-7F37FF0FF3B8}" type="datetimeFigureOut">
              <a:rPr lang="en-US" smtClean="0"/>
              <a:t>2/3/2022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F0525F4-D581-4FE7-B636-68AFE22F88EF}" type="datetimeFigureOut">
              <a:rPr lang="en-US" smtClean="0"/>
              <a:t>2/3/2022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F8C8D49-A8FC-4C42-B0CE-B16B2D62B89D}" type="datetimeFigureOut">
              <a:rPr lang="en-US" smtClean="0"/>
              <a:t>2/3/2022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6D2CB24-93FB-43EA-B5BB-2216D2270DE5}" type="datetimeFigureOut">
              <a:rPr lang="en-US" smtClean="0"/>
              <a:t>2/3/2022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5DD7F6D-6289-47A1-B52A-22CF6052E5AB}" type="datetimeFigureOut">
              <a:rPr lang="en-US" smtClean="0"/>
              <a:t>2/3/2022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78FB906-3FFF-471F-94AF-5456206C08D2}" type="datetimeFigureOut">
              <a:rPr lang="en-US" smtClean="0"/>
              <a:t>2/3/2022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186545D-18D2-4F8A-AED4-A9F72700D396}" type="datetimeFigureOut">
              <a:rPr lang="en-US" smtClean="0"/>
              <a:t>2/3/2022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5EBAA1A-6AC4-4030-AC95-8FA79DFD7B37}" type="datetimeFigureOut">
              <a:rPr lang="en-US" smtClean="0"/>
              <a:t>2/3/2022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2/3/2022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56066" y="1026017"/>
            <a:ext cx="11018520" cy="1107996"/>
          </a:xfrm>
        </p:spPr>
        <p:txBody>
          <a:bodyPr/>
          <a:lstStyle>
            <a:lvl1pPr>
              <a:defRPr>
                <a:solidFill>
                  <a:schemeClr val="tx1"/>
                </a:solidFill>
              </a:defRPr>
            </a:lvl1pPr>
          </a:lstStyle>
          <a:p>
            <a:r>
              <a:rPr lang="en-US" dirty="0">
                <a:ea typeface="+mj-lt"/>
                <a:cs typeface="+mj-lt"/>
              </a:rPr>
              <a:t>Use embedding layer before fully-connected classifier layer</a:t>
            </a:r>
          </a:p>
        </p:txBody>
      </p:sp>
      <p:sp>
        <p:nvSpPr>
          <p:cNvPr id="3" name="Subtitle"/>
          <p:cNvSpPr>
            <a:spLocks noGrp="1"/>
          </p:cNvSpPr>
          <p:nvPr>
            <p:ph sz="quarter" idx="10"/>
          </p:nvPr>
        </p:nvSpPr>
        <p:spPr>
          <a:xfrm>
            <a:off x="552003" y="2594199"/>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 Reduces</a:t>
            </a:r>
            <a:r>
              <a:rPr>
                <a:cs typeface="Segoe UI"/>
              </a:rPr>
              <a:t> the dimensionality of the input vector to neural classifier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cs typeface="Segoe UI"/>
              </a:rPr>
              <a:t>Use character-level LSTM</a:t>
            </a:r>
            <a:endParaRPr lang="en-US" dirty="0"/>
          </a:p>
        </p:txBody>
      </p:sp>
      <p:sp>
        <p:nvSpPr>
          <p:cNvPr id="3" name="Subtitle"/>
          <p:cNvSpPr>
            <a:spLocks noGrp="1"/>
          </p:cNvSpPr>
          <p:nvPr>
            <p:ph sz="quarter" idx="10"/>
          </p:nvPr>
        </p:nvSpPr>
        <p:spPr>
          <a:xfrm>
            <a:off x="584200" y="1435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To generate words with specific meaning, like funny ones.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cs typeface="Segoe UI"/>
              </a:rPr>
              <a:t>LSTM network architecture</a:t>
            </a:r>
            <a:endParaRPr lang="en-US" dirty="0"/>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Allows explicit state management with forgetting and state triggering</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8016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We</a:t>
            </a:r>
            <a:r>
              <a:rPr dirty="0">
                <a:cs typeface="Segoe UI"/>
              </a:rPr>
              <a:t> have covered all the basics of Natural Language Processing such as: text representation, traditional recurrent network models, and near state-of-the-art models with attention.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natural language processing with TensorFlow</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Basic Python knowledge</a:t>
            </a:r>
          </a:p>
          <a:p>
            <a:pPr lvl="1"/>
            <a:r>
              <a:t>Basic understanding of machine learning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1"/>
            <a:ext cx="7253288" cy="2011680"/>
          </a:xfrm>
        </p:spPr>
        <p:txBody>
          <a:bodyPr anchor="t"/>
          <a:lstStyle>
            <a:lvl1pPr marL="231775" indent="-231775">
              <a:spcAft>
                <a:spcPts val="600"/>
              </a:spcAft>
              <a:buFont typeface="Wingdings" panose="05000000000000000000" pitchFamily="2" charset="2"/>
              <a:buChar char=""/>
              <a:defRPr/>
            </a:lvl1pPr>
          </a:lstStyle>
          <a:p>
            <a:pPr lvl="1"/>
            <a:r>
              <a:t>Understand how text is processed for natural language processing tasks</a:t>
            </a:r>
          </a:p>
          <a:p>
            <a:pPr lvl="1"/>
            <a:r>
              <a:t>Get an introduced to Recurrent Neural Networks (RNNs) and Generative Neural Networks (GNNs)</a:t>
            </a:r>
          </a:p>
          <a:p>
            <a:pPr lvl="1"/>
            <a:r>
              <a:t>Learn about Attention Mechanisms</a:t>
            </a:r>
          </a:p>
          <a:p>
            <a:pPr lvl="1"/>
            <a:r>
              <a:t>Learn how to build text classification models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072640"/>
          </a:xfrm>
        </p:spPr>
        <p:txBody>
          <a:bodyPr anchor="t"/>
          <a:lstStyle>
            <a:lvl1pPr marL="231775" indent="-231775">
              <a:spcAft>
                <a:spcPts val="600"/>
              </a:spcAft>
              <a:buFont typeface="Wingdings" panose="05000000000000000000" pitchFamily="2" charset="2"/>
              <a:buChar char=""/>
              <a:defRPr/>
            </a:lvl1pPr>
          </a:lstStyle>
          <a:p>
            <a:pPr lvl="1"/>
            <a:r>
              <a:t>Introduction to natural language processing with TensorFlow</a:t>
            </a:r>
          </a:p>
          <a:p>
            <a:pPr lvl="1"/>
            <a:r>
              <a:t>Representing text as Tensors</a:t>
            </a:r>
          </a:p>
          <a:p>
            <a:pPr lvl="1"/>
            <a:r>
              <a:t>Represent words with embeddings</a:t>
            </a:r>
          </a:p>
          <a:p>
            <a:pPr lvl="1"/>
            <a:r>
              <a:t>Capture patterns with recurrent neural networks</a:t>
            </a:r>
          </a:p>
          <a:p>
            <a:pPr lvl="1"/>
            <a:r>
              <a:t>Generate text with recurrent networks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 to natural language processing with TensorFlow</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097280"/>
          </a:xfrm>
        </p:spPr>
        <p:txBody>
          <a:bodyPr/>
          <a:lstStyle>
            <a:lvl1pPr>
              <a:defRPr>
                <a:solidFill>
                  <a:schemeClr val="tx1"/>
                </a:solidFill>
              </a:defRPr>
            </a:lvl1pPr>
          </a:lstStyle>
          <a:p>
            <a:r>
              <a:rPr lang="en-US"/>
              <a:t>Introduction to natural language processing with TensorFlow</a:t>
            </a:r>
          </a:p>
        </p:txBody>
      </p:sp>
      <p:sp>
        <p:nvSpPr>
          <p:cNvPr id="3" name="Subtitle"/>
          <p:cNvSpPr>
            <a:spLocks noGrp="1"/>
          </p:cNvSpPr>
          <p:nvPr>
            <p:ph sz="quarter" idx="10"/>
          </p:nvPr>
        </p:nvSpPr>
        <p:spPr>
          <a:xfrm>
            <a:off x="584200" y="1935480"/>
            <a:ext cx="11018838" cy="85344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cs typeface="Segoe UI"/>
              </a:rPr>
              <a:t>In </a:t>
            </a:r>
            <a:r>
              <a:rPr lang="en-US" dirty="0">
                <a:cs typeface="Segoe UI"/>
              </a:rPr>
              <a:t>this presentation</a:t>
            </a:r>
            <a:r>
              <a:rPr dirty="0">
                <a:cs typeface="Segoe UI"/>
              </a:rPr>
              <a:t>, we will explore different neural network architectures for dealing with natural language text.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Natural Language Tasks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are several NLP tasks that we can solve using neural networks:</a:t>
            </a:r>
          </a:p>
        </p:txBody>
      </p:sp>
      <p:sp>
        <p:nvSpPr>
          <p:cNvPr id="4" name="New shape"/>
          <p:cNvSpPr/>
          <p:nvPr/>
        </p:nvSpPr>
        <p:spPr>
          <a:xfrm>
            <a:off x="609600" y="2111628"/>
            <a:ext cx="10972800" cy="3803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400" b="1">
                <a:solidFill>
                  <a:srgbClr val="000000"/>
                </a:solidFill>
              </a:rPr>
              <a:t>Text Classification</a:t>
            </a:r>
            <a:r>
              <a:rPr sz="1400">
                <a:solidFill>
                  <a:srgbClr val="000000"/>
                </a:solidFill>
              </a:rPr>
              <a:t> is used when we need to classify a text fragment into one of several predefined classes. Examples include e-mail spam detection, news categorization, assigning a support request to a category, and more.</a:t>
            </a:r>
          </a:p>
          <a:p>
            <a:pPr marL="635000" indent="-365760">
              <a:spcBef>
                <a:spcPct val="20000"/>
              </a:spcBef>
              <a:spcAft>
                <a:spcPct val="20000"/>
              </a:spcAft>
              <a:buChar char="•"/>
            </a:pPr>
            <a:r>
              <a:rPr sz="1400" b="1">
                <a:solidFill>
                  <a:srgbClr val="000000"/>
                </a:solidFill>
              </a:rPr>
              <a:t>Intent Classification</a:t>
            </a:r>
            <a:r>
              <a:rPr sz="1400">
                <a:solidFill>
                  <a:srgbClr val="000000"/>
                </a:solidFill>
              </a:rPr>
              <a:t> is one specific case of text classification, where we want to map an input utterance in the conversational AI system into one of the intents that represent the actual meaning of the phrase, or intent of the user.</a:t>
            </a:r>
          </a:p>
          <a:p>
            <a:pPr marL="635000" indent="-365760">
              <a:spcBef>
                <a:spcPct val="20000"/>
              </a:spcBef>
              <a:spcAft>
                <a:spcPct val="20000"/>
              </a:spcAft>
              <a:buChar char="•"/>
            </a:pPr>
            <a:r>
              <a:rPr sz="1400" b="1">
                <a:solidFill>
                  <a:srgbClr val="000000"/>
                </a:solidFill>
              </a:rPr>
              <a:t>Sentiment Analysis</a:t>
            </a:r>
            <a:r>
              <a:rPr sz="1400">
                <a:solidFill>
                  <a:srgbClr val="000000"/>
                </a:solidFill>
              </a:rPr>
              <a:t> is a regression task, where we want to understand the degree of positivity of a given piece of text. We may want to label text in a dataset from most negative (-1) to most positive (+1), and train a model that will output a number representing the positivity of the input text.</a:t>
            </a:r>
          </a:p>
          <a:p>
            <a:pPr marL="635000" indent="-365760">
              <a:spcBef>
                <a:spcPct val="20000"/>
              </a:spcBef>
              <a:spcAft>
                <a:spcPct val="20000"/>
              </a:spcAft>
              <a:buChar char="•"/>
            </a:pPr>
            <a:r>
              <a:rPr sz="1400" b="1">
                <a:solidFill>
                  <a:srgbClr val="000000"/>
                </a:solidFill>
              </a:rPr>
              <a:t>Named Entity Recognition</a:t>
            </a:r>
            <a:r>
              <a:rPr sz="1400">
                <a:solidFill>
                  <a:srgbClr val="000000"/>
                </a:solidFill>
              </a:rPr>
              <a:t> (NER) is the task of extracting entities from text, such as dates, addresses, people names, etc. Together with intent classification, NER is often used in dialog systems to extract parameters from the user's utterance.</a:t>
            </a:r>
          </a:p>
          <a:p>
            <a:pPr marL="635000" indent="-365760">
              <a:spcBef>
                <a:spcPct val="20000"/>
              </a:spcBef>
              <a:spcAft>
                <a:spcPct val="20000"/>
              </a:spcAft>
              <a:buChar char="•"/>
            </a:pPr>
            <a:r>
              <a:rPr sz="1400">
                <a:solidFill>
                  <a:srgbClr val="000000"/>
                </a:solidFill>
              </a:rPr>
              <a:t>A similar task of </a:t>
            </a:r>
            <a:r>
              <a:rPr sz="1400" b="1">
                <a:solidFill>
                  <a:srgbClr val="000000"/>
                </a:solidFill>
              </a:rPr>
              <a:t>Keyword Extraction</a:t>
            </a:r>
            <a:r>
              <a:rPr sz="1400">
                <a:solidFill>
                  <a:srgbClr val="000000"/>
                </a:solidFill>
              </a:rPr>
              <a:t> can be used to find the most meaningful words inside a text, which can then be used as tags.</a:t>
            </a:r>
          </a:p>
          <a:p>
            <a:pPr marL="635000" indent="-365760">
              <a:spcBef>
                <a:spcPct val="20000"/>
              </a:spcBef>
              <a:spcAft>
                <a:spcPct val="20000"/>
              </a:spcAft>
              <a:buChar char="•"/>
            </a:pPr>
            <a:r>
              <a:rPr sz="1400" b="1">
                <a:solidFill>
                  <a:srgbClr val="000000"/>
                </a:solidFill>
              </a:rPr>
              <a:t>Text Summarization</a:t>
            </a:r>
            <a:r>
              <a:rPr sz="1400">
                <a:solidFill>
                  <a:srgbClr val="000000"/>
                </a:solidFill>
              </a:rPr>
              <a:t> extracts the most meaningful pieces of text, giving the user a compressed version of the original text.</a:t>
            </a:r>
          </a:p>
          <a:p>
            <a:pPr marL="635000" indent="-365760">
              <a:spcBef>
                <a:spcPct val="20000"/>
              </a:spcBef>
              <a:spcAft>
                <a:spcPct val="20000"/>
              </a:spcAft>
              <a:buChar char="•"/>
            </a:pPr>
            <a:r>
              <a:rPr sz="1400" b="1">
                <a:solidFill>
                  <a:srgbClr val="000000"/>
                </a:solidFill>
              </a:rPr>
              <a:t>Question Answering</a:t>
            </a:r>
            <a:r>
              <a:rPr sz="1400">
                <a:solidFill>
                  <a:srgbClr val="000000"/>
                </a:solidFill>
              </a:rPr>
              <a:t> is the task of extracting an answer from a piece of text. This model takes a text fragment and a question as input, and finds the exact place within the text that contains the answer. For example, the text "</a:t>
            </a:r>
            <a:r>
              <a:rPr sz="1400" i="1">
                <a:solidFill>
                  <a:srgbClr val="000000"/>
                </a:solidFill>
              </a:rPr>
              <a:t>John is a 22 year old student who loves to use Microsoft Learn</a:t>
            </a:r>
            <a:r>
              <a:rPr sz="1400">
                <a:solidFill>
                  <a:srgbClr val="000000"/>
                </a:solidFill>
              </a:rPr>
              <a:t>", and the question </a:t>
            </a:r>
            <a:r>
              <a:rPr sz="1400" i="1">
                <a:solidFill>
                  <a:srgbClr val="000000"/>
                </a:solidFill>
              </a:rPr>
              <a:t>How old is John</a:t>
            </a:r>
            <a:r>
              <a:rPr sz="1400">
                <a:solidFill>
                  <a:srgbClr val="000000"/>
                </a:solidFill>
              </a:rPr>
              <a:t> should provide us with the answer </a:t>
            </a:r>
            <a:r>
              <a:rPr sz="1400" i="1">
                <a:solidFill>
                  <a:srgbClr val="000000"/>
                </a:solidFill>
              </a:rPr>
              <a:t>22</a:t>
            </a:r>
            <a:r>
              <a:rPr sz="1400">
                <a:solidFill>
                  <a:srgbClr val="000000"/>
                </a:solidFill>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cs typeface="Segoe UI"/>
              </a:rPr>
              <a:t>Essential Facts</a:t>
            </a:r>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TotalTime>
  <Application>Microsoft Office PowerPoint</Application>
  <PresentationFormat>Widescreen</PresentationFormat>
  <Paragraphs>92</Paragraphs>
  <Slides>15</Slides>
  <Notes>13</Notes>
  <HiddenSlides>0</HiddenSlides>
  <MMClips>0</MMClips>
  <ScaleCrop>false</ScaleCrop>
  <HeadingPairs>
    <vt:vector size="4" baseType="variant">
      <vt:variant>
        <vt:lpstr>Theme</vt:lpstr>
      </vt:variant>
      <vt:variant>
        <vt:i4>4</vt:i4>
      </vt:variant>
      <vt:variant>
        <vt:lpstr>Slide Titles</vt:lpstr>
      </vt:variant>
      <vt:variant>
        <vt:i4>15</vt:i4>
      </vt:variant>
    </vt:vector>
  </HeadingPairs>
  <TitlesOfParts>
    <vt:vector size="19" baseType="lpstr">
      <vt:lpstr>Office Theme</vt:lpstr>
      <vt:lpstr>Microsoft_Learn_White_Template</vt:lpstr>
      <vt:lpstr> Microsoft_Learn_Light_Gray_Template</vt:lpstr>
      <vt:lpstr> Microsoft_Learn_Black_Template</vt:lpstr>
      <vt:lpstr>PowerPoint Presentation</vt:lpstr>
      <vt:lpstr>Introduction to natural language processing with TensorFlow</vt:lpstr>
      <vt:lpstr>Prerequisites</vt:lpstr>
      <vt:lpstr>Learning objectives</vt:lpstr>
      <vt:lpstr>Agenda</vt:lpstr>
      <vt:lpstr>Introduction to natural language processing with TensorFlow</vt:lpstr>
      <vt:lpstr>Introduction to natural language processing with TensorFlow</vt:lpstr>
      <vt:lpstr>Natural Language Tasks</vt:lpstr>
      <vt:lpstr>Essential Facts</vt:lpstr>
      <vt:lpstr>Use embedding layer before fully-connected classifier layer</vt:lpstr>
      <vt:lpstr>Use character-level LSTM</vt:lpstr>
      <vt:lpstr>LSTM network architecture</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34</cp:revision>
  <cp:lastPrinted>2022-02-01T21:39:24Z</cp:lastPrinted>
  <dcterms:created xsi:type="dcterms:W3CDTF">2022-02-01T21:39:24Z</dcterms:created>
  <dcterms:modified xsi:type="dcterms:W3CDTF">2022-02-03T15:42:20Z</dcterms:modified>
</cp:coreProperties>
</file>