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46"/>
  </p:notesMasterIdLst>
  <p:sldIdLst>
    <p:sldId id="258" r:id="rId5"/>
    <p:sldId id="260" r:id="rId6"/>
    <p:sldId id="262" r:id="rId7"/>
    <p:sldId id="264" r:id="rId8"/>
    <p:sldId id="270" r:id="rId9"/>
    <p:sldId id="272" r:id="rId10"/>
    <p:sldId id="274" r:id="rId11"/>
    <p:sldId id="276" r:id="rId12"/>
    <p:sldId id="280" r:id="rId13"/>
    <p:sldId id="282" r:id="rId14"/>
    <p:sldId id="284" r:id="rId15"/>
    <p:sldId id="286" r:id="rId16"/>
    <p:sldId id="288" r:id="rId17"/>
    <p:sldId id="304" r:id="rId18"/>
    <p:sldId id="306" r:id="rId19"/>
    <p:sldId id="308" r:id="rId20"/>
    <p:sldId id="310" r:id="rId21"/>
    <p:sldId id="312" r:id="rId22"/>
    <p:sldId id="314" r:id="rId23"/>
    <p:sldId id="316" r:id="rId24"/>
    <p:sldId id="318" r:id="rId25"/>
    <p:sldId id="320" r:id="rId26"/>
    <p:sldId id="322" r:id="rId27"/>
    <p:sldId id="324" r:id="rId28"/>
    <p:sldId id="326" r:id="rId29"/>
    <p:sldId id="328" r:id="rId30"/>
    <p:sldId id="330" r:id="rId31"/>
    <p:sldId id="332" r:id="rId32"/>
    <p:sldId id="334" r:id="rId33"/>
    <p:sldId id="336" r:id="rId34"/>
    <p:sldId id="338" r:id="rId35"/>
    <p:sldId id="348" r:id="rId36"/>
    <p:sldId id="350" r:id="rId37"/>
    <p:sldId id="352" r:id="rId38"/>
    <p:sldId id="354" r:id="rId39"/>
    <p:sldId id="356" r:id="rId40"/>
    <p:sldId id="358" r:id="rId41"/>
    <p:sldId id="360" r:id="rId42"/>
    <p:sldId id="362" r:id="rId43"/>
    <p:sldId id="364" r:id="rId44"/>
    <p:sldId id="366" r:id="rId45"/>
  </p:sldIdLst>
  <p:sldSz cx="12192000" cy="6858000"/>
  <p:notesSz cx="6858000" cy="9144000"/>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p:restoredTop sz="0"/>
  </p:normalViewPr>
  <p:slideViewPr>
    <p:cSldViewPr>
      <p:cViewPr varScale="1">
        <p:scale>
          <a:sx n="128" d="100"/>
          <a:sy n="128" d="100"/>
        </p:scale>
        <p:origin x="456" y="176"/>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969BC4-DA3A-4BF7-8CE9-D629888C299A}" type="datetimeFigureOut">
              <a:t>2/4/22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D9DC1-77D6-4E8E-8AE2-64B18BEA7DD1}"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typicode/json-server?azure-portal=tru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si.edu/openaccess?azure-portal=true"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www.artic.edu/open-access/public-api?azure-portal=true" TargetMode="External"/><Relationship Id="rId4" Type="http://schemas.openxmlformats.org/officeDocument/2006/relationships/hyperlink" Target="https://www.rijksmuseum.nl/en/api/-rijksmuseum-oai-api-instructions-for-use?azure-portal=true"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metmuseum.github.io/"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creativecommons.org/publicdomain/zero/1.0?azure-portal=true" TargetMode="External"/><Relationship Id="rId4" Type="http://schemas.openxmlformats.org/officeDocument/2006/relationships/hyperlink" Target="https://www.metmuseum.org/information/terms-and-conditions?azure-portal=true"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auth.net/2?azure-portal=true"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www.oauth.com/oauth2-servers/access-tokens?azure-portal=true"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collection.cooperhewitt.org/api?azure-portal=true"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collection.cooperhewitt.org/api/oauth2?azure-portal=true"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en.wikipedia.org/wiki/List_of_HTTP_status_codes?azure-portal=true"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http.cat?azure-portal=true"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github.com/public-apis/public-apis?azure-portal=true"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pi.jquery.com?azure-portal=true"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en.wikipedia.org/wiki/Representational_state_transfer?azure-portal=true" TargetMode="External"/><Relationship Id="rId4" Type="http://schemas.openxmlformats.org/officeDocument/2006/relationships/hyperlink" Target="https://en.wikipedia.org/wiki/SOAP?azure-portal=tru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https://docs.microsoft.com/en-us/learn/modules/learn-pr/student-evangelism/use-apis-discover-museum-art/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5000" lnSpcReduction="20000"/>
          </a:bodyPr>
          <a:lstStyle/>
          <a:p>
            <a:pPr>
              <a:spcBef>
                <a:spcPct val="43750"/>
              </a:spcBef>
              <a:spcAft>
                <a:spcPct val="43750"/>
              </a:spcAft>
            </a:pPr>
            <a:r>
              <a:t>Run this command on a command line or in a terminal:</a:t>
            </a:r>
          </a:p>
          <a:p>
            <a:endParaRPr/>
          </a:p>
          <a:p>
            <a:pPr>
              <a:spcBef>
                <a:spcPct val="43750"/>
              </a:spcBef>
              <a:spcAft>
                <a:spcPct val="43750"/>
              </a:spcAft>
            </a:pPr>
            <a:r>
              <a:t>npm install -g json-server</a:t>
            </a:r>
          </a:p>
          <a:p>
            <a:endParaRPr/>
          </a:p>
          <a:p>
            <a:pPr>
              <a:spcBef>
                <a:spcPct val="43750"/>
              </a:spcBef>
              <a:spcAft>
                <a:spcPct val="43750"/>
              </a:spcAft>
            </a:pPr>
            <a:r>
              <a:t>This package, </a:t>
            </a:r>
            <a:r>
              <a:rPr>
                <a:hlinkClick r:id="rId3"/>
              </a:rPr>
              <a:t>JSON Server</a:t>
            </a:r>
            <a:r>
              <a:t>, creates a "full fake REST API" server and is useful for prototyping and learning.</a:t>
            </a:r>
          </a:p>
          <a:p>
            <a:endParaRPr/>
          </a:p>
          <a:p>
            <a:pPr>
              <a:spcBef>
                <a:spcPct val="43750"/>
              </a:spcBef>
              <a:spcAft>
                <a:spcPct val="43750"/>
              </a:spcAft>
            </a:pPr>
            <a:r>
              <a:t>Next, by using a text editor or Visual Studio Code, create a file on your local computer called db.json:</a:t>
            </a:r>
          </a:p>
          <a:p>
            <a:endParaRPr/>
          </a:p>
          <a:p>
            <a:r>
              <a:t>{ "objects": [ { "id": 1, "item": "Lise with a Parasol", "artist": "Pierre Auguste Renoir", "collection":"Museum Folkwang, Essen, Germany", "date":"1867"}, { "id": 2, "item": "The Theatre Box", "artist": "Pierre Auguste Renoir", "collection":"Courtauld Gallery, London, England", "date":"1874"}, { "id": 3, "item": "Dance in the City", "artist": "Pierre Auguste Renoir", "collection":"Mus?e d'Orsay, Paris, France", "date":"1883"}, { "id": 4, "item": "Dance in the Country", "artist": "Pierre Auguste Renoir", "collection":"Mus?e d'Orsay, Paris, France", "date":"1883"} ] } </a:t>
            </a:r>
          </a:p>
          <a:p>
            <a:endParaRPr/>
          </a:p>
          <a:p>
            <a:pPr>
              <a:spcBef>
                <a:spcPct val="43750"/>
              </a:spcBef>
              <a:spcAft>
                <a:spcPct val="43750"/>
              </a:spcAft>
            </a:pPr>
            <a:r>
              <a:t>This JSON file is a mock version of a database. You can use json-server to query this data.</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In a terminal, go to the location where you added db.json and enter json-server --watch db.json. The server will run on port 3000. You can query it via a specially formatted URL.</a:t>
            </a:r>
          </a:p>
          <a:p>
            <a:endParaRPr/>
          </a:p>
          <a:p>
            <a:pPr>
              <a:spcBef>
                <a:spcPct val="43750"/>
              </a:spcBef>
              <a:spcAft>
                <a:spcPct val="43750"/>
              </a:spcAft>
            </a:pPr>
            <a:r>
              <a:t>Try entering http://localhost:3000/objects in a browser's URL box. You'll see all the objects in your database, listed in neat JSON format.</a:t>
            </a:r>
          </a:p>
          <a:p>
            <a:endParaRPr/>
          </a:p>
          <a:p>
            <a:pPr>
              <a:spcBef>
                <a:spcPct val="43750"/>
              </a:spcBef>
              <a:spcAft>
                <a:spcPct val="43750"/>
              </a:spcAft>
            </a:pPr>
            <a:r>
              <a:t>Try using the URL to query this dataset: http://localhost:3000/objects/1 will display the item with ID 1.</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2500" lnSpcReduction="20000"/>
          </a:bodyPr>
          <a:lstStyle/>
          <a:p>
            <a:pPr>
              <a:spcBef>
                <a:spcPct val="43750"/>
              </a:spcBef>
              <a:spcAft>
                <a:spcPct val="43750"/>
              </a:spcAft>
            </a:pPr>
            <a:r>
              <a:t>You might have noticed that your API call consists of a few parts. The four major parts of a REST API call are the endpoint, the method, the headers, and the data (or body).</a:t>
            </a:r>
          </a:p>
          <a:p>
            <a:endParaRPr/>
          </a:p>
          <a:p>
            <a:pPr>
              <a:spcBef>
                <a:spcPct val="43750"/>
              </a:spcBef>
              <a:spcAft>
                <a:spcPct val="43750"/>
              </a:spcAft>
            </a:pPr>
            <a:r>
              <a:t>The </a:t>
            </a:r>
            <a:r>
              <a:rPr i="1"/>
              <a:t>endpoint</a:t>
            </a:r>
            <a:r>
              <a:t> is the route that the data will take to travel to and from your web page. It takes the form of a URL, like the URL you used earlier to query your dataset.</a:t>
            </a:r>
          </a:p>
          <a:p>
            <a:endParaRPr/>
          </a:p>
          <a:p>
            <a:pPr>
              <a:spcBef>
                <a:spcPct val="43750"/>
              </a:spcBef>
              <a:spcAft>
                <a:spcPct val="43750"/>
              </a:spcAft>
            </a:pPr>
            <a:r>
              <a:t>The </a:t>
            </a:r>
            <a:r>
              <a:rPr i="1"/>
              <a:t>method</a:t>
            </a:r>
            <a:r>
              <a:t> is the HTTP-based action that your query is designed to do. It can take the form of a GET, a POST, a DELETE, or another keyword. A GET method fetches data via an endpoint. A POST method passes data from your web page through an endpoint and to a server. A DELETE method deletes resources from a server.</a:t>
            </a:r>
          </a:p>
          <a:p>
            <a:endParaRPr/>
          </a:p>
          <a:p>
            <a:pPr>
              <a:spcBef>
                <a:spcPct val="43750"/>
              </a:spcBef>
              <a:spcAft>
                <a:spcPct val="43750"/>
              </a:spcAft>
            </a:pPr>
            <a:r>
              <a:t>The </a:t>
            </a:r>
            <a:r>
              <a:rPr i="1"/>
              <a:t>headers</a:t>
            </a:r>
            <a:r>
              <a:t> specify the authorization and authentication needed to complete the type of action specified by the method. They might include API keys that help authorize a user.</a:t>
            </a:r>
          </a:p>
          <a:p>
            <a:endParaRPr/>
          </a:p>
          <a:p>
            <a:pPr>
              <a:spcBef>
                <a:spcPct val="43750"/>
              </a:spcBef>
              <a:spcAft>
                <a:spcPct val="43750"/>
              </a:spcAft>
            </a:pPr>
            <a:r>
              <a:t>The </a:t>
            </a:r>
            <a:r>
              <a:rPr i="1"/>
              <a:t>data</a:t>
            </a:r>
            <a:r>
              <a:t> includes the object that your API sends to a server. It's often in JSON format.</a:t>
            </a:r>
          </a:p>
          <a:p>
            <a:endParaRPr/>
          </a:p>
          <a:p>
            <a:pPr>
              <a:spcBef>
                <a:spcPct val="43750"/>
              </a:spcBef>
              <a:spcAft>
                <a:spcPct val="43750"/>
              </a:spcAft>
            </a:pPr>
            <a:r>
              <a:t>You can also search by an item name: http://localhost:3000/objects?item=Lise%20with%20a%20Parasol.</a:t>
            </a:r>
          </a:p>
          <a:p>
            <a:endParaRPr/>
          </a:p>
          <a:p>
            <a:pPr>
              <a:spcBef>
                <a:spcPct val="43750"/>
              </a:spcBef>
              <a:spcAft>
                <a:spcPct val="43750"/>
              </a:spcAft>
            </a:pPr>
            <a:r>
              <a:t>This type of query demonstrates two things:</a:t>
            </a:r>
          </a:p>
          <a:p>
            <a:endParaRPr/>
          </a:p>
          <a:p>
            <a:r>
              <a:t>You need to format queries that pass through a URL with special characters to handle the spaces in the title.</a:t>
            </a:r>
          </a:p>
          <a:p>
            <a:endParaRPr/>
          </a:p>
          <a:p>
            <a:r>
              <a:t>You're using a query string to query the object's data by using the format objects?item=. This format is a standard REST API format for queries.</a:t>
            </a:r>
          </a:p>
          <a:p>
            <a:endParaRPr/>
          </a:p>
          <a:p>
            <a:pPr>
              <a:spcBef>
                <a:spcPct val="43750"/>
              </a:spcBef>
              <a:spcAft>
                <a:spcPct val="43750"/>
              </a:spcAft>
            </a:pPr>
            <a:r>
              <a:t>Use your browser's developer tools to see how your web page sends and receives data. You can find them by right-clicking a web page and selecting </a:t>
            </a:r>
            <a:r>
              <a:rPr b="1"/>
              <a:t>Inspect</a:t>
            </a:r>
            <a:r>
              <a:t>, or by selecting </a:t>
            </a:r>
            <a:r>
              <a:rPr b="1"/>
              <a:t>F12</a:t>
            </a:r>
            <a:r>
              <a:t>. These tools are useful for all areas of web development. But when you're using REST API calls, you can drill into the network tab to watch how the API you built is behaving. If you refresh your browser, you can see that behind the scenes you're using GET to retrieve data to be shown in the browser.</a:t>
            </a:r>
          </a:p>
          <a:p>
            <a:endParaRPr/>
          </a:p>
          <a:p>
            <a:pPr>
              <a:spcBef>
                <a:spcPct val="43750"/>
              </a:spcBef>
              <a:spcAft>
                <a:spcPct val="43750"/>
              </a:spcAft>
            </a:pPr>
            <a:r>
              <a:t>In our call, you called an endpoint via a URL: http://localhost:3000/objects.</a:t>
            </a:r>
          </a:p>
          <a:p>
            <a:endParaRPr/>
          </a:p>
          <a:p>
            <a:pPr>
              <a:spcBef>
                <a:spcPct val="43750"/>
              </a:spcBef>
              <a:spcAft>
                <a:spcPct val="43750"/>
              </a:spcAft>
            </a:pPr>
            <a:r>
              <a:t>The method used is GET.</a:t>
            </a:r>
          </a:p>
          <a:p>
            <a:endParaRPr/>
          </a:p>
          <a:p>
            <a:pPr>
              <a:spcBef>
                <a:spcPct val="43750"/>
              </a:spcBef>
              <a:spcAft>
                <a:spcPct val="43750"/>
              </a:spcAft>
            </a:pPr>
            <a:r>
              <a:t>You don't need any headers in the call for now. (You'll learn more about headers soon.)</a:t>
            </a:r>
          </a:p>
          <a:p>
            <a:endParaRPr/>
          </a:p>
          <a:p>
            <a:pPr>
              <a:spcBef>
                <a:spcPct val="43750"/>
              </a:spcBef>
              <a:spcAft>
                <a:spcPct val="43750"/>
              </a:spcAft>
            </a:pPr>
            <a:r>
              <a:t>The data that's returned is the same as the data stored in your db.json file, filtered by the query.</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So far, you've built an API that works on your local machine to give you a good understanding of how APIs work. You'll now query your first API to search for objects in a real third-party API: New York's Metropolitan Museum API.</a:t>
            </a:r>
          </a:p>
          <a:p>
            <a:endParaRPr/>
          </a:p>
          <a:p>
            <a:pPr>
              <a:spcBef>
                <a:spcPct val="43750"/>
              </a:spcBef>
              <a:spcAft>
                <a:spcPct val="43750"/>
              </a:spcAft>
            </a:pPr>
            <a:r>
              <a:t>One wonderful thing about modern museum collections management is that the ongoing efforts to digitize collections and bring them online has also allowed the casual art lover to access their data. </a:t>
            </a:r>
            <a:r>
              <a:rPr>
                <a:hlinkClick r:id="rId3"/>
              </a:rPr>
              <a:t>The Smithsonian museums</a:t>
            </a:r>
            <a:r>
              <a:t> in the US, the </a:t>
            </a:r>
            <a:r>
              <a:rPr>
                <a:hlinkClick r:id="rId4"/>
              </a:rPr>
              <a:t>Rijksmuseum</a:t>
            </a:r>
            <a:r>
              <a:t> in Amsterdam, and the </a:t>
            </a:r>
            <a:r>
              <a:rPr>
                <a:hlinkClick r:id="rId5"/>
              </a:rPr>
              <a:t>Chicago Art Institute</a:t>
            </a:r>
            <a:r>
              <a:t> in the US are among many museums that are opening their collections to allow the public to access them virtually.</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The first step when you're researching the use of a third-party API is to check out its documentation. Take a look at the </a:t>
            </a:r>
            <a:r>
              <a:rPr>
                <a:hlinkClick r:id="rId3"/>
              </a:rPr>
              <a:t>API documentation</a:t>
            </a:r>
            <a:r>
              <a:t> provided by the museum.</a:t>
            </a:r>
          </a:p>
          <a:p>
            <a:endParaRPr/>
          </a:p>
          <a:p>
            <a:pPr>
              <a:spcBef>
                <a:spcPct val="43750"/>
              </a:spcBef>
              <a:spcAft>
                <a:spcPct val="43750"/>
              </a:spcAft>
            </a:pPr>
            <a:r>
              <a:t>Another thing to consider is permissions. Read through the terms of use of all third-party APIs that you want to use to make sure that what you want to do is acceptable. The Met Museum's </a:t>
            </a:r>
            <a:r>
              <a:rPr>
                <a:hlinkClick r:id="rId4"/>
              </a:rPr>
              <a:t>Terms and Conditions page</a:t>
            </a:r>
            <a:r>
              <a:t> is a good place to start. Because the museum has adopted the </a:t>
            </a:r>
            <a:r>
              <a:rPr>
                <a:hlinkClick r:id="rId5"/>
              </a:rPr>
              <a:t>Creative Commons Zero</a:t>
            </a:r>
            <a:r>
              <a:t> license, there's no copyright on the dataset. That license makes working with the API easier for the casual user.</a:t>
            </a:r>
          </a:p>
          <a:p>
            <a:endParaRPr/>
          </a:p>
          <a:p>
            <a:pPr>
              <a:spcBef>
                <a:spcPct val="43750"/>
              </a:spcBef>
              <a:spcAft>
                <a:spcPct val="43750"/>
              </a:spcAft>
            </a:pPr>
            <a:r>
              <a:t>And you don't need an API key to use this API, so you can access many elements of its collections by using GET requests via well-formed URL queries. By visiting a given URL, you're using the Met Museum's API from within your browser. This method is the simplest way to use an API. In a later unit, you'll learn how to use code to call APIs.</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0000" lnSpcReduction="10000"/>
          </a:bodyPr>
          <a:lstStyle/>
          <a:p>
            <a:pPr>
              <a:spcBef>
                <a:spcPct val="43750"/>
              </a:spcBef>
              <a:spcAft>
                <a:spcPct val="43750"/>
              </a:spcAft>
            </a:pPr>
            <a:r>
              <a:t>The Met's endpoints, or the URLs that you'll use to query for objects, are Objects, Object (for a single object), Departments, and Search.</a:t>
            </a:r>
          </a:p>
          <a:p>
            <a:endParaRPr/>
          </a:p>
          <a:p>
            <a:pPr>
              <a:spcBef>
                <a:spcPct val="43750"/>
              </a:spcBef>
              <a:spcAft>
                <a:spcPct val="43750"/>
              </a:spcAft>
            </a:pPr>
            <a:r>
              <a:t>The design of this API indicates that users are expected to search the collection and then drill down into object groups and individual objects for more detail and information. The API is being built progressively. The choice of including a Department endpoint might be an indication of the way the data is structured and how users search for it.</a:t>
            </a:r>
          </a:p>
          <a:p>
            <a:endParaRPr/>
          </a:p>
          <a:p>
            <a:pPr>
              <a:spcBef>
                <a:spcPct val="43750"/>
              </a:spcBef>
              <a:spcAft>
                <a:spcPct val="43750"/>
              </a:spcAft>
            </a:pPr>
            <a:r>
              <a:t>Suppose you're interested in arms and armor. You could query the Departments endpoint to get the ID of that department:</a:t>
            </a:r>
          </a:p>
          <a:p>
            <a:endParaRPr/>
          </a:p>
          <a:p>
            <a:pPr>
              <a:spcBef>
                <a:spcPct val="43750"/>
              </a:spcBef>
              <a:spcAft>
                <a:spcPct val="43750"/>
              </a:spcAft>
            </a:pPr>
            <a:r>
              <a:t>https://collectionapi.metmuseum.org/public/collection/v1/departments</a:t>
            </a:r>
          </a:p>
          <a:p>
            <a:endParaRPr/>
          </a:p>
          <a:p>
            <a:pPr>
              <a:spcBef>
                <a:spcPct val="43750"/>
              </a:spcBef>
              <a:spcAft>
                <a:spcPct val="43750"/>
              </a:spcAft>
            </a:pPr>
            <a:r>
              <a:t>If you paste that link into a browser, you discover that the Arms and Armor department has department ID 4. You now have some information that you can use to find interesting items in the collection. To do that, you can use the Search endpoint.</a:t>
            </a:r>
          </a:p>
          <a:p>
            <a:endParaRPr/>
          </a:p>
          <a:p>
            <a:pPr>
              <a:spcBef>
                <a:spcPct val="43750"/>
              </a:spcBef>
              <a:spcAft>
                <a:spcPct val="43750"/>
              </a:spcAft>
            </a:pPr>
            <a:r>
              <a:t>Because this API is attempting to return controlled amounts of data, given its scope of 5,000 years of art history in an immense collection, a search by just departmentId won't succeed. Instead, you need to narrow your search by a keyword within that department.</a:t>
            </a:r>
          </a:p>
          <a:p>
            <a:endParaRPr/>
          </a:p>
          <a:p>
            <a:pPr>
              <a:spcBef>
                <a:spcPct val="43750"/>
              </a:spcBef>
              <a:spcAft>
                <a:spcPct val="43750"/>
              </a:spcAft>
            </a:pPr>
            <a:r>
              <a:t>This narrowing activity requires you to use a query parameter in your URL to access the endpoint. If you look at the documentation, you'll see that the expected format is to append ?q=keyword(s) to the endpoint. So to find only arms and armor items in embossed silver, paste this string into your browser: https://collectionapi.metmuseum.org/public/collection/v1/search?departmentId=4&amp;q=embossed%20silver. Twenty-seven items are returned.</a:t>
            </a:r>
          </a:p>
          <a:p>
            <a:endParaRPr/>
          </a:p>
          <a:p>
            <a:pPr>
              <a:spcBef>
                <a:spcPct val="43750"/>
              </a:spcBef>
              <a:spcAft>
                <a:spcPct val="43750"/>
              </a:spcAft>
            </a:pPr>
            <a:r>
              <a:t>This query gives you the information to retrieve the objects that are returned. If you want to look at the first object in the group, you'd go to this endpoint: https://collectionapi.metmuseum.org/public/collection/v1/objects/626019. The data returned reveals a spectacular costume suit of armor from 1800, complete with a papier-m?ch? helmet. One can only imagine the party where it was worn!</a:t>
            </a:r>
          </a:p>
          <a:p>
            <a:endParaRPr/>
          </a:p>
          <a:p>
            <a:pPr>
              <a:spcBef>
                <a:spcPct val="43750"/>
              </a:spcBef>
              <a:spcAft>
                <a:spcPct val="43750"/>
              </a:spcAft>
            </a:pPr>
            <a:r>
              <a:t>This costume helmet was acquired by the Metropolitan Museum in 1988 and currently resides in the Arms and Armor department.</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The Metropolitan Museum's well-organized and easy-to-access API is a great place to start imagining how you might use an API in your website. You can build a search by using the search endpoint and query parameters. You can query the department for a group of objectIds and loop over them to create a list of interesting objects. You can explore the collection in depth and in detail without ever touching or even understanding the database underlying it. That's the power of a great API!</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The Metropolitan Museum's API is open to the public and doesn't require authentication. The only request is that users "limit request rate to 80 requests per second." This level of openness is a little unusual for an API. Usually, the organization that manages a publicly facing API requires some kind of access authentication to protect itself from unwanted overuse of the endpoints.</a:t>
            </a:r>
          </a:p>
          <a:p>
            <a:endParaRPr/>
          </a:p>
          <a:p>
            <a:pPr>
              <a:spcBef>
                <a:spcPct val="43750"/>
              </a:spcBef>
              <a:spcAft>
                <a:spcPct val="43750"/>
              </a:spcAft>
            </a:pPr>
            <a:r>
              <a:t>If an API requires authentication, you won't be able to make calls to get data directly via URL calls. Instead, you'll need to use a </a:t>
            </a:r>
            <a:r>
              <a:rPr i="1"/>
              <a:t>request header</a:t>
            </a:r>
            <a:r>
              <a:t>, which is an object that's sent with your request and that uses an HTTP call.</a:t>
            </a:r>
          </a:p>
          <a:p>
            <a:endParaRPr/>
          </a:p>
          <a:p>
            <a:pPr>
              <a:spcBef>
                <a:spcPct val="43750"/>
              </a:spcBef>
              <a:spcAft>
                <a:spcPct val="43750"/>
              </a:spcAft>
            </a:pPr>
            <a:r>
              <a:t>[!Note] Always use authentication over a secure HTTPS connection.</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The HTTP protocol provides developers with several authentication strategies, including Basic and Bearer. Basic authentication isn't inherently secure because it requires you to pass a user name and password through a request header directly. Here's an example:</a:t>
            </a:r>
          </a:p>
          <a:p>
            <a:endParaRPr/>
          </a:p>
          <a:p>
            <a:pPr>
              <a:spcBef>
                <a:spcPct val="43750"/>
              </a:spcBef>
              <a:spcAft>
                <a:spcPct val="43750"/>
              </a:spcAft>
            </a:pPr>
            <a:r>
              <a:t>Authorization: Basic abcdef12345==</a:t>
            </a:r>
          </a:p>
          <a:p>
            <a:endParaRPr/>
          </a:p>
          <a:p>
            <a:pPr>
              <a:spcBef>
                <a:spcPct val="43750"/>
              </a:spcBef>
              <a:spcAft>
                <a:spcPct val="43750"/>
              </a:spcAft>
            </a:pPr>
            <a:r>
              <a:t>You're more likely to see Bearer authentication. Bearer authentication requires a token, retrieved before the authentication call, that must be passed in the request header:</a:t>
            </a:r>
          </a:p>
          <a:p>
            <a:endParaRPr/>
          </a:p>
          <a:p>
            <a:pPr>
              <a:spcBef>
                <a:spcPct val="43750"/>
              </a:spcBef>
              <a:spcAft>
                <a:spcPct val="43750"/>
              </a:spcAft>
            </a:pPr>
            <a:r>
              <a:t>Authorization: Bearer &lt;my-token&gt;</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API keys are common in API architecture. They can show up in various places: passed via body data as JSON, sent through a query string, or sent via a custom header or an authorization header.</a:t>
            </a:r>
          </a:p>
          <a:p>
            <a:endParaRPr/>
          </a:p>
          <a:p>
            <a:pPr>
              <a:spcBef>
                <a:spcPct val="43750"/>
              </a:spcBef>
              <a:spcAft>
                <a:spcPct val="43750"/>
              </a:spcAft>
            </a:pPr>
            <a:r>
              <a:t>Keys are an easy way to form a handshake between your code and an API, but they're not inherently secure. In theory, anyone could use a key if they can intercept it via a network call.</a:t>
            </a:r>
          </a:p>
          <a:p>
            <a:endParaRPr/>
          </a:p>
          <a:p>
            <a:pPr>
              <a:spcBef>
                <a:spcPct val="43750"/>
              </a:spcBef>
              <a:spcAft>
                <a:spcPct val="43750"/>
              </a:spcAft>
            </a:pPr>
            <a:r>
              <a:t>[!TIP] It's a good idea to store your API keys in the cloud and access them via a function that calls an environment variable. But that method is out of scope for this tutorial!</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Using an API key can easily get complicated, but it's the most common way to authenticate to use an API. Yet another way to authenticate and use an API is via </a:t>
            </a:r>
            <a:r>
              <a:rPr>
                <a:hlinkClick r:id="rId3"/>
              </a:rPr>
              <a:t>OAuth</a:t>
            </a:r>
            <a:r>
              <a:t>. OAuth, particularly version 2, provides a more fine-grained authentication strategy. The user is directed to the API's site and then completes one of many flows allowed by OAuth to enable access. Many scenarios are possible. But OAuth basically enables the creation of an API key and uses the key to authenticate a token that allows limited access to an API for limited operations. In this way, a user can use an </a:t>
            </a:r>
            <a:r>
              <a:rPr>
                <a:hlinkClick r:id="rId4"/>
              </a:rPr>
              <a:t>access token</a:t>
            </a:r>
            <a:r>
              <a:t> in web calls to ensure access to various parts of the API, for specific uses and specific time periods.</a:t>
            </a:r>
          </a:p>
          <a:p>
            <a:endParaRPr/>
          </a:p>
          <a:p>
            <a:pPr>
              <a:spcBef>
                <a:spcPct val="43750"/>
              </a:spcBef>
              <a:spcAft>
                <a:spcPct val="43750"/>
              </a:spcAft>
            </a:pPr>
            <a:r>
              <a:t>API keys are different from access tokens in that keys provide authorization but not authentication. Access tokens provide a more secure way to access sensitive endpoints.</a:t>
            </a:r>
          </a:p>
          <a:p>
            <a:endParaRPr/>
          </a:p>
          <a:p>
            <a:pPr>
              <a:spcBef>
                <a:spcPct val="43750"/>
              </a:spcBef>
              <a:spcAft>
                <a:spcPct val="43750"/>
              </a:spcAft>
            </a:pPr>
            <a:r>
              <a:t>In the next unit, you'll query an API that uses OAuth 2: the Smithsonian's Cooper Hewitt National Design Museum.</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Now that you've discovered some interesting collections at the Metropolitan Museum, let's look at a different museum API: the Cooper Hewitt API. Cooper Hewitt is part of the Smithsonian. It's the US's National Design Museum. Its collection is devoted to interesting and notable design, from Dyson fans to antique shoes.</a:t>
            </a:r>
          </a:p>
          <a:p>
            <a:endParaRPr/>
          </a:p>
          <a:p>
            <a:pPr>
              <a:spcBef>
                <a:spcPct val="43750"/>
              </a:spcBef>
              <a:spcAft>
                <a:spcPct val="43750"/>
              </a:spcAft>
            </a:pPr>
            <a:r>
              <a:t>To access the API, you need either an access token or both an access token and an API key that acts as its authenticator. The API allows a user to visit an endpoint for individual visits by using a one-off access token. But to query the API with code, you need both elements.</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Go to the </a:t>
            </a:r>
            <a:r>
              <a:rPr>
                <a:hlinkClick r:id="rId3"/>
              </a:rPr>
              <a:t>API home page</a:t>
            </a:r>
            <a:r>
              <a:t> and create an account. After you create your account, you can create a key and an access token for yourself. Save the token that's generated in a text file somewhere safe on your local computer.</a:t>
            </a:r>
          </a:p>
          <a:p>
            <a:endParaRPr/>
          </a:p>
          <a:p>
            <a:pPr>
              <a:spcBef>
                <a:spcPct val="43750"/>
              </a:spcBef>
              <a:spcAft>
                <a:spcPct val="43750"/>
              </a:spcAft>
            </a:pPr>
            <a:r>
              <a:t>[!NOTE] Why create both an access token </a:t>
            </a:r>
            <a:r>
              <a:rPr i="1"/>
              <a:t>and</a:t>
            </a:r>
            <a:r>
              <a:t> a key? This API uses </a:t>
            </a:r>
            <a:r>
              <a:rPr>
                <a:hlinkClick r:id="rId4"/>
              </a:rPr>
              <a:t>OAuth 2</a:t>
            </a:r>
            <a:r>
              <a:t>, which requires tokens to monitor and limit access to the API. The API key works with the access token to ensure that you have the authority to access the API in the way that you have set up via the token.</a:t>
            </a:r>
          </a:p>
          <a:p>
            <a:endParaRPr/>
          </a:p>
          <a:p>
            <a:pPr>
              <a:spcBef>
                <a:spcPct val="43750"/>
              </a:spcBef>
              <a:spcAft>
                <a:spcPct val="43750"/>
              </a:spcAft>
            </a:pPr>
            <a:r>
              <a:t>After you create a token and authenticate it by using an API key, you can start sending the token in the URL of a test API call. Let's see what we can find in the Cooper Hewitt Design Museum!</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lnSpcReduction="10000"/>
          </a:bodyPr>
          <a:lstStyle/>
          <a:p>
            <a:pPr>
              <a:spcBef>
                <a:spcPct val="43750"/>
              </a:spcBef>
              <a:spcAft>
                <a:spcPct val="43750"/>
              </a:spcAft>
            </a:pPr>
            <a:r>
              <a:t>Say you're interested in Art Nouveau, and you want to see what objects exist in the collection from that era. The API allows you to get an ID for the era and query it to get a URL with a collection specified for the era.</a:t>
            </a:r>
          </a:p>
          <a:p>
            <a:endParaRPr/>
          </a:p>
          <a:p>
            <a:pPr>
              <a:spcBef>
                <a:spcPct val="43750"/>
              </a:spcBef>
              <a:spcAft>
                <a:spcPct val="43750"/>
              </a:spcAft>
            </a:pPr>
            <a:r>
              <a:t>[!NOTE] For the following queries, get an access token as noted earlier and paste it into the query where specified.</a:t>
            </a:r>
          </a:p>
          <a:p>
            <a:endParaRPr/>
          </a:p>
          <a:p>
            <a:pPr>
              <a:spcBef>
                <a:spcPct val="43750"/>
              </a:spcBef>
              <a:spcAft>
                <a:spcPct val="43750"/>
              </a:spcAft>
            </a:pPr>
            <a:r>
              <a:t>To find the Art Nouveau objects, query the API like so: https://api.collection.cooperhewitt.org/rest/?method=cooperhewitt.periods.getList&amp;access_token=&lt;your-token&gt;&amp;page=1&amp;per_page=100. This query specifies that you need to append the page you'll retrieve and the number of elements returned per page.</a:t>
            </a:r>
          </a:p>
          <a:p>
            <a:endParaRPr/>
          </a:p>
          <a:p>
            <a:pPr>
              <a:spcBef>
                <a:spcPct val="43750"/>
              </a:spcBef>
              <a:spcAft>
                <a:spcPct val="43750"/>
              </a:spcAft>
            </a:pPr>
            <a:r>
              <a:t>When you query the API, a URL is returned in the response with a list of Art Nouveau objects available for perusal (including some famous Mucha posters): https://collection.cooperhewitt.org/periods/35417231/. Take a look. What other eras can you discover by querying this API?</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In many situations, it's important to know the status codes that are sent back by a RESTful API. What if there's a server error? What if there's no data to be sent back? What if there's an authentication error? In any of these cases, it's useful to watch for codes so that you can tell the front-end user that there's a problem.</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Try, for example, this query in your browser: https://api.collection.cooperhewitt.org/rest/?method=cooperhewitt.periods.getList&amp;access_token=xxxxx&amp;page=1&amp;per_page=100.</a:t>
            </a:r>
          </a:p>
          <a:p>
            <a:endParaRPr/>
          </a:p>
          <a:p>
            <a:pPr>
              <a:spcBef>
                <a:spcPct val="43750"/>
              </a:spcBef>
              <a:spcAft>
                <a:spcPct val="43750"/>
              </a:spcAft>
            </a:pPr>
            <a:r>
              <a:t>The API will return a code of 400: this is a "bad request" error. It's caused by an invalid access token in the URL.</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spcBef>
                <a:spcPct val="43750"/>
              </a:spcBef>
              <a:spcAft>
                <a:spcPct val="43750"/>
              </a:spcAft>
            </a:pPr>
            <a:r>
              <a:t>Common access codes you might come across include:</a:t>
            </a:r>
          </a:p>
          <a:p>
            <a:endParaRPr/>
          </a:p>
          <a:p>
            <a:r>
              <a:t>200 ? OK. The request was successful.</a:t>
            </a:r>
          </a:p>
          <a:p>
            <a:endParaRPr/>
          </a:p>
          <a:p>
            <a:r>
              <a:t>204 ? No Content.</a:t>
            </a:r>
          </a:p>
          <a:p>
            <a:endParaRPr/>
          </a:p>
          <a:p>
            <a:r>
              <a:t>301 ? Moved Permanently.</a:t>
            </a:r>
          </a:p>
          <a:p>
            <a:endParaRPr/>
          </a:p>
          <a:p>
            <a:r>
              <a:t>400 ? Bad Request.</a:t>
            </a:r>
          </a:p>
          <a:p>
            <a:endParaRPr/>
          </a:p>
          <a:p>
            <a:r>
              <a:t>401 ? Unauthorized.</a:t>
            </a:r>
          </a:p>
          <a:p>
            <a:endParaRPr/>
          </a:p>
          <a:p>
            <a:r>
              <a:t>403 ? Forbidden.</a:t>
            </a:r>
          </a:p>
          <a:p>
            <a:endParaRPr/>
          </a:p>
          <a:p>
            <a:r>
              <a:t>404 ? Not Found.</a:t>
            </a:r>
          </a:p>
          <a:p>
            <a:endParaRPr/>
          </a:p>
          <a:p>
            <a:r>
              <a:t>500 ? Internal Server Error.</a:t>
            </a:r>
          </a:p>
          <a:p>
            <a:endParaRPr/>
          </a:p>
          <a:p>
            <a:pPr>
              <a:spcBef>
                <a:spcPct val="43750"/>
              </a:spcBef>
              <a:spcAft>
                <a:spcPct val="43750"/>
              </a:spcAft>
            </a:pPr>
            <a:r>
              <a:t>It's useful to learn about </a:t>
            </a:r>
            <a:r>
              <a:rPr>
                <a:hlinkClick r:id="rId3"/>
              </a:rPr>
              <a:t>status codes</a:t>
            </a:r>
            <a:r>
              <a:t> so that you can handle them well in your client-side code. Normally, a 200 code means "all is well" and that you can continue to display the query results. It's also useful to be able to triage errors and display appropriate messages to handle them.</a:t>
            </a:r>
          </a:p>
          <a:p>
            <a:endParaRPr/>
          </a:p>
          <a:p>
            <a:pPr>
              <a:spcBef>
                <a:spcPct val="43750"/>
              </a:spcBef>
              <a:spcAft>
                <a:spcPct val="43750"/>
              </a:spcAft>
            </a:pPr>
            <a:r>
              <a:t>[!Tip] </a:t>
            </a:r>
            <a:r>
              <a:rPr>
                <a:hlinkClick r:id="rId4"/>
              </a:rPr>
              <a:t>HTTP Cats</a:t>
            </a:r>
            <a:r>
              <a:t> by Tomomi Imura is a memorable way to match status codes with errors. You'll never forget that 200 means OK!</a:t>
            </a: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Most APIs do require keys for access, but some are open.</a:t>
            </a:r>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Most APIs do require keys for access, but some are open.</a:t>
            </a: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OAuth 2.0 protocol for Authorization Code Grant exchanges the token for an access code.</a:t>
            </a:r>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OAuth 2.0 protocol for Authorization Code Grant exchanges the token for an access code.</a:t>
            </a:r>
          </a:p>
        </p:txBody>
      </p:sp>
      <p:sp>
        <p:nvSpPr>
          <p:cNvPr id="4" name="Slide Number Placeholder 3"/>
          <p:cNvSpPr>
            <a:spLocks noGrp="1"/>
          </p:cNvSpPr>
          <p:nvPr>
            <p:ph type="sldNum" sz="quarter" idx="10"/>
          </p:nvPr>
        </p:nvSpPr>
        <p:spPr/>
        <p:txBody>
          <a:bodyPr/>
          <a:lstStyle/>
          <a:p>
            <a:fld id="{6101C5E1-D8E9-464D-A93E-CE21651935A7}" type="slidenum">
              <a:rPr lang="en-US" smtClean="0"/>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APIs have many uses, including many more than the ones listed here.</a:t>
            </a:r>
          </a:p>
        </p:txBody>
      </p:sp>
      <p:sp>
        <p:nvSpPr>
          <p:cNvPr id="4" name="Slide Number Placeholder 3"/>
          <p:cNvSpPr>
            <a:spLocks noGrp="1"/>
          </p:cNvSpPr>
          <p:nvPr>
            <p:ph type="sldNum" sz="quarter" idx="10"/>
          </p:nvPr>
        </p:nvSpPr>
        <p:spPr/>
        <p:txBody>
          <a:bodyPr/>
          <a:lstStyle/>
          <a:p>
            <a:fld id="{6101C5E1-D8E9-464D-A93E-CE21651935A7}" type="slidenum">
              <a:rPr lang="en-US" smtClean="0"/>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APIs have many uses, including many more than the ones listed here.</a:t>
            </a:r>
          </a:p>
        </p:txBody>
      </p:sp>
      <p:sp>
        <p:nvSpPr>
          <p:cNvPr id="4" name="Slide Number Placeholder 3"/>
          <p:cNvSpPr>
            <a:spLocks noGrp="1"/>
          </p:cNvSpPr>
          <p:nvPr>
            <p:ph type="sldNum" sz="quarter" idx="10"/>
          </p:nvPr>
        </p:nvSpPr>
        <p:spPr/>
        <p:txBody>
          <a:bodyPr/>
          <a:lstStyle/>
          <a:p>
            <a:fld id="{6101C5E1-D8E9-464D-A93E-CE21651935A7}" type="slidenum">
              <a:rPr lang="en-US" smtClean="0"/>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In this module, you learned what APIs are and how to build your own API and retrieve data from it. You also learned how to discover museum collections via museum APIs. You learned about APIs that are completely open and APIs that require access tokens. Finally, you learned about various libraries that help you access and work with APIs.</a:t>
            </a:r>
          </a:p>
          <a:p>
            <a:endParaRPr/>
          </a:p>
          <a:p>
            <a:pPr>
              <a:spcBef>
                <a:spcPct val="43750"/>
              </a:spcBef>
              <a:spcAft>
                <a:spcPct val="43750"/>
              </a:spcAft>
            </a:pPr>
            <a:r>
              <a:t>A great next step would be to discover the many APIs available to you. You could start with this </a:t>
            </a:r>
            <a:r>
              <a:rPr>
                <a:hlinkClick r:id="rId3"/>
              </a:rPr>
              <a:t>list of public APIs</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You're a web developer with a passion for the art world. You'd love to create a web page to showcase examples of art through the ages. But you're not sure about the best way to get images of art for your web page. That's where APIs come in! In this module, you'll learn the basics of APIs that help you get images of artwork made public by museums around the world.</a:t>
            </a: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5000" lnSpcReduction="20000"/>
          </a:bodyPr>
          <a:lstStyle/>
          <a:p>
            <a:pPr>
              <a:spcBef>
                <a:spcPct val="43750"/>
              </a:spcBef>
              <a:spcAft>
                <a:spcPct val="43750"/>
              </a:spcAft>
            </a:pPr>
            <a:r>
              <a:t>What is an API? This term seems to get used for many different things. Let's start with a definition of the acronym: "API" stands for "application programming interface." It's easiest to think of an API as a set of rules, or a codified handshake, between systems.</a:t>
            </a:r>
          </a:p>
          <a:p>
            <a:endParaRPr/>
          </a:p>
          <a:p>
            <a:pPr>
              <a:spcBef>
                <a:spcPct val="43750"/>
              </a:spcBef>
              <a:spcAft>
                <a:spcPct val="43750"/>
              </a:spcAft>
            </a:pPr>
            <a:r>
              <a:t>You can also think of an API as a "kitchen sink," as Burke Holland says. A sink is an API between you, the consumer of water, and the pipes that deliver it to you. You don't need to know much about the pipe configuration. You just need to know that when you turn a handle, water comes out and you can use it. An API is a convenient way to interface between a user and a product.</a:t>
            </a:r>
          </a:p>
          <a:p>
            <a:endParaRPr/>
          </a:p>
          <a:p>
            <a:pPr>
              <a:spcBef>
                <a:spcPct val="43750"/>
              </a:spcBef>
              <a:spcAft>
                <a:spcPct val="43750"/>
              </a:spcAft>
            </a:pPr>
            <a:r>
              <a:t>One example of an API is the </a:t>
            </a:r>
            <a:r>
              <a:rPr>
                <a:hlinkClick r:id="rId3"/>
              </a:rPr>
              <a:t>jQuery API</a:t>
            </a:r>
            <a:r>
              <a:t>. This API is a program that uses jQuery's library to simplify the programmer's interaction between a browser and the DOM, the tree of objects that make up a web page. Another example is software that allows you to access other people's programs in a clear, secure, and documented way. For example, an API might let you access flight times from an airline database so you can use that data in your own applications.</a:t>
            </a:r>
          </a:p>
          <a:p>
            <a:endParaRPr/>
          </a:p>
          <a:p>
            <a:pPr>
              <a:spcBef>
                <a:spcPct val="43750"/>
              </a:spcBef>
              <a:spcAft>
                <a:spcPct val="43750"/>
              </a:spcAft>
            </a:pPr>
            <a:r>
              <a:t>Fundamentally, this handshake between systems allows you to build your own applications with the help of a technology that allows you to easily use other systems to enhance your own.</a:t>
            </a:r>
          </a:p>
          <a:p>
            <a:endParaRPr/>
          </a:p>
          <a:p>
            <a:pPr>
              <a:spcBef>
                <a:spcPct val="43750"/>
              </a:spcBef>
              <a:spcAft>
                <a:spcPct val="43750"/>
              </a:spcAft>
            </a:pPr>
            <a:r>
              <a:t>APIs have traditionally been built with a variety of protocols, including the XML-based Simple Object Access Protocol (</a:t>
            </a:r>
            <a:r>
              <a:rPr>
                <a:hlinkClick r:id="rId4"/>
              </a:rPr>
              <a:t>SOAP</a:t>
            </a:r>
            <a:r>
              <a:t>) and Representational State Transfer (</a:t>
            </a:r>
            <a:r>
              <a:rPr>
                <a:hlinkClick r:id="rId5"/>
              </a:rPr>
              <a:t>REST</a:t>
            </a:r>
            <a:r>
              <a:t>). SOAP is a powerful tool for sending and receiving messages between systems. But REST, with its ability to return both XML and the popular JSON format, has emerged as a more common way to use internet-connected web services and HTTP calls to send and receive data from third-party connections.</a:t>
            </a:r>
          </a:p>
          <a:p>
            <a:endParaRPr/>
          </a:p>
          <a:p>
            <a:pPr>
              <a:spcBef>
                <a:spcPct val="43750"/>
              </a:spcBef>
              <a:spcAft>
                <a:spcPct val="43750"/>
              </a:spcAft>
            </a:pPr>
            <a:r>
              <a:t>When an API or other interface follows the principles of REST, that interface is referred to as </a:t>
            </a:r>
            <a:r>
              <a:rPr i="1"/>
              <a:t>RESTful</a:t>
            </a:r>
            <a:r>
              <a:t>. We'll use both terms loosely in the rest of this module as you learn about building and using RESTful APIs.</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Before any API is deployed to the cloud, it's probably developed locally by a developer like you. You can create an API right on your local computer. (Of course, nobody external will be able to use it, but that's not its purpose.)</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793498F3-4C0D-433F-8384-DAD61DFCF6CE}" type="datetimeFigureOut">
              <a:rPr lang="en-US" smtClean="0"/>
              <a:t>2/4/22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097ACADD-AF54-4C98-A553-389228AA8DEF}" type="datetimeFigureOut">
              <a:rPr lang="en-US" smtClean="0"/>
              <a:t>2/4/22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BF0FF834-5573-4785-BD4D-AC853EFA6A38}" type="datetimeFigureOut">
              <a:rPr lang="en-US" smtClean="0"/>
              <a:t>2/4/22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1E3A174-226C-4CD1-BC0F-C28B64696DDB}" type="datetimeFigureOut">
              <a:rPr lang="en-US" smtClean="0"/>
              <a:t>2/4/22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15DF5D64-7162-456D-A806-1F512DC22A79}" type="datetimeFigureOut">
              <a:rPr lang="en-US" smtClean="0"/>
              <a:t>2/4/22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F1168FCB-E5DE-4FEE-A9A0-AD639EC76617}" type="datetimeFigureOut">
              <a:rPr lang="en-US" smtClean="0"/>
              <a:t>2/4/22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D3481E48-B90F-4110-A568-21D8C43387A4}" type="datetimeFigureOut">
              <a:rPr lang="en-US" smtClean="0"/>
              <a:t>2/4/22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14083C0B-8665-4643-BC09-74801B4C2EB8}" type="datetimeFigureOut">
              <a:rPr lang="en-US" smtClean="0"/>
              <a:t>2/4/22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6EDB0ECC-841C-468C-9C75-B76CA7543C62}" type="datetimeFigureOut">
              <a:rPr lang="en-US" smtClean="0"/>
              <a:t>2/4/22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4383050F-C819-4595-B141-A8C96E0681BD}" type="datetimeFigureOut">
              <a:rPr lang="en-US" smtClean="0"/>
              <a:t>2/4/22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6A1B56DF-1A5C-44B4-95BD-38D34DAAB082}" type="datetimeFigureOut">
              <a:rPr lang="en-US" smtClean="0"/>
              <a:t>2/4/22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2/4/22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hyperlink" Target="https://collection.cooperhewitt.org/api?azure-portal=true" TargetMode="External"/><Relationship Id="rId2" Type="http://schemas.openxmlformats.org/officeDocument/2006/relationships/notesSlide" Target="../notesSlides/notesSlide25.xml"/><Relationship Id="rId1" Type="http://schemas.openxmlformats.org/officeDocument/2006/relationships/slideLayout" Target="../slideLayouts/slideLayout20.xml"/><Relationship Id="rId4" Type="http://schemas.openxmlformats.org/officeDocument/2006/relationships/hyperlink" Target="https://collection.cooperhewitt.org/api/oauth2?azure-portal=true"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hyperlink" Target="https://http.cat?azure-portal=true" TargetMode="External"/><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Build a local API</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Before any API is deployed to the cloud, it's probably developed locally by a developer like you.</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Set up a REST API server</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Run this command on a command line or in a terminal:</a:t>
            </a:r>
          </a:p>
        </p:txBody>
      </p:sp>
      <p:sp>
        <p:nvSpPr>
          <p:cNvPr id="4" name="New shape"/>
          <p:cNvSpPr/>
          <p:nvPr/>
        </p:nvSpPr>
        <p:spPr>
          <a:xfrm>
            <a:off x="609600" y="2459990"/>
            <a:ext cx="10972800" cy="41656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600">
                <a:solidFill>
                  <a:srgbClr val="000000"/>
                </a:solidFill>
              </a:rPr>
              <a:t>{</a:t>
            </a:r>
            <a:br>
              <a:rPr sz="1600">
                <a:solidFill>
                  <a:srgbClr val="000000"/>
                </a:solidFill>
              </a:rPr>
            </a:br>
            <a:r>
              <a:rPr sz="1600">
                <a:solidFill>
                  <a:srgbClr val="000000"/>
                </a:solidFill>
              </a:rPr>
              <a:t>  "objects": [</a:t>
            </a:r>
            <a:br>
              <a:rPr sz="1600">
                <a:solidFill>
                  <a:srgbClr val="000000"/>
                </a:solidFill>
              </a:rPr>
            </a:br>
            <a:r>
              <a:rPr sz="1600">
                <a:solidFill>
                  <a:srgbClr val="000000"/>
                </a:solidFill>
              </a:rPr>
              <a:t>    { "id": 1, "item": </a:t>
            </a:r>
            <a:r>
              <a:rPr sz="1600">
                <a:solidFill>
                  <a:srgbClr val="A31515"/>
                </a:solidFill>
              </a:rPr>
              <a:t>"Lise with a Parasol"</a:t>
            </a:r>
            <a:r>
              <a:rPr sz="1600">
                <a:solidFill>
                  <a:srgbClr val="000000"/>
                </a:solidFill>
              </a:rPr>
              <a:t>, "artist": </a:t>
            </a:r>
            <a:r>
              <a:rPr sz="1600">
                <a:solidFill>
                  <a:srgbClr val="A31515"/>
                </a:solidFill>
              </a:rPr>
              <a:t>"Pierre Auguste Renoir"</a:t>
            </a:r>
            <a:r>
              <a:rPr sz="1600">
                <a:solidFill>
                  <a:srgbClr val="000000"/>
                </a:solidFill>
              </a:rPr>
              <a:t>, "collection":</a:t>
            </a:r>
            <a:r>
              <a:rPr sz="1600">
                <a:solidFill>
                  <a:srgbClr val="A31515"/>
                </a:solidFill>
              </a:rPr>
              <a:t>"Museum Folkwang, Essen, Germany"</a:t>
            </a:r>
            <a:r>
              <a:rPr sz="1600">
                <a:solidFill>
                  <a:srgbClr val="000000"/>
                </a:solidFill>
              </a:rPr>
              <a:t>, "date":</a:t>
            </a:r>
            <a:r>
              <a:rPr sz="1600">
                <a:solidFill>
                  <a:srgbClr val="A31515"/>
                </a:solidFill>
              </a:rPr>
              <a:t>"1867"</a:t>
            </a:r>
            <a:r>
              <a:rPr sz="1600">
                <a:solidFill>
                  <a:srgbClr val="000000"/>
                </a:solidFill>
              </a:rPr>
              <a:t>},</a:t>
            </a:r>
            <a:br>
              <a:rPr sz="1600">
                <a:solidFill>
                  <a:srgbClr val="000000"/>
                </a:solidFill>
              </a:rPr>
            </a:br>
            <a:r>
              <a:rPr sz="1600">
                <a:solidFill>
                  <a:srgbClr val="000000"/>
                </a:solidFill>
              </a:rPr>
              <a:t>    { "id": 2, "item": </a:t>
            </a:r>
            <a:r>
              <a:rPr sz="1600">
                <a:solidFill>
                  <a:srgbClr val="A31515"/>
                </a:solidFill>
              </a:rPr>
              <a:t>"The Theatre Box"</a:t>
            </a:r>
            <a:r>
              <a:rPr sz="1600">
                <a:solidFill>
                  <a:srgbClr val="000000"/>
                </a:solidFill>
              </a:rPr>
              <a:t>, "artist": </a:t>
            </a:r>
            <a:r>
              <a:rPr sz="1600">
                <a:solidFill>
                  <a:srgbClr val="A31515"/>
                </a:solidFill>
              </a:rPr>
              <a:t>"Pierre Auguste Renoir"</a:t>
            </a:r>
            <a:r>
              <a:rPr sz="1600">
                <a:solidFill>
                  <a:srgbClr val="000000"/>
                </a:solidFill>
              </a:rPr>
              <a:t>, "collection":</a:t>
            </a:r>
            <a:r>
              <a:rPr sz="1600">
                <a:solidFill>
                  <a:srgbClr val="A31515"/>
                </a:solidFill>
              </a:rPr>
              <a:t>"Courtauld Gallery, London, England"</a:t>
            </a:r>
            <a:r>
              <a:rPr sz="1600">
                <a:solidFill>
                  <a:srgbClr val="000000"/>
                </a:solidFill>
              </a:rPr>
              <a:t>, "date":</a:t>
            </a:r>
            <a:r>
              <a:rPr sz="1600">
                <a:solidFill>
                  <a:srgbClr val="A31515"/>
                </a:solidFill>
              </a:rPr>
              <a:t>"1874"</a:t>
            </a:r>
            <a:r>
              <a:rPr sz="1600">
                <a:solidFill>
                  <a:srgbClr val="000000"/>
                </a:solidFill>
              </a:rPr>
              <a:t>},</a:t>
            </a:r>
            <a:br>
              <a:rPr sz="1600">
                <a:solidFill>
                  <a:srgbClr val="000000"/>
                </a:solidFill>
              </a:rPr>
            </a:br>
            <a:r>
              <a:rPr sz="1600">
                <a:solidFill>
                  <a:srgbClr val="000000"/>
                </a:solidFill>
              </a:rPr>
              <a:t>    { "id": 3, "item": </a:t>
            </a:r>
            <a:r>
              <a:rPr sz="1600">
                <a:solidFill>
                  <a:srgbClr val="A31515"/>
                </a:solidFill>
              </a:rPr>
              <a:t>"Dance in the City"</a:t>
            </a:r>
            <a:r>
              <a:rPr sz="1600">
                <a:solidFill>
                  <a:srgbClr val="000000"/>
                </a:solidFill>
              </a:rPr>
              <a:t>, "artist": </a:t>
            </a:r>
            <a:r>
              <a:rPr sz="1600">
                <a:solidFill>
                  <a:srgbClr val="A31515"/>
                </a:solidFill>
              </a:rPr>
              <a:t>"Pierre Auguste Renoir"</a:t>
            </a:r>
            <a:r>
              <a:rPr sz="1600">
                <a:solidFill>
                  <a:srgbClr val="000000"/>
                </a:solidFill>
              </a:rPr>
              <a:t>, "collection":</a:t>
            </a:r>
            <a:r>
              <a:rPr sz="1600">
                <a:solidFill>
                  <a:srgbClr val="A31515"/>
                </a:solidFill>
              </a:rPr>
              <a:t>"Mus?e d'Orsay, Paris, France"</a:t>
            </a:r>
            <a:r>
              <a:rPr sz="1600">
                <a:solidFill>
                  <a:srgbClr val="000000"/>
                </a:solidFill>
              </a:rPr>
              <a:t>, "date":</a:t>
            </a:r>
            <a:r>
              <a:rPr sz="1600">
                <a:solidFill>
                  <a:srgbClr val="A31515"/>
                </a:solidFill>
              </a:rPr>
              <a:t>"1883"</a:t>
            </a:r>
            <a:r>
              <a:rPr sz="1600">
                <a:solidFill>
                  <a:srgbClr val="000000"/>
                </a:solidFill>
              </a:rPr>
              <a:t>},</a:t>
            </a:r>
            <a:br>
              <a:rPr sz="1600">
                <a:solidFill>
                  <a:srgbClr val="000000"/>
                </a:solidFill>
              </a:rPr>
            </a:br>
            <a:r>
              <a:rPr sz="1600">
                <a:solidFill>
                  <a:srgbClr val="000000"/>
                </a:solidFill>
              </a:rPr>
              <a:t>    { "id": 4, "item": </a:t>
            </a:r>
            <a:r>
              <a:rPr sz="1600">
                <a:solidFill>
                  <a:srgbClr val="A31515"/>
                </a:solidFill>
              </a:rPr>
              <a:t>"Dance in the Country"</a:t>
            </a:r>
            <a:r>
              <a:rPr sz="1600">
                <a:solidFill>
                  <a:srgbClr val="000000"/>
                </a:solidFill>
              </a:rPr>
              <a:t>, "artist": </a:t>
            </a:r>
            <a:r>
              <a:rPr sz="1600">
                <a:solidFill>
                  <a:srgbClr val="A31515"/>
                </a:solidFill>
              </a:rPr>
              <a:t>"Pierre Auguste Renoir"</a:t>
            </a:r>
            <a:r>
              <a:rPr sz="1600">
                <a:solidFill>
                  <a:srgbClr val="000000"/>
                </a:solidFill>
              </a:rPr>
              <a:t>, "collection":</a:t>
            </a:r>
            <a:r>
              <a:rPr sz="1600">
                <a:solidFill>
                  <a:srgbClr val="A31515"/>
                </a:solidFill>
              </a:rPr>
              <a:t>"Mus?e d'Orsay, Paris, France"</a:t>
            </a:r>
            <a:r>
              <a:rPr sz="1600">
                <a:solidFill>
                  <a:srgbClr val="000000"/>
                </a:solidFill>
              </a:rPr>
              <a:t>, "date":</a:t>
            </a:r>
            <a:r>
              <a:rPr sz="1600">
                <a:solidFill>
                  <a:srgbClr val="A31515"/>
                </a:solidFill>
              </a:rPr>
              <a:t>"1883"</a:t>
            </a:r>
            <a:r>
              <a:rPr sz="1600">
                <a:solidFill>
                  <a:srgbClr val="000000"/>
                </a:solidFill>
              </a:rPr>
              <a:t>}</a:t>
            </a:r>
            <a:br>
              <a:rPr sz="1600">
                <a:solidFill>
                  <a:srgbClr val="000000"/>
                </a:solidFill>
              </a:rPr>
            </a:br>
            <a:r>
              <a:rPr sz="1600">
                <a:solidFill>
                  <a:srgbClr val="000000"/>
                </a:solidFill>
              </a:rPr>
              <a:t>  ]</a:t>
            </a:r>
            <a:br>
              <a:rPr sz="1600">
                <a:solidFill>
                  <a:srgbClr val="000000"/>
                </a:solidFill>
              </a:rPr>
            </a:br>
            <a:r>
              <a:rPr sz="1600">
                <a:solidFill>
                  <a:srgbClr val="000000"/>
                </a:solidFill>
              </a:rPr>
              <a:t>}</a:t>
            </a:r>
          </a:p>
        </p:txBody>
      </p:sp>
      <p:sp>
        <p:nvSpPr>
          <p:cNvPr id="5" name="New shape"/>
          <p:cNvSpPr/>
          <p:nvPr/>
        </p:nvSpPr>
        <p:spPr>
          <a:xfrm>
            <a:off x="609600" y="2094230"/>
            <a:ext cx="10972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JSON</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Query a database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a terminal, go to the location where you added db.json and enter json-server --watch db.json.</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Understand a REST API call</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might have noticed that your API call consists of a few parts.</a:t>
            </a:r>
          </a:p>
        </p:txBody>
      </p:sp>
      <p:sp>
        <p:nvSpPr>
          <p:cNvPr id="4" name="New shape"/>
          <p:cNvSpPr/>
          <p:nvPr/>
        </p:nvSpPr>
        <p:spPr>
          <a:xfrm>
            <a:off x="609600" y="2111629"/>
            <a:ext cx="10972800" cy="1298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You need to format queries that pass through a URL with special characters to handle the spaces in the title.</a:t>
            </a:r>
          </a:p>
          <a:p>
            <a:pPr marL="635000" indent="-365760">
              <a:spcBef>
                <a:spcPct val="20000"/>
              </a:spcBef>
              <a:spcAft>
                <a:spcPct val="20000"/>
              </a:spcAft>
              <a:buChar char="•"/>
            </a:pPr>
            <a:r>
              <a:rPr sz="1800">
                <a:solidFill>
                  <a:srgbClr val="000000"/>
                </a:solidFill>
              </a:rPr>
              <a:t>You're using a query string to query the object's data by using the format objects?item=. This format is a standard REST API format for queries.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Query the Metropolitan API</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Query the Metropolitan API</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So far, you've built an API that works on your local machine to give you a good understanding of how APIs work.</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Research the API</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first step when you're researching the use of a third-party API is to check out its documentation.</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Query the API</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Met's endpoints, or the URLs that you'll use to query for objects, are Objects, Object (for a single object), Departments, and Search.</a:t>
            </a:r>
          </a:p>
        </p:txBody>
      </p:sp>
      <p:pic>
        <p:nvPicPr>
          <p:cNvPr id="4" name="New picture" descr="Photograph that shows costume armor from the Met."/>
          <p:cNvPicPr/>
          <p:nvPr/>
        </p:nvPicPr>
        <p:blipFill>
          <a:blip r:embed="rId3"/>
          <a:stretch>
            <a:fillRect/>
          </a:stretch>
        </p:blipFill>
        <p:spPr>
          <a:xfrm>
            <a:off x="1553512" y="2517013"/>
            <a:ext cx="3293776" cy="4112514"/>
          </a:xfrm>
          <a:prstGeom prst="rect">
            <a:avLst/>
          </a:prstGeom>
        </p:spPr>
      </p:pic>
      <p:sp>
        <p:nvSpPr>
          <p:cNvPr id="5" name="New shape"/>
          <p:cNvSpPr/>
          <p:nvPr/>
        </p:nvSpPr>
        <p:spPr>
          <a:xfrm>
            <a:off x="6400800" y="3303269"/>
            <a:ext cx="5181600" cy="2540000"/>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ctr">
              <a:spcBef>
                <a:spcPct val="43750"/>
              </a:spcBef>
              <a:spcAft>
                <a:spcPct val="43750"/>
              </a:spcAft>
            </a:pPr>
            <a:r>
              <a:rPr sz="2800">
                <a:solidFill>
                  <a:srgbClr val="000000"/>
                </a:solidFill>
              </a:rPr>
              <a:t>This costume helmet was acquired by the Metropolitan Museum in 1988 and currently resides in the Arms and Armor department.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Metropolitan Museum's well-organized and easy-to-access API is a great place to start imagining how you might use an API in your website.</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Authentication strategies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436496"/>
            <a:ext cx="6816725" cy="109728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Explore the art world by using RESTful APIs</a:t>
            </a:r>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endParaRP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Authentication strategies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Metropolitan Museum's API is open to the public and doesn't require authentication.</a:t>
            </a:r>
          </a:p>
        </p:txBody>
      </p:sp>
      <p:sp>
        <p:nvSpPr>
          <p:cNvPr id="4" name="New shape"/>
          <p:cNvSpPr/>
          <p:nvPr/>
        </p:nvSpPr>
        <p:spPr>
          <a:xfrm>
            <a:off x="1216458" y="4152641"/>
            <a:ext cx="9759082" cy="841256"/>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03200" tIns="203200" rIns="203200" bIns="203200" rtlCol="0" anchor="ctr">
            <a:spAutoFit/>
          </a:bodyPr>
          <a:lstStyle/>
          <a:p>
            <a:pPr algn="ctr">
              <a:spcBef>
                <a:spcPct val="43750"/>
              </a:spcBef>
              <a:spcAft>
                <a:spcPct val="43750"/>
              </a:spcAft>
            </a:pPr>
            <a:r>
              <a:rPr sz="2800" dirty="0">
                <a:solidFill>
                  <a:srgbClr val="000000"/>
                </a:solidFill>
              </a:rPr>
              <a:t>Always use authentication over a secure HTTPS connection.</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Using HTTP protocols to authenticate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HTTP protocol provides developers with several authentication strategies, including Basic and Bearer.</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Using API keys to authenticate</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API keys are common in API architecture.</a:t>
            </a:r>
          </a:p>
        </p:txBody>
      </p:sp>
      <p:sp>
        <p:nvSpPr>
          <p:cNvPr id="4" name="New shape"/>
          <p:cNvSpPr/>
          <p:nvPr/>
        </p:nvSpPr>
        <p:spPr>
          <a:xfrm>
            <a:off x="609600" y="3516630"/>
            <a:ext cx="10972800" cy="1686560"/>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ctr">
              <a:spcBef>
                <a:spcPct val="43750"/>
              </a:spcBef>
              <a:spcAft>
                <a:spcPct val="43750"/>
              </a:spcAft>
            </a:pPr>
            <a:r>
              <a:rPr sz="2800">
                <a:solidFill>
                  <a:srgbClr val="000000"/>
                </a:solidFill>
              </a:rPr>
              <a:t>Tip: It's a good idea to store your API keys in the cloud and access them via a function that calls an environment variable. But that method is out of scope for this tutorial!</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OAuth</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Using an API key can easily get complicated, but it's the most common way to authenticate to use an API.</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Query the Cooper Hewitt API</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Query the Cooper Hewitt API</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Now that you've discovered some interesting collections at the Metropolitan Museum, let's look at a different museum API: the Cooper Hewitt API.</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a token and a key</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Go to the </a:t>
            </a:r>
            <a:r>
              <a:rPr>
                <a:hlinkClick r:id="rId3"/>
              </a:rPr>
              <a:t>API home page</a:t>
            </a:r>
            <a:r>
              <a:t> and create an account.</a:t>
            </a:r>
          </a:p>
        </p:txBody>
      </p:sp>
      <p:sp>
        <p:nvSpPr>
          <p:cNvPr id="4" name="New shape"/>
          <p:cNvSpPr/>
          <p:nvPr/>
        </p:nvSpPr>
        <p:spPr>
          <a:xfrm>
            <a:off x="609600" y="3089910"/>
            <a:ext cx="10972800" cy="2540000"/>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ctr">
              <a:spcBef>
                <a:spcPct val="43750"/>
              </a:spcBef>
              <a:spcAft>
                <a:spcPct val="43750"/>
              </a:spcAft>
            </a:pPr>
            <a:r>
              <a:rPr sz="2800">
                <a:solidFill>
                  <a:srgbClr val="000000"/>
                </a:solidFill>
              </a:rPr>
              <a:t>Note: Why create both an access token </a:t>
            </a:r>
            <a:r>
              <a:rPr sz="2800" i="1">
                <a:solidFill>
                  <a:srgbClr val="000000"/>
                </a:solidFill>
              </a:rPr>
              <a:t>and</a:t>
            </a:r>
            <a:r>
              <a:rPr sz="2800">
                <a:solidFill>
                  <a:srgbClr val="000000"/>
                </a:solidFill>
              </a:rPr>
              <a:t> a key? This API uses </a:t>
            </a:r>
            <a:r>
              <a:rPr sz="2800">
                <a:solidFill>
                  <a:srgbClr val="000000"/>
                </a:solidFill>
                <a:hlinkClick r:id="rId4"/>
              </a:rPr>
              <a:t>OAuth 2</a:t>
            </a:r>
            <a:r>
              <a:rPr sz="2800">
                <a:solidFill>
                  <a:srgbClr val="000000"/>
                </a:solidFill>
              </a:rPr>
              <a:t>, which requires tokens to monitor and limit access to the API. The API key works with the access token to ensure that you have the authority to access the API in the way that you have set up via the token.</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Query the API</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Say you're interested in Art Nouveau, and you want to see what objects exist in the collection from that era.</a:t>
            </a:r>
          </a:p>
        </p:txBody>
      </p:sp>
      <p:sp>
        <p:nvSpPr>
          <p:cNvPr id="4" name="New shape"/>
          <p:cNvSpPr/>
          <p:nvPr/>
        </p:nvSpPr>
        <p:spPr>
          <a:xfrm>
            <a:off x="609600" y="3943349"/>
            <a:ext cx="10972800" cy="1259840"/>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ctr">
              <a:spcBef>
                <a:spcPct val="43750"/>
              </a:spcBef>
              <a:spcAft>
                <a:spcPct val="43750"/>
              </a:spcAft>
            </a:pPr>
            <a:r>
              <a:rPr sz="2800">
                <a:solidFill>
                  <a:srgbClr val="000000"/>
                </a:solidFill>
              </a:rPr>
              <a:t>Note: For the following queries, get an access token as noted earlier and paste it into the query where specified.</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Handle responses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Handle responses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many situations, it's important to know the status codes that are sent back by a RESTful API.</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1036320"/>
          </a:xfrm>
        </p:spPr>
        <p:txBody>
          <a:bodyPr anchor="t"/>
          <a:lstStyle>
            <a:lvl1pPr marL="231775" indent="-231775">
              <a:spcAft>
                <a:spcPts val="600"/>
              </a:spcAft>
              <a:buFont typeface="Wingdings" panose="05000000000000000000" pitchFamily="2" charset="2"/>
              <a:buChar char=""/>
              <a:defRPr/>
            </a:lvl1pPr>
          </a:lstStyle>
          <a:p>
            <a:pPr lvl="1"/>
            <a:r>
              <a:t>An internet-connected browser, like Microsoft Edge.</a:t>
            </a:r>
          </a:p>
          <a:p>
            <a:pPr lvl="1"/>
            <a:r>
              <a:t>Node.js, installed locally.</a:t>
            </a:r>
          </a:p>
          <a:p>
            <a:pPr lvl="1"/>
            <a:r>
              <a:t>npm, installed locally.</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a query</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Try, for example, this query in your browser: https://api.collection.cooperhewitt.org/rest/?method=cooperhewitt.periods.getList&amp;access_token=xxxxx&amp;page=1&amp;per_page=100.</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Understand status codes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Common access codes you might come across include:</a:t>
            </a:r>
          </a:p>
        </p:txBody>
      </p:sp>
      <p:sp>
        <p:nvSpPr>
          <p:cNvPr id="4" name="New shape"/>
          <p:cNvSpPr/>
          <p:nvPr/>
        </p:nvSpPr>
        <p:spPr>
          <a:xfrm>
            <a:off x="609600" y="2832861"/>
            <a:ext cx="5181600" cy="3054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a:solidFill>
                  <a:srgbClr val="000000"/>
                </a:solidFill>
              </a:rPr>
              <a:t>200 ? OK. The request was successful.</a:t>
            </a:r>
          </a:p>
          <a:p>
            <a:pPr marL="381000" indent="-365760">
              <a:spcBef>
                <a:spcPct val="20000"/>
              </a:spcBef>
              <a:spcAft>
                <a:spcPct val="20000"/>
              </a:spcAft>
              <a:buChar char="•"/>
            </a:pPr>
            <a:r>
              <a:rPr sz="1800">
                <a:solidFill>
                  <a:srgbClr val="000000"/>
                </a:solidFill>
              </a:rPr>
              <a:t>204 ? No Content.</a:t>
            </a:r>
          </a:p>
          <a:p>
            <a:pPr marL="381000" indent="-365760">
              <a:spcBef>
                <a:spcPct val="20000"/>
              </a:spcBef>
              <a:spcAft>
                <a:spcPct val="20000"/>
              </a:spcAft>
              <a:buChar char="•"/>
            </a:pPr>
            <a:r>
              <a:rPr sz="1800">
                <a:solidFill>
                  <a:srgbClr val="000000"/>
                </a:solidFill>
              </a:rPr>
              <a:t>301 ? Moved Permanently.</a:t>
            </a:r>
          </a:p>
          <a:p>
            <a:pPr marL="381000" indent="-365760">
              <a:spcBef>
                <a:spcPct val="20000"/>
              </a:spcBef>
              <a:spcAft>
                <a:spcPct val="20000"/>
              </a:spcAft>
              <a:buChar char="•"/>
            </a:pPr>
            <a:r>
              <a:rPr sz="1800">
                <a:solidFill>
                  <a:srgbClr val="000000"/>
                </a:solidFill>
              </a:rPr>
              <a:t>400 ? Bad Request.</a:t>
            </a:r>
          </a:p>
          <a:p>
            <a:pPr marL="381000" indent="-365760">
              <a:spcBef>
                <a:spcPct val="20000"/>
              </a:spcBef>
              <a:spcAft>
                <a:spcPct val="20000"/>
              </a:spcAft>
              <a:buChar char="•"/>
            </a:pPr>
            <a:r>
              <a:rPr sz="1800">
                <a:solidFill>
                  <a:srgbClr val="000000"/>
                </a:solidFill>
              </a:rPr>
              <a:t>401 ? Unauthorized.</a:t>
            </a:r>
          </a:p>
          <a:p>
            <a:pPr marL="381000" indent="-365760">
              <a:spcBef>
                <a:spcPct val="20000"/>
              </a:spcBef>
              <a:spcAft>
                <a:spcPct val="20000"/>
              </a:spcAft>
              <a:buChar char="•"/>
            </a:pPr>
            <a:r>
              <a:rPr sz="1800">
                <a:solidFill>
                  <a:srgbClr val="000000"/>
                </a:solidFill>
              </a:rPr>
              <a:t>403 ? Forbidden.</a:t>
            </a:r>
          </a:p>
          <a:p>
            <a:pPr marL="381000" indent="-365760">
              <a:spcBef>
                <a:spcPct val="20000"/>
              </a:spcBef>
              <a:spcAft>
                <a:spcPct val="20000"/>
              </a:spcAft>
              <a:buChar char="•"/>
            </a:pPr>
            <a:r>
              <a:rPr sz="1800">
                <a:solidFill>
                  <a:srgbClr val="000000"/>
                </a:solidFill>
              </a:rPr>
              <a:t>404 ? Not Found.</a:t>
            </a:r>
          </a:p>
          <a:p>
            <a:pPr marL="381000" indent="-365760">
              <a:spcBef>
                <a:spcPct val="20000"/>
              </a:spcBef>
              <a:spcAft>
                <a:spcPct val="20000"/>
              </a:spcAft>
              <a:buChar char="•"/>
            </a:pPr>
            <a:r>
              <a:rPr sz="1800">
                <a:solidFill>
                  <a:srgbClr val="000000"/>
                </a:solidFill>
              </a:rPr>
              <a:t>500 ? Internal Server Error.</a:t>
            </a:r>
          </a:p>
        </p:txBody>
      </p:sp>
      <p:sp>
        <p:nvSpPr>
          <p:cNvPr id="5" name="New shape"/>
          <p:cNvSpPr/>
          <p:nvPr/>
        </p:nvSpPr>
        <p:spPr>
          <a:xfrm>
            <a:off x="6400800" y="3089910"/>
            <a:ext cx="5181600" cy="2540000"/>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ctr">
              <a:spcBef>
                <a:spcPct val="43750"/>
              </a:spcBef>
              <a:spcAft>
                <a:spcPct val="43750"/>
              </a:spcAft>
            </a:pPr>
            <a:r>
              <a:rPr sz="2800">
                <a:solidFill>
                  <a:srgbClr val="000000"/>
                </a:solidFill>
              </a:rPr>
              <a:t>[!Tip] </a:t>
            </a:r>
            <a:r>
              <a:rPr sz="2800">
                <a:solidFill>
                  <a:srgbClr val="000000"/>
                </a:solidFill>
                <a:hlinkClick r:id="rId3"/>
              </a:rPr>
              <a:t>HTTP Cats</a:t>
            </a:r>
            <a:r>
              <a:rPr sz="2800">
                <a:solidFill>
                  <a:srgbClr val="000000"/>
                </a:solidFill>
              </a:rPr>
              <a:t> by Tomomi Imura is a memorable way to match status codes with errors. You'll never forget that 200 means OK!</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All APIs require keys for access.</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True</a:t>
            </a:r>
          </a:p>
          <a:p>
            <a:pPr lvl="1" indent="-457200">
              <a:spcAft>
                <a:spcPct val="15000"/>
              </a:spcAft>
              <a:buAutoNum type="alphaUcPeriod"/>
            </a:pPr>
            <a:r>
              <a:rPr sz="2500">
                <a:solidFill>
                  <a:srgbClr val="000000"/>
                </a:solidFill>
              </a:rPr>
              <a:t>False</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All APIs require keys for access.</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True</a:t>
            </a:r>
          </a:p>
          <a:p>
            <a:pPr lvl="1" indent="-457200">
              <a:spcAft>
                <a:spcPct val="15000"/>
              </a:spcAft>
              <a:buAutoNum type="alphaUcPeriod"/>
            </a:pPr>
            <a:r>
              <a:rPr sz="2500" b="1">
                <a:solidFill>
                  <a:srgbClr val="000000"/>
                </a:solidFill>
                <a:highlight>
                  <a:srgbClr val="F0F788"/>
                </a:highlight>
              </a:rPr>
              <a:t>False</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OAuth uses access tokens to perform the following task:</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Obtain an authorization code</a:t>
            </a:r>
          </a:p>
          <a:p>
            <a:pPr lvl="1" indent="-457200">
              <a:spcAft>
                <a:spcPct val="15000"/>
              </a:spcAft>
              <a:buAutoNum type="alphaUcPeriod"/>
            </a:pPr>
            <a:r>
              <a:rPr sz="2500">
                <a:solidFill>
                  <a:srgbClr val="000000"/>
                </a:solidFill>
              </a:rPr>
              <a:t>Ensure a user is logged in</a:t>
            </a:r>
          </a:p>
          <a:p>
            <a:pPr lvl="1" indent="-457200">
              <a:spcAft>
                <a:spcPct val="15000"/>
              </a:spcAft>
              <a:buAutoNum type="alphaUcPeriod"/>
            </a:pPr>
            <a:r>
              <a:rPr sz="2500">
                <a:solidFill>
                  <a:srgbClr val="000000"/>
                </a:solidFill>
              </a:rPr>
              <a:t>Ensure security</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OAuth uses access tokens to perform the following task:</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Obtain an authorization code</a:t>
            </a:r>
          </a:p>
          <a:p>
            <a:pPr lvl="1" indent="-457200">
              <a:spcAft>
                <a:spcPct val="15000"/>
              </a:spcAft>
              <a:buAutoNum type="alphaUcPeriod"/>
            </a:pPr>
            <a:r>
              <a:rPr sz="2500">
                <a:solidFill>
                  <a:srgbClr val="000000"/>
                </a:solidFill>
              </a:rPr>
              <a:t>Ensure a user is logged in</a:t>
            </a:r>
          </a:p>
          <a:p>
            <a:pPr lvl="1" indent="-457200">
              <a:spcAft>
                <a:spcPct val="15000"/>
              </a:spcAft>
              <a:buAutoNum type="alphaUcPeriod"/>
            </a:pPr>
            <a:r>
              <a:rPr sz="2500">
                <a:solidFill>
                  <a:srgbClr val="000000"/>
                </a:solidFill>
              </a:rPr>
              <a:t>Ensure security</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APIs can be used for the following:</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E-commerce applications</a:t>
            </a:r>
          </a:p>
          <a:p>
            <a:pPr lvl="1" indent="-457200">
              <a:spcAft>
                <a:spcPct val="15000"/>
              </a:spcAft>
              <a:buAutoNum type="alphaUcPeriod"/>
            </a:pPr>
            <a:r>
              <a:rPr sz="2500">
                <a:solidFill>
                  <a:srgbClr val="000000"/>
                </a:solidFill>
              </a:rPr>
              <a:t>Cultural organizations</a:t>
            </a:r>
          </a:p>
          <a:p>
            <a:pPr lvl="1" indent="-457200">
              <a:spcAft>
                <a:spcPct val="15000"/>
              </a:spcAft>
              <a:buAutoNum type="alphaUcPeriod"/>
            </a:pPr>
            <a:r>
              <a:rPr sz="2500">
                <a:solidFill>
                  <a:srgbClr val="000000"/>
                </a:solidFill>
              </a:rPr>
              <a:t>Payment transactions</a:t>
            </a:r>
          </a:p>
          <a:p>
            <a:pPr lvl="1" indent="-457200">
              <a:spcAft>
                <a:spcPct val="15000"/>
              </a:spcAft>
              <a:buAutoNum type="alphaUcPeriod"/>
            </a:pPr>
            <a:r>
              <a:rPr sz="2500">
                <a:solidFill>
                  <a:srgbClr val="000000"/>
                </a:solidFill>
              </a:rPr>
              <a:t>All of the above</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APIs can be used for the following:</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E-commerce applications</a:t>
            </a:r>
          </a:p>
          <a:p>
            <a:pPr lvl="1" indent="-457200">
              <a:spcAft>
                <a:spcPct val="15000"/>
              </a:spcAft>
              <a:buAutoNum type="alphaUcPeriod"/>
            </a:pPr>
            <a:r>
              <a:rPr sz="2500">
                <a:solidFill>
                  <a:srgbClr val="000000"/>
                </a:solidFill>
              </a:rPr>
              <a:t>Cultural organizations</a:t>
            </a:r>
          </a:p>
          <a:p>
            <a:pPr lvl="1" indent="-457200">
              <a:spcAft>
                <a:spcPct val="15000"/>
              </a:spcAft>
              <a:buAutoNum type="alphaUcPeriod"/>
            </a:pPr>
            <a:r>
              <a:rPr sz="2500">
                <a:solidFill>
                  <a:srgbClr val="000000"/>
                </a:solidFill>
              </a:rPr>
              <a:t>Payment transactions</a:t>
            </a:r>
          </a:p>
          <a:p>
            <a:pPr lvl="1" indent="-457200">
              <a:spcAft>
                <a:spcPct val="15000"/>
              </a:spcAft>
              <a:buAutoNum type="alphaUcPeriod"/>
            </a:pPr>
            <a:r>
              <a:rPr sz="2500" b="1">
                <a:solidFill>
                  <a:srgbClr val="000000"/>
                </a:solidFill>
                <a:highlight>
                  <a:srgbClr val="F0F788"/>
                </a:highlight>
              </a:rPr>
              <a:t>All of the above</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1046440"/>
          </a:xfrm>
        </p:spPr>
        <p:txBody>
          <a:bodyPr anchor="t"/>
          <a:lstStyle>
            <a:lvl1pPr marL="231775" indent="-231775">
              <a:spcAft>
                <a:spcPts val="600"/>
              </a:spcAft>
              <a:buFont typeface="Wingdings" panose="05000000000000000000" pitchFamily="2" charset="2"/>
              <a:buChar char=""/>
              <a:defRPr/>
            </a:lvl1pPr>
          </a:lstStyle>
          <a:p>
            <a:pPr lvl="1"/>
            <a:r>
              <a:rPr dirty="0"/>
              <a:t>Learn about RESTful APIs.</a:t>
            </a:r>
          </a:p>
          <a:p>
            <a:pPr lvl="1"/>
            <a:r>
              <a:rPr dirty="0"/>
              <a:t>Learn various strategies to connect to external APIs.</a:t>
            </a:r>
          </a:p>
          <a:p>
            <a:pPr lvl="1"/>
            <a:r>
              <a:rPr dirty="0"/>
              <a:t>Learn how to query two different museum APIs.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In this module, you learned what APIs are and how to </a:t>
            </a:r>
            <a:r>
              <a:rPr lang="en-US" dirty="0"/>
              <a:t>query one securely</a:t>
            </a:r>
            <a:r>
              <a:rPr dirty="0"/>
              <a:t>.</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You're a web developer with a passion for the art world.</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What is an API?</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What is an API?</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an API? This term seems to get used for many different things.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Build a local API</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5</TotalTime>
  <Words>4741</Words>
  <Application>Microsoft Macintosh PowerPoint</Application>
  <PresentationFormat>Widescreen</PresentationFormat>
  <Paragraphs>305</Paragraphs>
  <Slides>41</Slides>
  <Notes>39</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41</vt:i4>
      </vt:variant>
    </vt:vector>
  </HeadingPairs>
  <TitlesOfParts>
    <vt:vector size="51"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Explore the art world by using RESTful APIs</vt:lpstr>
      <vt:lpstr>Prerequisites</vt:lpstr>
      <vt:lpstr>Learning objectives</vt:lpstr>
      <vt:lpstr>Introduction</vt:lpstr>
      <vt:lpstr>Introduction</vt:lpstr>
      <vt:lpstr>What is an API?</vt:lpstr>
      <vt:lpstr>What is an API?</vt:lpstr>
      <vt:lpstr>Build a local API</vt:lpstr>
      <vt:lpstr>Build a local API</vt:lpstr>
      <vt:lpstr>Set up a REST API server</vt:lpstr>
      <vt:lpstr>Query a database</vt:lpstr>
      <vt:lpstr>Understand a REST API call</vt:lpstr>
      <vt:lpstr>Query the Metropolitan API</vt:lpstr>
      <vt:lpstr>Query the Metropolitan API</vt:lpstr>
      <vt:lpstr>Research the API</vt:lpstr>
      <vt:lpstr>Query the API</vt:lpstr>
      <vt:lpstr>Summary</vt:lpstr>
      <vt:lpstr>Authentication strategies</vt:lpstr>
      <vt:lpstr>Authentication strategies</vt:lpstr>
      <vt:lpstr>Using HTTP protocols to authenticate</vt:lpstr>
      <vt:lpstr>Using API keys to authenticate</vt:lpstr>
      <vt:lpstr>OAuth</vt:lpstr>
      <vt:lpstr>Query the Cooper Hewitt API</vt:lpstr>
      <vt:lpstr>Query the Cooper Hewitt API</vt:lpstr>
      <vt:lpstr>Create a token and a key</vt:lpstr>
      <vt:lpstr>Query the API</vt:lpstr>
      <vt:lpstr>Handle responses</vt:lpstr>
      <vt:lpstr>Handle responses</vt:lpstr>
      <vt:lpstr>Try a query</vt:lpstr>
      <vt:lpstr>Understand status codes</vt:lpstr>
      <vt:lpstr>Knowledge check</vt:lpstr>
      <vt:lpstr>Question 1</vt:lpstr>
      <vt:lpstr>Question 1</vt:lpstr>
      <vt:lpstr>Question 2</vt:lpstr>
      <vt:lpstr>Question 2</vt:lpstr>
      <vt:lpstr>Question 3</vt:lpstr>
      <vt:lpstr>Question 3</vt:lpstr>
      <vt:lpstr>Summary</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Jen Looper</cp:lastModifiedBy>
  <cp:revision>2</cp:revision>
  <cp:lastPrinted>2022-02-04T16:37:20Z</cp:lastPrinted>
  <dcterms:created xsi:type="dcterms:W3CDTF">2022-02-04T16:37:20Z</dcterms:created>
  <dcterms:modified xsi:type="dcterms:W3CDTF">2022-02-04T16:49:17Z</dcterms:modified>
</cp:coreProperties>
</file>